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256" r:id="rId2"/>
    <p:sldId id="257" r:id="rId3"/>
    <p:sldId id="272" r:id="rId4"/>
    <p:sldId id="258" r:id="rId5"/>
    <p:sldId id="259" r:id="rId6"/>
    <p:sldId id="273" r:id="rId7"/>
    <p:sldId id="274" r:id="rId8"/>
    <p:sldId id="275" r:id="rId9"/>
    <p:sldId id="276" r:id="rId10"/>
    <p:sldId id="277" r:id="rId11"/>
    <p:sldId id="278" r:id="rId12"/>
    <p:sldId id="279"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611"/>
    <p:restoredTop sz="93913"/>
  </p:normalViewPr>
  <p:slideViewPr>
    <p:cSldViewPr snapToGrid="0" snapToObjects="1">
      <p:cViewPr varScale="1">
        <p:scale>
          <a:sx n="96" d="100"/>
          <a:sy n="96" d="100"/>
        </p:scale>
        <p:origin x="184" y="504"/>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9735EE-84CA-CB43-A7C6-945E23B22872}" type="datetimeFigureOut">
              <a:rPr lang="en-US" smtClean="0"/>
              <a:t>11/16/20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55B6BB-D59C-1343-BF96-8F36E1E11002}" type="slidenum">
              <a:rPr lang="en-US" smtClean="0"/>
              <a:t>‹#›</a:t>
            </a:fld>
            <a:endParaRPr lang="en-US"/>
          </a:p>
        </p:txBody>
      </p:sp>
    </p:spTree>
    <p:extLst>
      <p:ext uri="{BB962C8B-B14F-4D97-AF65-F5344CB8AC3E}">
        <p14:creationId xmlns:p14="http://schemas.microsoft.com/office/powerpoint/2010/main" val="32452944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755B6BB-D59C-1343-BF96-8F36E1E11002}" type="slidenum">
              <a:rPr lang="en-US" smtClean="0"/>
              <a:t>2</a:t>
            </a:fld>
            <a:endParaRPr lang="en-US"/>
          </a:p>
        </p:txBody>
      </p:sp>
    </p:spTree>
    <p:extLst>
      <p:ext uri="{BB962C8B-B14F-4D97-AF65-F5344CB8AC3E}">
        <p14:creationId xmlns:p14="http://schemas.microsoft.com/office/powerpoint/2010/main" val="27569420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755B6BB-D59C-1343-BF96-8F36E1E11002}" type="slidenum">
              <a:rPr lang="en-US" smtClean="0"/>
              <a:t>3</a:t>
            </a:fld>
            <a:endParaRPr lang="en-US"/>
          </a:p>
        </p:txBody>
      </p:sp>
    </p:spTree>
    <p:extLst>
      <p:ext uri="{BB962C8B-B14F-4D97-AF65-F5344CB8AC3E}">
        <p14:creationId xmlns:p14="http://schemas.microsoft.com/office/powerpoint/2010/main" val="23295299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755B6BB-D59C-1343-BF96-8F36E1E11002}" type="slidenum">
              <a:rPr lang="en-US" smtClean="0"/>
              <a:t>4</a:t>
            </a:fld>
            <a:endParaRPr lang="en-US"/>
          </a:p>
        </p:txBody>
      </p:sp>
    </p:spTree>
    <p:extLst>
      <p:ext uri="{BB962C8B-B14F-4D97-AF65-F5344CB8AC3E}">
        <p14:creationId xmlns:p14="http://schemas.microsoft.com/office/powerpoint/2010/main" val="22943241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755B6BB-D59C-1343-BF96-8F36E1E11002}" type="slidenum">
              <a:rPr lang="en-US" smtClean="0"/>
              <a:t>5</a:t>
            </a:fld>
            <a:endParaRPr lang="en-US"/>
          </a:p>
        </p:txBody>
      </p:sp>
    </p:spTree>
    <p:extLst>
      <p:ext uri="{BB962C8B-B14F-4D97-AF65-F5344CB8AC3E}">
        <p14:creationId xmlns:p14="http://schemas.microsoft.com/office/powerpoint/2010/main" val="10300015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06DB96-3A9C-514B-BC50-02440FDB73F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5F09108-91AD-8D42-8F18-6457F0B909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4EDD7DB-E815-B142-9A7B-DA51FA4C6A49}"/>
              </a:ext>
            </a:extLst>
          </p:cNvPr>
          <p:cNvSpPr>
            <a:spLocks noGrp="1"/>
          </p:cNvSpPr>
          <p:nvPr>
            <p:ph type="dt" sz="half" idx="10"/>
          </p:nvPr>
        </p:nvSpPr>
        <p:spPr/>
        <p:txBody>
          <a:bodyPr/>
          <a:lstStyle/>
          <a:p>
            <a:fld id="{DD31F5A3-17B1-A842-A6BB-915D93949E9C}" type="datetimeFigureOut">
              <a:rPr lang="en-US" smtClean="0"/>
              <a:t>11/16/20</a:t>
            </a:fld>
            <a:endParaRPr lang="en-US"/>
          </a:p>
        </p:txBody>
      </p:sp>
      <p:sp>
        <p:nvSpPr>
          <p:cNvPr id="5" name="Footer Placeholder 4">
            <a:extLst>
              <a:ext uri="{FF2B5EF4-FFF2-40B4-BE49-F238E27FC236}">
                <a16:creationId xmlns:a16="http://schemas.microsoft.com/office/drawing/2014/main" id="{F69E5A0E-11C1-1845-B81F-46CC0589CB2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7C418D-3BD6-174A-BDCD-B4FC379B91BC}"/>
              </a:ext>
            </a:extLst>
          </p:cNvPr>
          <p:cNvSpPr>
            <a:spLocks noGrp="1"/>
          </p:cNvSpPr>
          <p:nvPr>
            <p:ph type="sldNum" sz="quarter" idx="12"/>
          </p:nvPr>
        </p:nvSpPr>
        <p:spPr/>
        <p:txBody>
          <a:bodyPr/>
          <a:lstStyle/>
          <a:p>
            <a:fld id="{3202DC41-1053-044C-BF8E-750B1029E63B}" type="slidenum">
              <a:rPr lang="en-US" smtClean="0"/>
              <a:t>‹#›</a:t>
            </a:fld>
            <a:endParaRPr lang="en-US"/>
          </a:p>
        </p:txBody>
      </p:sp>
      <p:pic>
        <p:nvPicPr>
          <p:cNvPr id="8" name="Picture 7">
            <a:extLst>
              <a:ext uri="{FF2B5EF4-FFF2-40B4-BE49-F238E27FC236}">
                <a16:creationId xmlns:a16="http://schemas.microsoft.com/office/drawing/2014/main" id="{17C06AFF-CC86-1941-BF10-9632D23F8554}"/>
              </a:ext>
            </a:extLst>
          </p:cNvPr>
          <p:cNvPicPr>
            <a:picLocks noChangeAspect="1"/>
          </p:cNvPicPr>
          <p:nvPr userDrawn="1"/>
        </p:nvPicPr>
        <p:blipFill>
          <a:blip r:embed="rId2">
            <a:alphaModFix amt="41000"/>
          </a:blip>
          <a:stretch>
            <a:fillRect/>
          </a:stretch>
        </p:blipFill>
        <p:spPr>
          <a:xfrm>
            <a:off x="-3080909" y="-4449526"/>
            <a:ext cx="17429956" cy="15196744"/>
          </a:xfrm>
          <a:prstGeom prst="rect">
            <a:avLst/>
          </a:prstGeom>
        </p:spPr>
      </p:pic>
    </p:spTree>
    <p:extLst>
      <p:ext uri="{BB962C8B-B14F-4D97-AF65-F5344CB8AC3E}">
        <p14:creationId xmlns:p14="http://schemas.microsoft.com/office/powerpoint/2010/main" val="2007759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367A5-9C1B-384B-A48A-F9587F09CA7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B03B48D-FC0B-9945-B9EA-2D62E274A7A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E00DE6E-B0A7-AB4D-8301-FE679BDCF695}"/>
              </a:ext>
            </a:extLst>
          </p:cNvPr>
          <p:cNvSpPr>
            <a:spLocks noGrp="1"/>
          </p:cNvSpPr>
          <p:nvPr>
            <p:ph type="dt" sz="half" idx="10"/>
          </p:nvPr>
        </p:nvSpPr>
        <p:spPr/>
        <p:txBody>
          <a:bodyPr/>
          <a:lstStyle/>
          <a:p>
            <a:fld id="{DD31F5A3-17B1-A842-A6BB-915D93949E9C}" type="datetimeFigureOut">
              <a:rPr lang="en-US" smtClean="0"/>
              <a:t>11/16/20</a:t>
            </a:fld>
            <a:endParaRPr lang="en-US"/>
          </a:p>
        </p:txBody>
      </p:sp>
      <p:sp>
        <p:nvSpPr>
          <p:cNvPr id="5" name="Footer Placeholder 4">
            <a:extLst>
              <a:ext uri="{FF2B5EF4-FFF2-40B4-BE49-F238E27FC236}">
                <a16:creationId xmlns:a16="http://schemas.microsoft.com/office/drawing/2014/main" id="{602834F6-CB8C-534E-AA5B-2076B51275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867C9E-B63E-044C-9266-6DCA60E2DF22}"/>
              </a:ext>
            </a:extLst>
          </p:cNvPr>
          <p:cNvSpPr>
            <a:spLocks noGrp="1"/>
          </p:cNvSpPr>
          <p:nvPr>
            <p:ph type="sldNum" sz="quarter" idx="12"/>
          </p:nvPr>
        </p:nvSpPr>
        <p:spPr/>
        <p:txBody>
          <a:bodyPr/>
          <a:lstStyle/>
          <a:p>
            <a:fld id="{3202DC41-1053-044C-BF8E-750B1029E63B}" type="slidenum">
              <a:rPr lang="en-US" smtClean="0"/>
              <a:t>‹#›</a:t>
            </a:fld>
            <a:endParaRPr lang="en-US"/>
          </a:p>
        </p:txBody>
      </p:sp>
    </p:spTree>
    <p:extLst>
      <p:ext uri="{BB962C8B-B14F-4D97-AF65-F5344CB8AC3E}">
        <p14:creationId xmlns:p14="http://schemas.microsoft.com/office/powerpoint/2010/main" val="706370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8FE053E-0A98-B946-A9F2-95D568745DD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1D5FC01-DEB6-C644-9D98-A64088E236CD}"/>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F21E3D-574C-F04F-A607-74348525A412}"/>
              </a:ext>
            </a:extLst>
          </p:cNvPr>
          <p:cNvSpPr>
            <a:spLocks noGrp="1"/>
          </p:cNvSpPr>
          <p:nvPr>
            <p:ph type="dt" sz="half" idx="10"/>
          </p:nvPr>
        </p:nvSpPr>
        <p:spPr/>
        <p:txBody>
          <a:bodyPr/>
          <a:lstStyle/>
          <a:p>
            <a:fld id="{DD31F5A3-17B1-A842-A6BB-915D93949E9C}" type="datetimeFigureOut">
              <a:rPr lang="en-US" smtClean="0"/>
              <a:t>11/16/20</a:t>
            </a:fld>
            <a:endParaRPr lang="en-US"/>
          </a:p>
        </p:txBody>
      </p:sp>
      <p:sp>
        <p:nvSpPr>
          <p:cNvPr id="5" name="Footer Placeholder 4">
            <a:extLst>
              <a:ext uri="{FF2B5EF4-FFF2-40B4-BE49-F238E27FC236}">
                <a16:creationId xmlns:a16="http://schemas.microsoft.com/office/drawing/2014/main" id="{524D37A1-C5E3-D847-8F6E-8B487835BA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711E78-AED9-2543-9F33-559295D17C27}"/>
              </a:ext>
            </a:extLst>
          </p:cNvPr>
          <p:cNvSpPr>
            <a:spLocks noGrp="1"/>
          </p:cNvSpPr>
          <p:nvPr>
            <p:ph type="sldNum" sz="quarter" idx="12"/>
          </p:nvPr>
        </p:nvSpPr>
        <p:spPr/>
        <p:txBody>
          <a:bodyPr/>
          <a:lstStyle/>
          <a:p>
            <a:fld id="{3202DC41-1053-044C-BF8E-750B1029E63B}" type="slidenum">
              <a:rPr lang="en-US" smtClean="0"/>
              <a:t>‹#›</a:t>
            </a:fld>
            <a:endParaRPr lang="en-US"/>
          </a:p>
        </p:txBody>
      </p:sp>
    </p:spTree>
    <p:extLst>
      <p:ext uri="{BB962C8B-B14F-4D97-AF65-F5344CB8AC3E}">
        <p14:creationId xmlns:p14="http://schemas.microsoft.com/office/powerpoint/2010/main" val="3699595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756F9-290B-6540-B5C3-7553B81E540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CE8628-FF2C-0E46-807F-B1B02E4541F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CC72F2-E98B-D54C-ACF4-B194C1A38FE7}"/>
              </a:ext>
            </a:extLst>
          </p:cNvPr>
          <p:cNvSpPr>
            <a:spLocks noGrp="1"/>
          </p:cNvSpPr>
          <p:nvPr>
            <p:ph type="dt" sz="half" idx="10"/>
          </p:nvPr>
        </p:nvSpPr>
        <p:spPr/>
        <p:txBody>
          <a:bodyPr/>
          <a:lstStyle/>
          <a:p>
            <a:fld id="{DD31F5A3-17B1-A842-A6BB-915D93949E9C}" type="datetimeFigureOut">
              <a:rPr lang="en-US" smtClean="0"/>
              <a:t>11/16/20</a:t>
            </a:fld>
            <a:endParaRPr lang="en-US"/>
          </a:p>
        </p:txBody>
      </p:sp>
      <p:sp>
        <p:nvSpPr>
          <p:cNvPr id="5" name="Footer Placeholder 4">
            <a:extLst>
              <a:ext uri="{FF2B5EF4-FFF2-40B4-BE49-F238E27FC236}">
                <a16:creationId xmlns:a16="http://schemas.microsoft.com/office/drawing/2014/main" id="{4005AB98-9C70-9E47-9A90-39F95F6C83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1FEB9-38F1-814F-8D40-D7321C716665}"/>
              </a:ext>
            </a:extLst>
          </p:cNvPr>
          <p:cNvSpPr>
            <a:spLocks noGrp="1"/>
          </p:cNvSpPr>
          <p:nvPr>
            <p:ph type="sldNum" sz="quarter" idx="12"/>
          </p:nvPr>
        </p:nvSpPr>
        <p:spPr/>
        <p:txBody>
          <a:bodyPr/>
          <a:lstStyle/>
          <a:p>
            <a:fld id="{3202DC41-1053-044C-BF8E-750B1029E63B}" type="slidenum">
              <a:rPr lang="en-US" smtClean="0"/>
              <a:t>‹#›</a:t>
            </a:fld>
            <a:endParaRPr lang="en-US"/>
          </a:p>
        </p:txBody>
      </p:sp>
    </p:spTree>
    <p:extLst>
      <p:ext uri="{BB962C8B-B14F-4D97-AF65-F5344CB8AC3E}">
        <p14:creationId xmlns:p14="http://schemas.microsoft.com/office/powerpoint/2010/main" val="10212551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D5550-B357-1747-97B1-76399BE36D7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5570104-D6B4-E04B-828E-36EAB5C6028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B1A7661-8E82-9A40-9EC7-F1279117F8FE}"/>
              </a:ext>
            </a:extLst>
          </p:cNvPr>
          <p:cNvSpPr>
            <a:spLocks noGrp="1"/>
          </p:cNvSpPr>
          <p:nvPr>
            <p:ph type="dt" sz="half" idx="10"/>
          </p:nvPr>
        </p:nvSpPr>
        <p:spPr/>
        <p:txBody>
          <a:bodyPr/>
          <a:lstStyle/>
          <a:p>
            <a:fld id="{DD31F5A3-17B1-A842-A6BB-915D93949E9C}" type="datetimeFigureOut">
              <a:rPr lang="en-US" smtClean="0"/>
              <a:t>11/16/20</a:t>
            </a:fld>
            <a:endParaRPr lang="en-US"/>
          </a:p>
        </p:txBody>
      </p:sp>
      <p:sp>
        <p:nvSpPr>
          <p:cNvPr id="5" name="Footer Placeholder 4">
            <a:extLst>
              <a:ext uri="{FF2B5EF4-FFF2-40B4-BE49-F238E27FC236}">
                <a16:creationId xmlns:a16="http://schemas.microsoft.com/office/drawing/2014/main" id="{2289B3ED-9C7B-B640-92BF-0FEC1D985D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243CF2-7C01-2E4C-BE80-7BB2B409CC4C}"/>
              </a:ext>
            </a:extLst>
          </p:cNvPr>
          <p:cNvSpPr>
            <a:spLocks noGrp="1"/>
          </p:cNvSpPr>
          <p:nvPr>
            <p:ph type="sldNum" sz="quarter" idx="12"/>
          </p:nvPr>
        </p:nvSpPr>
        <p:spPr/>
        <p:txBody>
          <a:bodyPr/>
          <a:lstStyle/>
          <a:p>
            <a:fld id="{3202DC41-1053-044C-BF8E-750B1029E63B}" type="slidenum">
              <a:rPr lang="en-US" smtClean="0"/>
              <a:t>‹#›</a:t>
            </a:fld>
            <a:endParaRPr lang="en-US"/>
          </a:p>
        </p:txBody>
      </p:sp>
    </p:spTree>
    <p:extLst>
      <p:ext uri="{BB962C8B-B14F-4D97-AF65-F5344CB8AC3E}">
        <p14:creationId xmlns:p14="http://schemas.microsoft.com/office/powerpoint/2010/main" val="31933471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D12891-E70A-8840-BA6A-5953AA7B389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5B48323-C735-2641-BC1D-A9FC41415C5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0DC6619-0D63-8342-B5F5-E58F1E8A782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6F69050-9494-6742-8A24-5DC7D8124C30}"/>
              </a:ext>
            </a:extLst>
          </p:cNvPr>
          <p:cNvSpPr>
            <a:spLocks noGrp="1"/>
          </p:cNvSpPr>
          <p:nvPr>
            <p:ph type="dt" sz="half" idx="10"/>
          </p:nvPr>
        </p:nvSpPr>
        <p:spPr/>
        <p:txBody>
          <a:bodyPr/>
          <a:lstStyle/>
          <a:p>
            <a:fld id="{DD31F5A3-17B1-A842-A6BB-915D93949E9C}" type="datetimeFigureOut">
              <a:rPr lang="en-US" smtClean="0"/>
              <a:t>11/16/20</a:t>
            </a:fld>
            <a:endParaRPr lang="en-US"/>
          </a:p>
        </p:txBody>
      </p:sp>
      <p:sp>
        <p:nvSpPr>
          <p:cNvPr id="6" name="Footer Placeholder 5">
            <a:extLst>
              <a:ext uri="{FF2B5EF4-FFF2-40B4-BE49-F238E27FC236}">
                <a16:creationId xmlns:a16="http://schemas.microsoft.com/office/drawing/2014/main" id="{97875389-9311-304A-A924-398E6F49571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338974-C8A2-044B-8821-AA7589464E7E}"/>
              </a:ext>
            </a:extLst>
          </p:cNvPr>
          <p:cNvSpPr>
            <a:spLocks noGrp="1"/>
          </p:cNvSpPr>
          <p:nvPr>
            <p:ph type="sldNum" sz="quarter" idx="12"/>
          </p:nvPr>
        </p:nvSpPr>
        <p:spPr/>
        <p:txBody>
          <a:bodyPr/>
          <a:lstStyle/>
          <a:p>
            <a:fld id="{3202DC41-1053-044C-BF8E-750B1029E63B}" type="slidenum">
              <a:rPr lang="en-US" smtClean="0"/>
              <a:t>‹#›</a:t>
            </a:fld>
            <a:endParaRPr lang="en-US"/>
          </a:p>
        </p:txBody>
      </p:sp>
    </p:spTree>
    <p:extLst>
      <p:ext uri="{BB962C8B-B14F-4D97-AF65-F5344CB8AC3E}">
        <p14:creationId xmlns:p14="http://schemas.microsoft.com/office/powerpoint/2010/main" val="42123226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A303E-4684-FA41-9A44-CF7DFEB9074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3F5AF75-A127-C349-BE34-8BC07793AD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271BAF7-FBA7-6F41-89F5-E2979D615DA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515EEB7-52A0-8146-B56A-D7EC45A1A5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68D4B40-511F-CD48-A1EB-A4BB9150A979}"/>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0F305A5-6F08-2D42-9CBE-12068AD02C4D}"/>
              </a:ext>
            </a:extLst>
          </p:cNvPr>
          <p:cNvSpPr>
            <a:spLocks noGrp="1"/>
          </p:cNvSpPr>
          <p:nvPr>
            <p:ph type="dt" sz="half" idx="10"/>
          </p:nvPr>
        </p:nvSpPr>
        <p:spPr/>
        <p:txBody>
          <a:bodyPr/>
          <a:lstStyle/>
          <a:p>
            <a:fld id="{DD31F5A3-17B1-A842-A6BB-915D93949E9C}" type="datetimeFigureOut">
              <a:rPr lang="en-US" smtClean="0"/>
              <a:t>11/16/20</a:t>
            </a:fld>
            <a:endParaRPr lang="en-US"/>
          </a:p>
        </p:txBody>
      </p:sp>
      <p:sp>
        <p:nvSpPr>
          <p:cNvPr id="8" name="Footer Placeholder 7">
            <a:extLst>
              <a:ext uri="{FF2B5EF4-FFF2-40B4-BE49-F238E27FC236}">
                <a16:creationId xmlns:a16="http://schemas.microsoft.com/office/drawing/2014/main" id="{9F0F2F9D-72EC-2343-A6A2-C26A3D572AA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0BA2EC2-D391-814E-B61F-A343A0C0EF4E}"/>
              </a:ext>
            </a:extLst>
          </p:cNvPr>
          <p:cNvSpPr>
            <a:spLocks noGrp="1"/>
          </p:cNvSpPr>
          <p:nvPr>
            <p:ph type="sldNum" sz="quarter" idx="12"/>
          </p:nvPr>
        </p:nvSpPr>
        <p:spPr/>
        <p:txBody>
          <a:bodyPr/>
          <a:lstStyle/>
          <a:p>
            <a:fld id="{3202DC41-1053-044C-BF8E-750B1029E63B}" type="slidenum">
              <a:rPr lang="en-US" smtClean="0"/>
              <a:t>‹#›</a:t>
            </a:fld>
            <a:endParaRPr lang="en-US"/>
          </a:p>
        </p:txBody>
      </p:sp>
    </p:spTree>
    <p:extLst>
      <p:ext uri="{BB962C8B-B14F-4D97-AF65-F5344CB8AC3E}">
        <p14:creationId xmlns:p14="http://schemas.microsoft.com/office/powerpoint/2010/main" val="24385376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49812-4E97-C94C-BD0E-CAAAD2C1690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73DDD87-7D5C-5948-9A5D-65014C306943}"/>
              </a:ext>
            </a:extLst>
          </p:cNvPr>
          <p:cNvSpPr>
            <a:spLocks noGrp="1"/>
          </p:cNvSpPr>
          <p:nvPr>
            <p:ph type="dt" sz="half" idx="10"/>
          </p:nvPr>
        </p:nvSpPr>
        <p:spPr/>
        <p:txBody>
          <a:bodyPr/>
          <a:lstStyle/>
          <a:p>
            <a:fld id="{DD31F5A3-17B1-A842-A6BB-915D93949E9C}" type="datetimeFigureOut">
              <a:rPr lang="en-US" smtClean="0"/>
              <a:t>11/16/20</a:t>
            </a:fld>
            <a:endParaRPr lang="en-US"/>
          </a:p>
        </p:txBody>
      </p:sp>
      <p:sp>
        <p:nvSpPr>
          <p:cNvPr id="4" name="Footer Placeholder 3">
            <a:extLst>
              <a:ext uri="{FF2B5EF4-FFF2-40B4-BE49-F238E27FC236}">
                <a16:creationId xmlns:a16="http://schemas.microsoft.com/office/drawing/2014/main" id="{A936C4B5-9EF0-234D-B560-2C9576C2F80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9614818-1522-5F4C-B3AD-3BD7AC890D88}"/>
              </a:ext>
            </a:extLst>
          </p:cNvPr>
          <p:cNvSpPr>
            <a:spLocks noGrp="1"/>
          </p:cNvSpPr>
          <p:nvPr>
            <p:ph type="sldNum" sz="quarter" idx="12"/>
          </p:nvPr>
        </p:nvSpPr>
        <p:spPr/>
        <p:txBody>
          <a:bodyPr/>
          <a:lstStyle/>
          <a:p>
            <a:fld id="{3202DC41-1053-044C-BF8E-750B1029E63B}" type="slidenum">
              <a:rPr lang="en-US" smtClean="0"/>
              <a:t>‹#›</a:t>
            </a:fld>
            <a:endParaRPr lang="en-US"/>
          </a:p>
        </p:txBody>
      </p:sp>
    </p:spTree>
    <p:extLst>
      <p:ext uri="{BB962C8B-B14F-4D97-AF65-F5344CB8AC3E}">
        <p14:creationId xmlns:p14="http://schemas.microsoft.com/office/powerpoint/2010/main" val="33774186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A10BF2-8A4E-3A48-9804-FB6832F3A065}"/>
              </a:ext>
            </a:extLst>
          </p:cNvPr>
          <p:cNvSpPr>
            <a:spLocks noGrp="1"/>
          </p:cNvSpPr>
          <p:nvPr>
            <p:ph type="dt" sz="half" idx="10"/>
          </p:nvPr>
        </p:nvSpPr>
        <p:spPr/>
        <p:txBody>
          <a:bodyPr/>
          <a:lstStyle/>
          <a:p>
            <a:fld id="{DD31F5A3-17B1-A842-A6BB-915D93949E9C}" type="datetimeFigureOut">
              <a:rPr lang="en-US" smtClean="0"/>
              <a:t>11/16/20</a:t>
            </a:fld>
            <a:endParaRPr lang="en-US"/>
          </a:p>
        </p:txBody>
      </p:sp>
      <p:sp>
        <p:nvSpPr>
          <p:cNvPr id="3" name="Footer Placeholder 2">
            <a:extLst>
              <a:ext uri="{FF2B5EF4-FFF2-40B4-BE49-F238E27FC236}">
                <a16:creationId xmlns:a16="http://schemas.microsoft.com/office/drawing/2014/main" id="{02D53217-A3F8-8E4B-B520-B5C6D049117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00EB5AA-706A-EC47-A16C-FDF2A6C0CD77}"/>
              </a:ext>
            </a:extLst>
          </p:cNvPr>
          <p:cNvSpPr>
            <a:spLocks noGrp="1"/>
          </p:cNvSpPr>
          <p:nvPr>
            <p:ph type="sldNum" sz="quarter" idx="12"/>
          </p:nvPr>
        </p:nvSpPr>
        <p:spPr/>
        <p:txBody>
          <a:bodyPr/>
          <a:lstStyle/>
          <a:p>
            <a:fld id="{3202DC41-1053-044C-BF8E-750B1029E63B}" type="slidenum">
              <a:rPr lang="en-US" smtClean="0"/>
              <a:t>‹#›</a:t>
            </a:fld>
            <a:endParaRPr lang="en-US"/>
          </a:p>
        </p:txBody>
      </p:sp>
    </p:spTree>
    <p:extLst>
      <p:ext uri="{BB962C8B-B14F-4D97-AF65-F5344CB8AC3E}">
        <p14:creationId xmlns:p14="http://schemas.microsoft.com/office/powerpoint/2010/main" val="30791269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20E42C-F805-1845-8D2F-BF1D507700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FC22A45-03D2-6E45-ADF8-FA5342FC6F4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456C7CD-BA70-E54E-A939-53FE376294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CB9CCCB-60D1-0340-92FA-005AAC0964D5}"/>
              </a:ext>
            </a:extLst>
          </p:cNvPr>
          <p:cNvSpPr>
            <a:spLocks noGrp="1"/>
          </p:cNvSpPr>
          <p:nvPr>
            <p:ph type="dt" sz="half" idx="10"/>
          </p:nvPr>
        </p:nvSpPr>
        <p:spPr/>
        <p:txBody>
          <a:bodyPr/>
          <a:lstStyle/>
          <a:p>
            <a:fld id="{DD31F5A3-17B1-A842-A6BB-915D93949E9C}" type="datetimeFigureOut">
              <a:rPr lang="en-US" smtClean="0"/>
              <a:t>11/16/20</a:t>
            </a:fld>
            <a:endParaRPr lang="en-US"/>
          </a:p>
        </p:txBody>
      </p:sp>
      <p:sp>
        <p:nvSpPr>
          <p:cNvPr id="6" name="Footer Placeholder 5">
            <a:extLst>
              <a:ext uri="{FF2B5EF4-FFF2-40B4-BE49-F238E27FC236}">
                <a16:creationId xmlns:a16="http://schemas.microsoft.com/office/drawing/2014/main" id="{DC10ED1C-140B-4045-B1D6-160B164ACEE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6180C18-97E2-D44C-9E3F-6537D8FC143A}"/>
              </a:ext>
            </a:extLst>
          </p:cNvPr>
          <p:cNvSpPr>
            <a:spLocks noGrp="1"/>
          </p:cNvSpPr>
          <p:nvPr>
            <p:ph type="sldNum" sz="quarter" idx="12"/>
          </p:nvPr>
        </p:nvSpPr>
        <p:spPr/>
        <p:txBody>
          <a:bodyPr/>
          <a:lstStyle/>
          <a:p>
            <a:fld id="{3202DC41-1053-044C-BF8E-750B1029E63B}" type="slidenum">
              <a:rPr lang="en-US" smtClean="0"/>
              <a:t>‹#›</a:t>
            </a:fld>
            <a:endParaRPr lang="en-US"/>
          </a:p>
        </p:txBody>
      </p:sp>
    </p:spTree>
    <p:extLst>
      <p:ext uri="{BB962C8B-B14F-4D97-AF65-F5344CB8AC3E}">
        <p14:creationId xmlns:p14="http://schemas.microsoft.com/office/powerpoint/2010/main" val="34182340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9FD42-3ADD-5447-843F-8307BBF190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8F35B7A-AE53-504D-BF77-2019AF7EA50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8F6F34A-5EB1-E448-91AF-7B910FD169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C1103C0-9980-6643-8FED-38C5E1371C65}"/>
              </a:ext>
            </a:extLst>
          </p:cNvPr>
          <p:cNvSpPr>
            <a:spLocks noGrp="1"/>
          </p:cNvSpPr>
          <p:nvPr>
            <p:ph type="dt" sz="half" idx="10"/>
          </p:nvPr>
        </p:nvSpPr>
        <p:spPr/>
        <p:txBody>
          <a:bodyPr/>
          <a:lstStyle/>
          <a:p>
            <a:fld id="{DD31F5A3-17B1-A842-A6BB-915D93949E9C}" type="datetimeFigureOut">
              <a:rPr lang="en-US" smtClean="0"/>
              <a:t>11/16/20</a:t>
            </a:fld>
            <a:endParaRPr lang="en-US"/>
          </a:p>
        </p:txBody>
      </p:sp>
      <p:sp>
        <p:nvSpPr>
          <p:cNvPr id="6" name="Footer Placeholder 5">
            <a:extLst>
              <a:ext uri="{FF2B5EF4-FFF2-40B4-BE49-F238E27FC236}">
                <a16:creationId xmlns:a16="http://schemas.microsoft.com/office/drawing/2014/main" id="{3E8035FD-3CC1-0D41-96FE-4CF867B5110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B92D3A0-0815-1C40-8A7B-8B3245332FCD}"/>
              </a:ext>
            </a:extLst>
          </p:cNvPr>
          <p:cNvSpPr>
            <a:spLocks noGrp="1"/>
          </p:cNvSpPr>
          <p:nvPr>
            <p:ph type="sldNum" sz="quarter" idx="12"/>
          </p:nvPr>
        </p:nvSpPr>
        <p:spPr/>
        <p:txBody>
          <a:bodyPr/>
          <a:lstStyle/>
          <a:p>
            <a:fld id="{3202DC41-1053-044C-BF8E-750B1029E63B}" type="slidenum">
              <a:rPr lang="en-US" smtClean="0"/>
              <a:t>‹#›</a:t>
            </a:fld>
            <a:endParaRPr lang="en-US"/>
          </a:p>
        </p:txBody>
      </p:sp>
    </p:spTree>
    <p:extLst>
      <p:ext uri="{BB962C8B-B14F-4D97-AF65-F5344CB8AC3E}">
        <p14:creationId xmlns:p14="http://schemas.microsoft.com/office/powerpoint/2010/main" val="1726013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E24623-7819-D944-9FEA-81ADDD1160F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82E0E2F-94D4-F440-958A-FBD8EEDDEC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8BB779-95B9-7549-88A6-8E4C0C3363F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31F5A3-17B1-A842-A6BB-915D93949E9C}" type="datetimeFigureOut">
              <a:rPr lang="en-US" smtClean="0"/>
              <a:t>11/16/20</a:t>
            </a:fld>
            <a:endParaRPr lang="en-US"/>
          </a:p>
        </p:txBody>
      </p:sp>
      <p:sp>
        <p:nvSpPr>
          <p:cNvPr id="5" name="Footer Placeholder 4">
            <a:extLst>
              <a:ext uri="{FF2B5EF4-FFF2-40B4-BE49-F238E27FC236}">
                <a16:creationId xmlns:a16="http://schemas.microsoft.com/office/drawing/2014/main" id="{D245F0C8-AC0E-8447-A083-E4B7B2837A6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91A8BBD-A200-784F-BFF2-C8C5E1B3C5C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02DC41-1053-044C-BF8E-750B1029E63B}" type="slidenum">
              <a:rPr lang="en-US" smtClean="0"/>
              <a:t>‹#›</a:t>
            </a:fld>
            <a:endParaRPr lang="en-US"/>
          </a:p>
        </p:txBody>
      </p:sp>
    </p:spTree>
    <p:extLst>
      <p:ext uri="{BB962C8B-B14F-4D97-AF65-F5344CB8AC3E}">
        <p14:creationId xmlns:p14="http://schemas.microsoft.com/office/powerpoint/2010/main" val="34268556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i.g.mccarthy@ljmu.ac.uk"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hyperlink" Target="http://curious.astro.cornell.edu/legal-information/104-the-universe/cosmology-and-the-big-bang/expansion-of-the-universe/1066-can-two-galaxies-move-away-from-each-other-faster-than-light-intermediate" TargetMode="External"/><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hyperlink" Target="https://www.youtube.com/watch?v=ZL4yYHdDSWs&amp;ab_channel=Kurzgesagt%E2%80%93InaNutshell" TargetMode="Externa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CB3E2-7B90-ED49-B5DE-75A5CE64988B}"/>
              </a:ext>
            </a:extLst>
          </p:cNvPr>
          <p:cNvSpPr>
            <a:spLocks noGrp="1"/>
          </p:cNvSpPr>
          <p:nvPr>
            <p:ph type="ctrTitle"/>
          </p:nvPr>
        </p:nvSpPr>
        <p:spPr>
          <a:xfrm>
            <a:off x="1524000" y="538163"/>
            <a:ext cx="9144000" cy="2387600"/>
          </a:xfrm>
        </p:spPr>
        <p:txBody>
          <a:bodyPr/>
          <a:lstStyle/>
          <a:p>
            <a:r>
              <a:rPr lang="en-US" dirty="0"/>
              <a:t>Cosmology Tutorial I</a:t>
            </a:r>
          </a:p>
        </p:txBody>
      </p:sp>
      <p:sp>
        <p:nvSpPr>
          <p:cNvPr id="3" name="Subtitle 2">
            <a:extLst>
              <a:ext uri="{FF2B5EF4-FFF2-40B4-BE49-F238E27FC236}">
                <a16:creationId xmlns:a16="http://schemas.microsoft.com/office/drawing/2014/main" id="{4798942C-8E90-B24B-A3C8-060CDFDF5C8C}"/>
              </a:ext>
            </a:extLst>
          </p:cNvPr>
          <p:cNvSpPr>
            <a:spLocks noGrp="1"/>
          </p:cNvSpPr>
          <p:nvPr>
            <p:ph type="subTitle" idx="1"/>
          </p:nvPr>
        </p:nvSpPr>
        <p:spPr>
          <a:xfrm>
            <a:off x="1524000" y="3017838"/>
            <a:ext cx="9144000" cy="1655762"/>
          </a:xfrm>
        </p:spPr>
        <p:txBody>
          <a:bodyPr/>
          <a:lstStyle/>
          <a:p>
            <a:r>
              <a:rPr lang="en-US" dirty="0"/>
              <a:t>Lecturer: "McCarthy, Ian" </a:t>
            </a:r>
            <a:r>
              <a:rPr lang="en-US" dirty="0">
                <a:hlinkClick r:id="rId2"/>
              </a:rPr>
              <a:t>i.g.mccarthy@ljmu.ac.uk</a:t>
            </a:r>
            <a:br>
              <a:rPr lang="en-US" dirty="0"/>
            </a:br>
            <a:r>
              <a:rPr lang="en-US" dirty="0"/>
              <a:t>Tutorial Assistant: Alex Hill &lt;A.D.Hill@2017.ljmu.ac.uk&gt; </a:t>
            </a:r>
          </a:p>
        </p:txBody>
      </p:sp>
    </p:spTree>
    <p:extLst>
      <p:ext uri="{BB962C8B-B14F-4D97-AF65-F5344CB8AC3E}">
        <p14:creationId xmlns:p14="http://schemas.microsoft.com/office/powerpoint/2010/main" val="3428290666"/>
      </p:ext>
    </p:extLst>
  </p:cSld>
  <p:clrMapOvr>
    <a:masterClrMapping/>
  </p:clrMapOvr>
  <mc:AlternateContent xmlns:mc="http://schemas.openxmlformats.org/markup-compatibility/2006" xmlns:p14="http://schemas.microsoft.com/office/powerpoint/2010/main">
    <mc:Choice Requires="p14">
      <p:transition spd="slow" p14:dur="2000" advTm="22085"/>
    </mc:Choice>
    <mc:Fallback xmlns="">
      <p:transition spd="slow" advTm="22085"/>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59CA671-0034-4F41-B906-95E883A146CB}"/>
              </a:ext>
            </a:extLst>
          </p:cNvPr>
          <p:cNvPicPr>
            <a:picLocks noChangeAspect="1"/>
          </p:cNvPicPr>
          <p:nvPr/>
        </p:nvPicPr>
        <p:blipFill>
          <a:blip r:embed="rId2"/>
          <a:stretch>
            <a:fillRect/>
          </a:stretch>
        </p:blipFill>
        <p:spPr>
          <a:xfrm>
            <a:off x="190500" y="330200"/>
            <a:ext cx="11644178" cy="984250"/>
          </a:xfrm>
          <a:prstGeom prst="rect">
            <a:avLst/>
          </a:prstGeom>
        </p:spPr>
      </p:pic>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20C176E1-CC2C-9B45-BA63-8EA87049E55B}"/>
                  </a:ext>
                </a:extLst>
              </p:cNvPr>
              <p:cNvSpPr/>
              <p:nvPr/>
            </p:nvSpPr>
            <p:spPr>
              <a:xfrm>
                <a:off x="385628" y="1314450"/>
                <a:ext cx="11449050" cy="4282263"/>
              </a:xfrm>
              <a:prstGeom prst="rect">
                <a:avLst/>
              </a:prstGeom>
            </p:spPr>
            <p:txBody>
              <a:bodyPr wrap="square">
                <a:spAutoFit/>
              </a:bodyPr>
              <a:lstStyle/>
              <a:p>
                <a:pPr marL="285750" indent="-285750">
                  <a:lnSpc>
                    <a:spcPct val="150000"/>
                  </a:lnSpc>
                  <a:buFont typeface="Arial" panose="020B0604020202020204" pitchFamily="34" charset="0"/>
                  <a:buChar char="•"/>
                </a:pPr>
                <a14:m>
                  <m:oMath xmlns:m="http://schemas.openxmlformats.org/officeDocument/2006/math">
                    <m:sSub>
                      <m:sSubPr>
                        <m:ctrlPr>
                          <a:rPr lang="en-GB" sz="2800" i="1" smtClean="0">
                            <a:latin typeface="Cambria Math" panose="02040503050406030204" pitchFamily="18" charset="0"/>
                          </a:rPr>
                        </m:ctrlPr>
                      </m:sSubPr>
                      <m:e>
                        <m:r>
                          <a:rPr lang="en-GB" sz="2800" i="1">
                            <a:latin typeface="Cambria Math" panose="02040503050406030204" pitchFamily="18" charset="0"/>
                          </a:rPr>
                          <m:t>𝑇</m:t>
                        </m:r>
                      </m:e>
                      <m:sub>
                        <m:r>
                          <a:rPr lang="en-GB" sz="2800" b="0" i="1" smtClean="0">
                            <a:latin typeface="Cambria Math" panose="02040503050406030204" pitchFamily="18" charset="0"/>
                          </a:rPr>
                          <m:t>𝑠</m:t>
                        </m:r>
                      </m:sub>
                    </m:sSub>
                    <m:r>
                      <a:rPr lang="en-GB" sz="2800" i="1">
                        <a:latin typeface="Cambria Math" panose="02040503050406030204" pitchFamily="18" charset="0"/>
                      </a:rPr>
                      <m:t>= </m:t>
                    </m:r>
                    <m:sSub>
                      <m:sSubPr>
                        <m:ctrlPr>
                          <a:rPr lang="en-GB" sz="2800" i="1">
                            <a:latin typeface="Cambria Math" panose="02040503050406030204" pitchFamily="18" charset="0"/>
                          </a:rPr>
                        </m:ctrlPr>
                      </m:sSubPr>
                      <m:e>
                        <m:r>
                          <a:rPr lang="en-GB" sz="2800" i="1">
                            <a:latin typeface="Cambria Math" panose="02040503050406030204" pitchFamily="18" charset="0"/>
                          </a:rPr>
                          <m:t>𝑇</m:t>
                        </m:r>
                      </m:e>
                      <m:sub>
                        <m:r>
                          <a:rPr lang="en-GB" sz="2800" i="1">
                            <a:latin typeface="Cambria Math" panose="02040503050406030204" pitchFamily="18" charset="0"/>
                          </a:rPr>
                          <m:t>0</m:t>
                        </m:r>
                      </m:sub>
                    </m:sSub>
                    <m:d>
                      <m:dPr>
                        <m:ctrlPr>
                          <a:rPr lang="en-GB" sz="2800" i="1">
                            <a:latin typeface="Cambria Math" panose="02040503050406030204" pitchFamily="18" charset="0"/>
                          </a:rPr>
                        </m:ctrlPr>
                      </m:dPr>
                      <m:e>
                        <m:r>
                          <a:rPr lang="en-GB" sz="2800" i="1">
                            <a:latin typeface="Cambria Math" panose="02040503050406030204" pitchFamily="18" charset="0"/>
                          </a:rPr>
                          <m:t>1+</m:t>
                        </m:r>
                        <m:sSub>
                          <m:sSubPr>
                            <m:ctrlPr>
                              <a:rPr lang="en-US" sz="2800" i="1">
                                <a:latin typeface="Cambria Math" panose="02040503050406030204" pitchFamily="18" charset="0"/>
                              </a:rPr>
                            </m:ctrlPr>
                          </m:sSubPr>
                          <m:e>
                            <m:r>
                              <a:rPr lang="en-GB" sz="2800" i="1">
                                <a:latin typeface="Cambria Math" panose="02040503050406030204" pitchFamily="18" charset="0"/>
                              </a:rPr>
                              <m:t>𝑧</m:t>
                            </m:r>
                          </m:e>
                          <m:sub>
                            <m:r>
                              <a:rPr lang="en-GB" sz="2800" b="0" i="1" smtClean="0">
                                <a:latin typeface="Cambria Math" panose="02040503050406030204" pitchFamily="18" charset="0"/>
                              </a:rPr>
                              <m:t>𝑠</m:t>
                            </m:r>
                          </m:sub>
                        </m:sSub>
                      </m:e>
                    </m:d>
                  </m:oMath>
                </a14:m>
                <a:r>
                  <a:rPr lang="en-GB" sz="2800" dirty="0"/>
                  <a:t>   </a:t>
                </a:r>
                <a:r>
                  <a:rPr lang="en-GB" sz="2800" dirty="0">
                    <a:sym typeface="Wingdings" pitchFamily="2" charset="2"/>
                  </a:rPr>
                  <a:t> </a:t>
                </a:r>
                <a14:m>
                  <m:oMath xmlns:m="http://schemas.openxmlformats.org/officeDocument/2006/math">
                    <m:r>
                      <a:rPr lang="en-GB" sz="2800" b="0" i="0" smtClean="0">
                        <a:latin typeface="Cambria Math" panose="02040503050406030204" pitchFamily="18" charset="0"/>
                      </a:rPr>
                      <m:t>(</m:t>
                    </m:r>
                    <m:sSub>
                      <m:sSubPr>
                        <m:ctrlPr>
                          <a:rPr lang="en-US" sz="2800" i="1">
                            <a:latin typeface="Cambria Math" panose="02040503050406030204" pitchFamily="18" charset="0"/>
                          </a:rPr>
                        </m:ctrlPr>
                      </m:sSubPr>
                      <m:e>
                        <m:r>
                          <a:rPr lang="en-GB" sz="2800" i="1">
                            <a:latin typeface="Cambria Math" panose="02040503050406030204" pitchFamily="18" charset="0"/>
                          </a:rPr>
                          <m:t>𝑧</m:t>
                        </m:r>
                      </m:e>
                      <m:sub>
                        <m:r>
                          <a:rPr lang="en-GB" sz="2800" i="1">
                            <a:latin typeface="Cambria Math" panose="02040503050406030204" pitchFamily="18" charset="0"/>
                          </a:rPr>
                          <m:t>𝑠</m:t>
                        </m:r>
                      </m:sub>
                    </m:sSub>
                    <m:r>
                      <a:rPr lang="en-GB" sz="2800" b="0" i="1" smtClean="0">
                        <a:latin typeface="Cambria Math" panose="02040503050406030204" pitchFamily="18" charset="0"/>
                      </a:rPr>
                      <m:t>+1)=</m:t>
                    </m:r>
                    <m:f>
                      <m:fPr>
                        <m:ctrlPr>
                          <a:rPr lang="en-GB" sz="2800" b="0" i="1" smtClean="0">
                            <a:latin typeface="Cambria Math" panose="02040503050406030204" pitchFamily="18" charset="0"/>
                          </a:rPr>
                        </m:ctrlPr>
                      </m:fPr>
                      <m:num>
                        <m:sSub>
                          <m:sSubPr>
                            <m:ctrlPr>
                              <a:rPr lang="en-GB" sz="2800" i="1">
                                <a:latin typeface="Cambria Math" panose="02040503050406030204" pitchFamily="18" charset="0"/>
                              </a:rPr>
                            </m:ctrlPr>
                          </m:sSubPr>
                          <m:e>
                            <m:r>
                              <a:rPr lang="en-GB" sz="2800" i="1">
                                <a:latin typeface="Cambria Math" panose="02040503050406030204" pitchFamily="18" charset="0"/>
                              </a:rPr>
                              <m:t>𝑇</m:t>
                            </m:r>
                          </m:e>
                          <m:sub>
                            <m:r>
                              <a:rPr lang="en-GB" sz="2800" i="1">
                                <a:latin typeface="Cambria Math" panose="02040503050406030204" pitchFamily="18" charset="0"/>
                              </a:rPr>
                              <m:t>𝑠</m:t>
                            </m:r>
                          </m:sub>
                        </m:sSub>
                      </m:num>
                      <m:den>
                        <m:sSub>
                          <m:sSubPr>
                            <m:ctrlPr>
                              <a:rPr lang="en-GB" sz="2800" i="1">
                                <a:latin typeface="Cambria Math" panose="02040503050406030204" pitchFamily="18" charset="0"/>
                              </a:rPr>
                            </m:ctrlPr>
                          </m:sSubPr>
                          <m:e>
                            <m:r>
                              <a:rPr lang="en-GB" sz="2800" i="1">
                                <a:latin typeface="Cambria Math" panose="02040503050406030204" pitchFamily="18" charset="0"/>
                              </a:rPr>
                              <m:t>𝑇</m:t>
                            </m:r>
                          </m:e>
                          <m:sub>
                            <m:r>
                              <a:rPr lang="en-GB" sz="2800" i="1">
                                <a:latin typeface="Cambria Math" panose="02040503050406030204" pitchFamily="18" charset="0"/>
                              </a:rPr>
                              <m:t>0</m:t>
                            </m:r>
                          </m:sub>
                        </m:sSub>
                      </m:den>
                    </m:f>
                    <m:r>
                      <a:rPr lang="en-GB" sz="2800" b="0" i="1" smtClean="0">
                        <a:latin typeface="Cambria Math" panose="02040503050406030204" pitchFamily="18" charset="0"/>
                      </a:rPr>
                      <m:t>=</m:t>
                    </m:r>
                    <m:f>
                      <m:fPr>
                        <m:ctrlPr>
                          <a:rPr lang="en-GB" sz="2800" i="1">
                            <a:latin typeface="Cambria Math" panose="02040503050406030204" pitchFamily="18" charset="0"/>
                          </a:rPr>
                        </m:ctrlPr>
                      </m:fPr>
                      <m:num>
                        <m:sSup>
                          <m:sSupPr>
                            <m:ctrlPr>
                              <a:rPr lang="en-GB" sz="2800" b="0" i="1" smtClean="0">
                                <a:latin typeface="Cambria Math" panose="02040503050406030204" pitchFamily="18" charset="0"/>
                              </a:rPr>
                            </m:ctrlPr>
                          </m:sSupPr>
                          <m:e>
                            <m:r>
                              <a:rPr lang="en-GB" sz="2800" b="0" i="1" smtClean="0">
                                <a:latin typeface="Cambria Math" panose="02040503050406030204" pitchFamily="18" charset="0"/>
                              </a:rPr>
                              <m:t>10</m:t>
                            </m:r>
                          </m:e>
                          <m:sup>
                            <m:r>
                              <a:rPr lang="en-GB" sz="2800" b="0" i="1" smtClean="0">
                                <a:latin typeface="Cambria Math" panose="02040503050406030204" pitchFamily="18" charset="0"/>
                              </a:rPr>
                              <m:t>7</m:t>
                            </m:r>
                          </m:sup>
                        </m:sSup>
                        <m:r>
                          <a:rPr lang="en-GB" sz="2800" b="0" i="1" smtClean="0">
                            <a:latin typeface="Cambria Math" panose="02040503050406030204" pitchFamily="18" charset="0"/>
                            <a:ea typeface="Cambria Math" panose="02040503050406030204" pitchFamily="18" charset="0"/>
                          </a:rPr>
                          <m:t>×1001</m:t>
                        </m:r>
                      </m:num>
                      <m:den>
                        <m:r>
                          <a:rPr lang="en-GB" sz="2800" b="0" i="1" smtClean="0">
                            <a:latin typeface="Cambria Math" panose="02040503050406030204" pitchFamily="18" charset="0"/>
                          </a:rPr>
                          <m:t>3000</m:t>
                        </m:r>
                      </m:den>
                    </m:f>
                  </m:oMath>
                </a14:m>
                <a:endParaRPr lang="en-GB" sz="2800" dirty="0"/>
              </a:p>
              <a:p>
                <a:pPr marL="285750" indent="-285750">
                  <a:lnSpc>
                    <a:spcPct val="150000"/>
                  </a:lnSpc>
                  <a:buFont typeface="Arial" panose="020B0604020202020204" pitchFamily="34" charset="0"/>
                  <a:buChar char="•"/>
                </a:pPr>
                <a14:m>
                  <m:oMath xmlns:m="http://schemas.openxmlformats.org/officeDocument/2006/math">
                    <m:f>
                      <m:fPr>
                        <m:type m:val="skw"/>
                        <m:ctrlPr>
                          <a:rPr lang="en-US" sz="2800" i="1">
                            <a:latin typeface="Cambria Math" panose="02040503050406030204" pitchFamily="18" charset="0"/>
                          </a:rPr>
                        </m:ctrlPr>
                      </m:fPr>
                      <m:num>
                        <m:sSub>
                          <m:sSubPr>
                            <m:ctrlPr>
                              <a:rPr lang="en-US" sz="2800" i="1" smtClean="0">
                                <a:latin typeface="Cambria Math" panose="02040503050406030204" pitchFamily="18" charset="0"/>
                              </a:rPr>
                            </m:ctrlPr>
                          </m:sSubPr>
                          <m:e>
                            <m:r>
                              <a:rPr lang="en-GB" sz="2800" i="1">
                                <a:latin typeface="Cambria Math" panose="02040503050406030204" pitchFamily="18" charset="0"/>
                              </a:rPr>
                              <m:t>𝑡</m:t>
                            </m:r>
                          </m:e>
                          <m:sub>
                            <m:r>
                              <a:rPr lang="en-GB" sz="2800" b="0" i="1" smtClean="0">
                                <a:latin typeface="Cambria Math" panose="02040503050406030204" pitchFamily="18" charset="0"/>
                              </a:rPr>
                              <m:t>𝑠</m:t>
                            </m:r>
                          </m:sub>
                        </m:sSub>
                      </m:num>
                      <m:den>
                        <m:sSub>
                          <m:sSubPr>
                            <m:ctrlPr>
                              <a:rPr lang="en-US" sz="2800" i="1">
                                <a:latin typeface="Cambria Math" panose="02040503050406030204" pitchFamily="18" charset="0"/>
                              </a:rPr>
                            </m:ctrlPr>
                          </m:sSubPr>
                          <m:e>
                            <m:r>
                              <a:rPr lang="en-GB" sz="2800" i="1">
                                <a:latin typeface="Cambria Math" panose="02040503050406030204" pitchFamily="18" charset="0"/>
                              </a:rPr>
                              <m:t>𝑡</m:t>
                            </m:r>
                          </m:e>
                          <m:sub>
                            <m:r>
                              <a:rPr lang="en-GB" sz="2800" i="1">
                                <a:latin typeface="Cambria Math" panose="02040503050406030204" pitchFamily="18" charset="0"/>
                              </a:rPr>
                              <m:t>𝐷</m:t>
                            </m:r>
                          </m:sub>
                        </m:sSub>
                      </m:den>
                    </m:f>
                    <m:r>
                      <a:rPr lang="en-GB" sz="2800" i="1">
                        <a:latin typeface="Cambria Math" panose="02040503050406030204" pitchFamily="18" charset="0"/>
                      </a:rPr>
                      <m:t>=</m:t>
                    </m:r>
                    <m:f>
                      <m:fPr>
                        <m:type m:val="skw"/>
                        <m:ctrlPr>
                          <a:rPr lang="en-GB" sz="2800" i="1">
                            <a:latin typeface="Cambria Math" panose="02040503050406030204" pitchFamily="18" charset="0"/>
                          </a:rPr>
                        </m:ctrlPr>
                      </m:fPr>
                      <m:num>
                        <m:sSup>
                          <m:sSupPr>
                            <m:ctrlPr>
                              <a:rPr lang="en-GB" sz="2800" i="1">
                                <a:latin typeface="Cambria Math" panose="02040503050406030204" pitchFamily="18" charset="0"/>
                              </a:rPr>
                            </m:ctrlPr>
                          </m:sSupPr>
                          <m:e>
                            <m:r>
                              <a:rPr lang="en-GB" sz="2800" i="1">
                                <a:latin typeface="Cambria Math" panose="02040503050406030204" pitchFamily="18" charset="0"/>
                              </a:rPr>
                              <m:t>(1+</m:t>
                            </m:r>
                            <m:sSub>
                              <m:sSubPr>
                                <m:ctrlPr>
                                  <a:rPr lang="en-US" sz="2800" i="1">
                                    <a:latin typeface="Cambria Math" panose="02040503050406030204" pitchFamily="18" charset="0"/>
                                  </a:rPr>
                                </m:ctrlPr>
                              </m:sSubPr>
                              <m:e>
                                <m:r>
                                  <a:rPr lang="en-GB" sz="2800" i="1">
                                    <a:latin typeface="Cambria Math" panose="02040503050406030204" pitchFamily="18" charset="0"/>
                                  </a:rPr>
                                  <m:t>𝑧</m:t>
                                </m:r>
                              </m:e>
                              <m:sub>
                                <m:r>
                                  <a:rPr lang="en-GB" sz="2800" b="0" i="1" smtClean="0">
                                    <a:latin typeface="Cambria Math" panose="02040503050406030204" pitchFamily="18" charset="0"/>
                                  </a:rPr>
                                  <m:t>𝑠</m:t>
                                </m:r>
                              </m:sub>
                            </m:sSub>
                            <m:r>
                              <a:rPr lang="en-GB" sz="2800" i="1">
                                <a:latin typeface="Cambria Math" panose="02040503050406030204" pitchFamily="18" charset="0"/>
                              </a:rPr>
                              <m:t>)</m:t>
                            </m:r>
                          </m:e>
                          <m:sup>
                            <m:r>
                              <a:rPr lang="en-GB" sz="2800" i="1">
                                <a:latin typeface="Cambria Math" panose="02040503050406030204" pitchFamily="18" charset="0"/>
                              </a:rPr>
                              <m:t>−2</m:t>
                            </m:r>
                          </m:sup>
                        </m:sSup>
                      </m:num>
                      <m:den>
                        <m:sSup>
                          <m:sSupPr>
                            <m:ctrlPr>
                              <a:rPr lang="en-GB" sz="2800" i="1">
                                <a:latin typeface="Cambria Math" panose="02040503050406030204" pitchFamily="18" charset="0"/>
                              </a:rPr>
                            </m:ctrlPr>
                          </m:sSupPr>
                          <m:e>
                            <m:r>
                              <a:rPr lang="en-GB" sz="2800" i="1">
                                <a:latin typeface="Cambria Math" panose="02040503050406030204" pitchFamily="18" charset="0"/>
                              </a:rPr>
                              <m:t>(1+</m:t>
                            </m:r>
                            <m:sSub>
                              <m:sSubPr>
                                <m:ctrlPr>
                                  <a:rPr lang="en-US" sz="2800" i="1">
                                    <a:latin typeface="Cambria Math" panose="02040503050406030204" pitchFamily="18" charset="0"/>
                                  </a:rPr>
                                </m:ctrlPr>
                              </m:sSubPr>
                              <m:e>
                                <m:r>
                                  <a:rPr lang="en-GB" sz="2800" i="1">
                                    <a:latin typeface="Cambria Math" panose="02040503050406030204" pitchFamily="18" charset="0"/>
                                  </a:rPr>
                                  <m:t>𝑧</m:t>
                                </m:r>
                              </m:e>
                              <m:sub>
                                <m:r>
                                  <a:rPr lang="en-GB" sz="2800" i="1">
                                    <a:latin typeface="Cambria Math" panose="02040503050406030204" pitchFamily="18" charset="0"/>
                                  </a:rPr>
                                  <m:t>𝐷</m:t>
                                </m:r>
                              </m:sub>
                            </m:sSub>
                            <m:r>
                              <a:rPr lang="en-GB" sz="2800" i="1">
                                <a:latin typeface="Cambria Math" panose="02040503050406030204" pitchFamily="18" charset="0"/>
                              </a:rPr>
                              <m:t>)</m:t>
                            </m:r>
                          </m:e>
                          <m:sup>
                            <m:r>
                              <a:rPr lang="en-GB" sz="2800" i="1">
                                <a:latin typeface="Cambria Math" panose="02040503050406030204" pitchFamily="18" charset="0"/>
                              </a:rPr>
                              <m:t>−2</m:t>
                            </m:r>
                          </m:sup>
                        </m:sSup>
                      </m:den>
                    </m:f>
                  </m:oMath>
                </a14:m>
                <a:r>
                  <a:rPr lang="en-GB" sz="2800" dirty="0"/>
                  <a:t>   </a:t>
                </a:r>
                <a:endParaRPr lang="en-GB" sz="2800" dirty="0">
                  <a:sym typeface="Wingdings" pitchFamily="2" charset="2"/>
                </a:endParaRPr>
              </a:p>
              <a:p>
                <a:pPr marL="285750" indent="-285750">
                  <a:lnSpc>
                    <a:spcPct val="150000"/>
                  </a:lnSpc>
                  <a:buFont typeface="Arial" panose="020B0604020202020204" pitchFamily="34" charset="0"/>
                  <a:buChar char="•"/>
                </a:pPr>
                <a14:m>
                  <m:oMath xmlns:m="http://schemas.openxmlformats.org/officeDocument/2006/math">
                    <m:sSub>
                      <m:sSubPr>
                        <m:ctrlPr>
                          <a:rPr lang="en-US" sz="2800" i="1">
                            <a:latin typeface="Cambria Math" panose="02040503050406030204" pitchFamily="18" charset="0"/>
                          </a:rPr>
                        </m:ctrlPr>
                      </m:sSubPr>
                      <m:e>
                        <m:r>
                          <a:rPr lang="en-GB" sz="2800" i="1">
                            <a:latin typeface="Cambria Math" panose="02040503050406030204" pitchFamily="18" charset="0"/>
                          </a:rPr>
                          <m:t>𝑡</m:t>
                        </m:r>
                      </m:e>
                      <m:sub>
                        <m:r>
                          <a:rPr lang="en-GB" sz="2800" b="0" i="1" smtClean="0">
                            <a:latin typeface="Cambria Math" panose="02040503050406030204" pitchFamily="18" charset="0"/>
                          </a:rPr>
                          <m:t>𝑠</m:t>
                        </m:r>
                      </m:sub>
                    </m:sSub>
                    <m:r>
                      <a:rPr lang="en-GB" sz="2800" i="1">
                        <a:latin typeface="Cambria Math" panose="02040503050406030204" pitchFamily="18" charset="0"/>
                      </a:rPr>
                      <m:t> =</m:t>
                    </m:r>
                    <m:sSub>
                      <m:sSubPr>
                        <m:ctrlPr>
                          <a:rPr lang="en-US" sz="2800" i="1">
                            <a:latin typeface="Cambria Math" panose="02040503050406030204" pitchFamily="18" charset="0"/>
                          </a:rPr>
                        </m:ctrlPr>
                      </m:sSubPr>
                      <m:e>
                        <m:r>
                          <a:rPr lang="en-GB" sz="2800" i="1">
                            <a:latin typeface="Cambria Math" panose="02040503050406030204" pitchFamily="18" charset="0"/>
                          </a:rPr>
                          <m:t>𝑡</m:t>
                        </m:r>
                      </m:e>
                      <m:sub>
                        <m:r>
                          <a:rPr lang="en-GB" sz="2800" i="1">
                            <a:latin typeface="Cambria Math" panose="02040503050406030204" pitchFamily="18" charset="0"/>
                          </a:rPr>
                          <m:t>𝐷</m:t>
                        </m:r>
                      </m:sub>
                    </m:sSub>
                    <m:f>
                      <m:fPr>
                        <m:type m:val="skw"/>
                        <m:ctrlPr>
                          <a:rPr lang="en-GB" sz="2800" i="1">
                            <a:latin typeface="Cambria Math" panose="02040503050406030204" pitchFamily="18" charset="0"/>
                          </a:rPr>
                        </m:ctrlPr>
                      </m:fPr>
                      <m:num>
                        <m:sSup>
                          <m:sSupPr>
                            <m:ctrlPr>
                              <a:rPr lang="en-GB" sz="2800" i="1">
                                <a:latin typeface="Cambria Math" panose="02040503050406030204" pitchFamily="18" charset="0"/>
                              </a:rPr>
                            </m:ctrlPr>
                          </m:sSupPr>
                          <m:e>
                            <m:r>
                              <a:rPr lang="en-GB" sz="2800" i="1">
                                <a:latin typeface="Cambria Math" panose="02040503050406030204" pitchFamily="18" charset="0"/>
                              </a:rPr>
                              <m:t>(1+</m:t>
                            </m:r>
                            <m:sSub>
                              <m:sSubPr>
                                <m:ctrlPr>
                                  <a:rPr lang="en-US" sz="2800" i="1">
                                    <a:latin typeface="Cambria Math" panose="02040503050406030204" pitchFamily="18" charset="0"/>
                                  </a:rPr>
                                </m:ctrlPr>
                              </m:sSubPr>
                              <m:e>
                                <m:r>
                                  <a:rPr lang="en-GB" sz="2800" i="1">
                                    <a:latin typeface="Cambria Math" panose="02040503050406030204" pitchFamily="18" charset="0"/>
                                  </a:rPr>
                                  <m:t>𝑧</m:t>
                                </m:r>
                              </m:e>
                              <m:sub>
                                <m:r>
                                  <a:rPr lang="en-GB" sz="2800" i="1">
                                    <a:latin typeface="Cambria Math" panose="02040503050406030204" pitchFamily="18" charset="0"/>
                                  </a:rPr>
                                  <m:t>𝑠</m:t>
                                </m:r>
                              </m:sub>
                            </m:sSub>
                            <m:r>
                              <a:rPr lang="en-GB" sz="2800" i="1">
                                <a:latin typeface="Cambria Math" panose="02040503050406030204" pitchFamily="18" charset="0"/>
                              </a:rPr>
                              <m:t>)</m:t>
                            </m:r>
                          </m:e>
                          <m:sup>
                            <m:r>
                              <a:rPr lang="en-GB" sz="2800" i="1">
                                <a:latin typeface="Cambria Math" panose="02040503050406030204" pitchFamily="18" charset="0"/>
                              </a:rPr>
                              <m:t>−2</m:t>
                            </m:r>
                          </m:sup>
                        </m:sSup>
                      </m:num>
                      <m:den>
                        <m:sSup>
                          <m:sSupPr>
                            <m:ctrlPr>
                              <a:rPr lang="en-GB" sz="2800" i="1">
                                <a:latin typeface="Cambria Math" panose="02040503050406030204" pitchFamily="18" charset="0"/>
                              </a:rPr>
                            </m:ctrlPr>
                          </m:sSupPr>
                          <m:e>
                            <m:r>
                              <a:rPr lang="en-GB" sz="2800" i="1">
                                <a:latin typeface="Cambria Math" panose="02040503050406030204" pitchFamily="18" charset="0"/>
                              </a:rPr>
                              <m:t>(1+</m:t>
                            </m:r>
                            <m:sSub>
                              <m:sSubPr>
                                <m:ctrlPr>
                                  <a:rPr lang="en-US" sz="2800" i="1">
                                    <a:latin typeface="Cambria Math" panose="02040503050406030204" pitchFamily="18" charset="0"/>
                                  </a:rPr>
                                </m:ctrlPr>
                              </m:sSubPr>
                              <m:e>
                                <m:r>
                                  <a:rPr lang="en-GB" sz="2800" i="1">
                                    <a:latin typeface="Cambria Math" panose="02040503050406030204" pitchFamily="18" charset="0"/>
                                  </a:rPr>
                                  <m:t>𝑧</m:t>
                                </m:r>
                              </m:e>
                              <m:sub>
                                <m:r>
                                  <a:rPr lang="en-GB" sz="2800" i="1">
                                    <a:latin typeface="Cambria Math" panose="02040503050406030204" pitchFamily="18" charset="0"/>
                                  </a:rPr>
                                  <m:t>𝐷</m:t>
                                </m:r>
                              </m:sub>
                            </m:sSub>
                            <m:r>
                              <a:rPr lang="en-GB" sz="2800" i="1">
                                <a:latin typeface="Cambria Math" panose="02040503050406030204" pitchFamily="18" charset="0"/>
                              </a:rPr>
                              <m:t>)</m:t>
                            </m:r>
                          </m:e>
                          <m:sup>
                            <m:r>
                              <a:rPr lang="en-GB" sz="2800" i="1">
                                <a:latin typeface="Cambria Math" panose="02040503050406030204" pitchFamily="18" charset="0"/>
                              </a:rPr>
                              <m:t>−2</m:t>
                            </m:r>
                          </m:sup>
                        </m:sSup>
                      </m:den>
                    </m:f>
                    <m:r>
                      <a:rPr lang="en-GB" sz="2800" b="0" i="1" smtClean="0">
                        <a:latin typeface="Cambria Math" panose="02040503050406030204" pitchFamily="18" charset="0"/>
                      </a:rPr>
                      <m:t>=0.027</m:t>
                    </m:r>
                  </m:oMath>
                </a14:m>
                <a:r>
                  <a:rPr lang="en-GB" sz="2800" dirty="0"/>
                  <a:t>yr, or 1.4 weeks    </a:t>
                </a:r>
                <a:r>
                  <a:rPr lang="en-GB" sz="2800" dirty="0">
                    <a:sym typeface="Wingdings" pitchFamily="2" charset="2"/>
                  </a:rPr>
                  <a:t> </a:t>
                </a:r>
                <a:r>
                  <a:rPr lang="en-GB" sz="2800" dirty="0"/>
                  <a:t> </a:t>
                </a:r>
              </a:p>
              <a:p>
                <a:pPr marL="285750" indent="-285750">
                  <a:lnSpc>
                    <a:spcPct val="150000"/>
                  </a:lnSpc>
                  <a:buFont typeface="Arial" panose="020B0604020202020204" pitchFamily="34" charset="0"/>
                  <a:buChar char="•"/>
                </a:pPr>
                <a:endParaRPr lang="en-GB" sz="2800" dirty="0"/>
              </a:p>
              <a:p>
                <a:pPr marL="285750" indent="-285750">
                  <a:lnSpc>
                    <a:spcPct val="150000"/>
                  </a:lnSpc>
                  <a:buFont typeface="Arial" panose="020B0604020202020204" pitchFamily="34" charset="0"/>
                  <a:buChar char="•"/>
                </a:pPr>
                <a:endParaRPr lang="en-GB" sz="2800" dirty="0"/>
              </a:p>
            </p:txBody>
          </p:sp>
        </mc:Choice>
        <mc:Fallback xmlns="">
          <p:sp>
            <p:nvSpPr>
              <p:cNvPr id="6" name="Rectangle 5">
                <a:extLst>
                  <a:ext uri="{FF2B5EF4-FFF2-40B4-BE49-F238E27FC236}">
                    <a16:creationId xmlns:a16="http://schemas.microsoft.com/office/drawing/2014/main" id="{20C176E1-CC2C-9B45-BA63-8EA87049E55B}"/>
                  </a:ext>
                </a:extLst>
              </p:cNvPr>
              <p:cNvSpPr>
                <a:spLocks noRot="1" noChangeAspect="1" noMove="1" noResize="1" noEditPoints="1" noAdjustHandles="1" noChangeArrowheads="1" noChangeShapeType="1" noTextEdit="1"/>
              </p:cNvSpPr>
              <p:nvPr/>
            </p:nvSpPr>
            <p:spPr>
              <a:xfrm>
                <a:off x="385628" y="1314450"/>
                <a:ext cx="11449050" cy="4282263"/>
              </a:xfrm>
              <a:prstGeom prst="rect">
                <a:avLst/>
              </a:prstGeom>
              <a:blipFill>
                <a:blip r:embed="rId3"/>
                <a:stretch>
                  <a:fillRect l="-1883"/>
                </a:stretch>
              </a:blipFill>
            </p:spPr>
            <p:txBody>
              <a:bodyPr/>
              <a:lstStyle/>
              <a:p>
                <a:r>
                  <a:rPr lang="en-US">
                    <a:noFill/>
                  </a:rPr>
                  <a:t> </a:t>
                </a:r>
              </a:p>
            </p:txBody>
          </p:sp>
        </mc:Fallback>
      </mc:AlternateContent>
    </p:spTree>
    <p:extLst>
      <p:ext uri="{BB962C8B-B14F-4D97-AF65-F5344CB8AC3E}">
        <p14:creationId xmlns:p14="http://schemas.microsoft.com/office/powerpoint/2010/main" val="2446163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EE71F0D-321B-BA4B-89D9-F4043A23E6A4}"/>
              </a:ext>
            </a:extLst>
          </p:cNvPr>
          <p:cNvPicPr>
            <a:picLocks noChangeAspect="1"/>
          </p:cNvPicPr>
          <p:nvPr/>
        </p:nvPicPr>
        <p:blipFill>
          <a:blip r:embed="rId2"/>
          <a:stretch>
            <a:fillRect/>
          </a:stretch>
        </p:blipFill>
        <p:spPr>
          <a:xfrm>
            <a:off x="247650" y="298450"/>
            <a:ext cx="4038600" cy="508000"/>
          </a:xfrm>
          <a:prstGeom prst="rect">
            <a:avLst/>
          </a:prstGeom>
        </p:spPr>
      </p:pic>
      <p:pic>
        <p:nvPicPr>
          <p:cNvPr id="7" name="Picture 6">
            <a:extLst>
              <a:ext uri="{FF2B5EF4-FFF2-40B4-BE49-F238E27FC236}">
                <a16:creationId xmlns:a16="http://schemas.microsoft.com/office/drawing/2014/main" id="{2C90F4D2-2174-8D48-A97D-3E83FB7B34E9}"/>
              </a:ext>
            </a:extLst>
          </p:cNvPr>
          <p:cNvPicPr>
            <a:picLocks noChangeAspect="1"/>
          </p:cNvPicPr>
          <p:nvPr/>
        </p:nvPicPr>
        <p:blipFill>
          <a:blip r:embed="rId3"/>
          <a:stretch>
            <a:fillRect/>
          </a:stretch>
        </p:blipFill>
        <p:spPr>
          <a:xfrm>
            <a:off x="385628" y="958850"/>
            <a:ext cx="9067800" cy="711200"/>
          </a:xfrm>
          <a:prstGeom prst="rect">
            <a:avLst/>
          </a:prstGeom>
        </p:spPr>
      </p:pic>
      <p:sp>
        <p:nvSpPr>
          <p:cNvPr id="8" name="Rectangle 7">
            <a:extLst>
              <a:ext uri="{FF2B5EF4-FFF2-40B4-BE49-F238E27FC236}">
                <a16:creationId xmlns:a16="http://schemas.microsoft.com/office/drawing/2014/main" id="{8BB52DAB-E24C-3741-8233-BC3C27D3E15E}"/>
              </a:ext>
            </a:extLst>
          </p:cNvPr>
          <p:cNvSpPr/>
          <p:nvPr/>
        </p:nvSpPr>
        <p:spPr>
          <a:xfrm>
            <a:off x="385628" y="1670050"/>
            <a:ext cx="11449050" cy="2352952"/>
          </a:xfrm>
          <a:prstGeom prst="rect">
            <a:avLst/>
          </a:prstGeom>
        </p:spPr>
        <p:txBody>
          <a:bodyPr wrap="square">
            <a:spAutoFit/>
          </a:bodyPr>
          <a:lstStyle/>
          <a:p>
            <a:pPr marL="285750" indent="-285750">
              <a:lnSpc>
                <a:spcPct val="150000"/>
              </a:lnSpc>
              <a:buFont typeface="Arial" panose="020B0604020202020204" pitchFamily="34" charset="0"/>
              <a:buChar char="•"/>
            </a:pPr>
            <a:r>
              <a:rPr lang="en-GB" sz="2000" dirty="0">
                <a:sym typeface="Wingdings" pitchFamily="2" charset="2"/>
              </a:rPr>
              <a:t>The expansion isn’t relevant on galaxy scales, it’s effect is only significant over the vast distances between groups (</a:t>
            </a:r>
            <a:r>
              <a:rPr lang="en-GB" sz="2000" dirty="0" err="1">
                <a:sym typeface="Wingdings" pitchFamily="2" charset="2"/>
              </a:rPr>
              <a:t>Mpc</a:t>
            </a:r>
            <a:r>
              <a:rPr lang="en-GB" sz="2000" dirty="0">
                <a:sym typeface="Wingdings" pitchFamily="2" charset="2"/>
              </a:rPr>
              <a:t>)</a:t>
            </a:r>
          </a:p>
          <a:p>
            <a:pPr>
              <a:lnSpc>
                <a:spcPct val="150000"/>
              </a:lnSpc>
            </a:pPr>
            <a:endParaRPr lang="en-GB" sz="2000" dirty="0">
              <a:sym typeface="Wingdings" pitchFamily="2" charset="2"/>
            </a:endParaRPr>
          </a:p>
          <a:p>
            <a:pPr marL="285750" indent="-285750">
              <a:lnSpc>
                <a:spcPct val="150000"/>
              </a:lnSpc>
              <a:buFont typeface="Arial" panose="020B0604020202020204" pitchFamily="34" charset="0"/>
              <a:buChar char="•"/>
            </a:pPr>
            <a:endParaRPr lang="en-GB" sz="2000" dirty="0"/>
          </a:p>
          <a:p>
            <a:pPr marL="285750" indent="-285750">
              <a:lnSpc>
                <a:spcPct val="150000"/>
              </a:lnSpc>
              <a:buFont typeface="Arial" panose="020B0604020202020204" pitchFamily="34" charset="0"/>
              <a:buChar char="•"/>
            </a:pPr>
            <a:endParaRPr lang="en-GB" sz="2000" dirty="0"/>
          </a:p>
        </p:txBody>
      </p:sp>
      <p:pic>
        <p:nvPicPr>
          <p:cNvPr id="10" name="Picture 9">
            <a:extLst>
              <a:ext uri="{FF2B5EF4-FFF2-40B4-BE49-F238E27FC236}">
                <a16:creationId xmlns:a16="http://schemas.microsoft.com/office/drawing/2014/main" id="{E6E731D9-EB17-874D-B54F-5DD13CB6D8B3}"/>
              </a:ext>
            </a:extLst>
          </p:cNvPr>
          <p:cNvPicPr>
            <a:picLocks noChangeAspect="1"/>
          </p:cNvPicPr>
          <p:nvPr/>
        </p:nvPicPr>
        <p:blipFill>
          <a:blip r:embed="rId4"/>
          <a:stretch>
            <a:fillRect/>
          </a:stretch>
        </p:blipFill>
        <p:spPr>
          <a:xfrm>
            <a:off x="385628" y="2846526"/>
            <a:ext cx="4584700" cy="533400"/>
          </a:xfrm>
          <a:prstGeom prst="rect">
            <a:avLst/>
          </a:prstGeom>
        </p:spPr>
      </p:pic>
      <p:sp>
        <p:nvSpPr>
          <p:cNvPr id="11" name="Rectangle 10">
            <a:extLst>
              <a:ext uri="{FF2B5EF4-FFF2-40B4-BE49-F238E27FC236}">
                <a16:creationId xmlns:a16="http://schemas.microsoft.com/office/drawing/2014/main" id="{E0109343-6E57-B948-A95C-AC2039F551F5}"/>
              </a:ext>
            </a:extLst>
          </p:cNvPr>
          <p:cNvSpPr/>
          <p:nvPr/>
        </p:nvSpPr>
        <p:spPr>
          <a:xfrm>
            <a:off x="385628" y="3557726"/>
            <a:ext cx="11449050" cy="1891287"/>
          </a:xfrm>
          <a:prstGeom prst="rect">
            <a:avLst/>
          </a:prstGeom>
        </p:spPr>
        <p:txBody>
          <a:bodyPr wrap="square">
            <a:spAutoFit/>
          </a:bodyPr>
          <a:lstStyle/>
          <a:p>
            <a:pPr marL="285750" indent="-285750">
              <a:lnSpc>
                <a:spcPct val="150000"/>
              </a:lnSpc>
              <a:buFont typeface="Arial" panose="020B0604020202020204" pitchFamily="34" charset="0"/>
              <a:buChar char="•"/>
            </a:pPr>
            <a:r>
              <a:rPr lang="en-GB" sz="2000" dirty="0">
                <a:sym typeface="Wingdings" pitchFamily="2" charset="2"/>
              </a:rPr>
              <a:t>Everywhere! The cosmological principle states that the Universe is homogeneous and isotropic, so the Big Bang looked the same everywhere.</a:t>
            </a:r>
          </a:p>
          <a:p>
            <a:pPr marL="285750" indent="-285750">
              <a:lnSpc>
                <a:spcPct val="150000"/>
              </a:lnSpc>
              <a:buFont typeface="Arial" panose="020B0604020202020204" pitchFamily="34" charset="0"/>
              <a:buChar char="•"/>
            </a:pPr>
            <a:endParaRPr lang="en-GB" sz="2000" dirty="0"/>
          </a:p>
          <a:p>
            <a:pPr marL="285750" indent="-285750">
              <a:lnSpc>
                <a:spcPct val="150000"/>
              </a:lnSpc>
              <a:buFont typeface="Arial" panose="020B0604020202020204" pitchFamily="34" charset="0"/>
              <a:buChar char="•"/>
            </a:pPr>
            <a:endParaRPr lang="en-GB" sz="2000" dirty="0"/>
          </a:p>
        </p:txBody>
      </p:sp>
      <p:pic>
        <p:nvPicPr>
          <p:cNvPr id="13" name="Picture 12">
            <a:extLst>
              <a:ext uri="{FF2B5EF4-FFF2-40B4-BE49-F238E27FC236}">
                <a16:creationId xmlns:a16="http://schemas.microsoft.com/office/drawing/2014/main" id="{2C9F2F7C-1A04-874B-B23A-CC8693DFE87D}"/>
              </a:ext>
            </a:extLst>
          </p:cNvPr>
          <p:cNvPicPr>
            <a:picLocks noChangeAspect="1"/>
          </p:cNvPicPr>
          <p:nvPr/>
        </p:nvPicPr>
        <p:blipFill>
          <a:blip r:embed="rId5"/>
          <a:stretch>
            <a:fillRect/>
          </a:stretch>
        </p:blipFill>
        <p:spPr>
          <a:xfrm>
            <a:off x="385628" y="4734202"/>
            <a:ext cx="6832600" cy="381000"/>
          </a:xfrm>
          <a:prstGeom prst="rect">
            <a:avLst/>
          </a:prstGeom>
        </p:spPr>
      </p:pic>
      <p:sp>
        <p:nvSpPr>
          <p:cNvPr id="14" name="Rectangle 13">
            <a:extLst>
              <a:ext uri="{FF2B5EF4-FFF2-40B4-BE49-F238E27FC236}">
                <a16:creationId xmlns:a16="http://schemas.microsoft.com/office/drawing/2014/main" id="{54411535-48EA-2E48-8034-C2C3011CC596}"/>
              </a:ext>
            </a:extLst>
          </p:cNvPr>
          <p:cNvSpPr/>
          <p:nvPr/>
        </p:nvSpPr>
        <p:spPr>
          <a:xfrm>
            <a:off x="385628" y="5267602"/>
            <a:ext cx="11449050" cy="1429622"/>
          </a:xfrm>
          <a:prstGeom prst="rect">
            <a:avLst/>
          </a:prstGeom>
        </p:spPr>
        <p:txBody>
          <a:bodyPr wrap="square">
            <a:spAutoFit/>
          </a:bodyPr>
          <a:lstStyle/>
          <a:p>
            <a:pPr marL="285750" indent="-285750">
              <a:lnSpc>
                <a:spcPct val="150000"/>
              </a:lnSpc>
              <a:buFont typeface="Arial" panose="020B0604020202020204" pitchFamily="34" charset="0"/>
              <a:buChar char="•"/>
            </a:pPr>
            <a:r>
              <a:rPr lang="en-GB" sz="2000" dirty="0">
                <a:sym typeface="Wingdings" pitchFamily="2" charset="2"/>
              </a:rPr>
              <a:t>We can see many measurable and self-consistent examples of its influence in varied phenomena (dynamical masses, gravitational lensing etc.)  </a:t>
            </a:r>
            <a:endParaRPr lang="en-GB" sz="2000" dirty="0"/>
          </a:p>
          <a:p>
            <a:pPr marL="285750" indent="-285750">
              <a:lnSpc>
                <a:spcPct val="150000"/>
              </a:lnSpc>
              <a:buFont typeface="Arial" panose="020B0604020202020204" pitchFamily="34" charset="0"/>
              <a:buChar char="•"/>
            </a:pPr>
            <a:endParaRPr lang="en-GB" sz="2000" dirty="0"/>
          </a:p>
        </p:txBody>
      </p:sp>
    </p:spTree>
    <p:extLst>
      <p:ext uri="{BB962C8B-B14F-4D97-AF65-F5344CB8AC3E}">
        <p14:creationId xmlns:p14="http://schemas.microsoft.com/office/powerpoint/2010/main" val="2577285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randombar(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randombar(horizontal)">
                                      <p:cBhvr>
                                        <p:cTn id="12" dur="5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4">
                                            <p:txEl>
                                              <p:pRg st="0" end="0"/>
                                            </p:txEl>
                                          </p:spTgt>
                                        </p:tgtEl>
                                        <p:attrNameLst>
                                          <p:attrName>style.visibility</p:attrName>
                                        </p:attrNameLst>
                                      </p:cBhvr>
                                      <p:to>
                                        <p:strVal val="visible"/>
                                      </p:to>
                                    </p:set>
                                    <p:anim calcmode="lin" valueType="num">
                                      <p:cBhvr additive="base">
                                        <p:cTn id="17"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77A29D-3AA8-1A4B-B1B1-E21B0F1B0F2A}"/>
              </a:ext>
            </a:extLst>
          </p:cNvPr>
          <p:cNvPicPr>
            <a:picLocks noChangeAspect="1"/>
          </p:cNvPicPr>
          <p:nvPr/>
        </p:nvPicPr>
        <p:blipFill>
          <a:blip r:embed="rId2"/>
          <a:stretch>
            <a:fillRect/>
          </a:stretch>
        </p:blipFill>
        <p:spPr>
          <a:xfrm>
            <a:off x="336550" y="247650"/>
            <a:ext cx="10446456" cy="838200"/>
          </a:xfrm>
          <a:prstGeom prst="rect">
            <a:avLst/>
          </a:prstGeom>
        </p:spPr>
      </p:pic>
      <p:sp>
        <p:nvSpPr>
          <p:cNvPr id="6" name="Rectangle 5">
            <a:extLst>
              <a:ext uri="{FF2B5EF4-FFF2-40B4-BE49-F238E27FC236}">
                <a16:creationId xmlns:a16="http://schemas.microsoft.com/office/drawing/2014/main" id="{9ECA6CEB-7635-0344-B247-0653815B3383}"/>
              </a:ext>
            </a:extLst>
          </p:cNvPr>
          <p:cNvSpPr/>
          <p:nvPr/>
        </p:nvSpPr>
        <p:spPr>
          <a:xfrm>
            <a:off x="336550" y="1250950"/>
            <a:ext cx="11449050" cy="6683048"/>
          </a:xfrm>
          <a:prstGeom prst="rect">
            <a:avLst/>
          </a:prstGeom>
        </p:spPr>
        <p:txBody>
          <a:bodyPr wrap="square">
            <a:spAutoFit/>
          </a:bodyPr>
          <a:lstStyle/>
          <a:p>
            <a:pPr marL="285750" indent="-285750">
              <a:lnSpc>
                <a:spcPct val="150000"/>
              </a:lnSpc>
              <a:buFont typeface="Arial" panose="020B0604020202020204" pitchFamily="34" charset="0"/>
              <a:buChar char="•"/>
            </a:pPr>
            <a:r>
              <a:rPr lang="en-GB" sz="2400" dirty="0">
                <a:sym typeface="Wingdings" pitchFamily="2" charset="2"/>
              </a:rPr>
              <a:t>No, while two points cannot move faster than the speed of light relative to each in the traditional sense, when expansion of space itself is driving the apparent motion this tenet of SR does not apply</a:t>
            </a:r>
          </a:p>
          <a:p>
            <a:pPr marL="285750" indent="-285750">
              <a:lnSpc>
                <a:spcPct val="150000"/>
              </a:lnSpc>
              <a:buFont typeface="Arial" panose="020B0604020202020204" pitchFamily="34" charset="0"/>
              <a:buChar char="•"/>
            </a:pPr>
            <a:r>
              <a:rPr lang="en-GB" sz="2400" dirty="0">
                <a:sym typeface="Wingdings" pitchFamily="2" charset="2"/>
              </a:rPr>
              <a:t>More intuitively, light emitted from a galaxy receding faster than the speed of light </a:t>
            </a:r>
            <a:r>
              <a:rPr lang="en-GB" sz="2400" b="1" dirty="0">
                <a:sym typeface="Wingdings" pitchFamily="2" charset="2"/>
              </a:rPr>
              <a:t>today </a:t>
            </a:r>
            <a:r>
              <a:rPr lang="en-GB" sz="2400" dirty="0">
                <a:sym typeface="Wingdings" pitchFamily="2" charset="2"/>
              </a:rPr>
              <a:t>will never reach us, however light emitted when the galaxy was younger may</a:t>
            </a:r>
            <a:r>
              <a:rPr lang="en-GB" sz="2400" b="1" dirty="0">
                <a:sym typeface="Wingdings" pitchFamily="2" charset="2"/>
              </a:rPr>
              <a:t> </a:t>
            </a:r>
            <a:br>
              <a:rPr lang="en-GB" sz="2400" b="1" dirty="0">
                <a:sym typeface="Wingdings" pitchFamily="2" charset="2"/>
              </a:rPr>
            </a:br>
            <a:endParaRPr lang="en-GB" sz="2400" dirty="0">
              <a:sym typeface="Wingdings" pitchFamily="2" charset="2"/>
            </a:endParaRPr>
          </a:p>
          <a:p>
            <a:pPr marL="285750" indent="-285750">
              <a:lnSpc>
                <a:spcPct val="200000"/>
              </a:lnSpc>
              <a:buFont typeface="Arial" panose="020B0604020202020204" pitchFamily="34" charset="0"/>
              <a:buChar char="•"/>
            </a:pPr>
            <a:r>
              <a:rPr lang="en-GB" sz="1600" dirty="0">
                <a:sym typeface="Wingdings" pitchFamily="2" charset="2"/>
                <a:hlinkClick r:id="rId3"/>
              </a:rPr>
              <a:t>http://curious.astro.cornell.edu/legal-information/104-the-universe/cosmology-and-the-big-bang/expansion-of-the-universe/1066-can-two-galaxies-move-away-from-each-other-faster-than-light-intermediate</a:t>
            </a:r>
            <a:br>
              <a:rPr lang="en-GB" sz="1600" dirty="0">
                <a:sym typeface="Wingdings" pitchFamily="2" charset="2"/>
              </a:rPr>
            </a:br>
            <a:r>
              <a:rPr lang="en-GB" sz="1600" dirty="0">
                <a:sym typeface="Wingdings" pitchFamily="2" charset="2"/>
                <a:hlinkClick r:id="rId4"/>
              </a:rPr>
              <a:t>https://www.youtube.com/watch?v=ZL4yYHdDSWs&amp;ab_channel=Kurzgesagt%E2%80%93InaNutshell</a:t>
            </a:r>
            <a:endParaRPr lang="en-GB" sz="1600" dirty="0">
              <a:sym typeface="Wingdings" pitchFamily="2" charset="2"/>
            </a:endParaRPr>
          </a:p>
          <a:p>
            <a:pPr marL="285750" indent="-285750">
              <a:lnSpc>
                <a:spcPct val="200000"/>
              </a:lnSpc>
              <a:buFont typeface="Arial" panose="020B0604020202020204" pitchFamily="34" charset="0"/>
              <a:buChar char="•"/>
            </a:pPr>
            <a:endParaRPr lang="en-GB" sz="2400" dirty="0">
              <a:sym typeface="Wingdings" pitchFamily="2" charset="2"/>
            </a:endParaRPr>
          </a:p>
          <a:p>
            <a:pPr marL="285750" indent="-285750">
              <a:lnSpc>
                <a:spcPct val="150000"/>
              </a:lnSpc>
              <a:buFont typeface="Arial" panose="020B0604020202020204" pitchFamily="34" charset="0"/>
              <a:buChar char="•"/>
            </a:pPr>
            <a:endParaRPr lang="en-GB" sz="2400" dirty="0"/>
          </a:p>
          <a:p>
            <a:pPr marL="285750" indent="-285750">
              <a:lnSpc>
                <a:spcPct val="150000"/>
              </a:lnSpc>
              <a:buFont typeface="Arial" panose="020B0604020202020204" pitchFamily="34" charset="0"/>
              <a:buChar char="•"/>
            </a:pPr>
            <a:endParaRPr lang="en-GB" sz="2400" dirty="0"/>
          </a:p>
        </p:txBody>
      </p:sp>
    </p:spTree>
    <p:extLst>
      <p:ext uri="{BB962C8B-B14F-4D97-AF65-F5344CB8AC3E}">
        <p14:creationId xmlns:p14="http://schemas.microsoft.com/office/powerpoint/2010/main" val="2879512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randombar(horizontal)">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6060AF2-A338-8347-9AEA-F4E71BD84755}"/>
              </a:ext>
            </a:extLst>
          </p:cNvPr>
          <p:cNvSpPr/>
          <p:nvPr/>
        </p:nvSpPr>
        <p:spPr>
          <a:xfrm>
            <a:off x="8617527" y="1113555"/>
            <a:ext cx="2826328" cy="4797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Content Placeholder 13">
            <a:extLst>
              <a:ext uri="{FF2B5EF4-FFF2-40B4-BE49-F238E27FC236}">
                <a16:creationId xmlns:a16="http://schemas.microsoft.com/office/drawing/2014/main" id="{729FE539-38CC-2C44-8F4A-2192DF91354C}"/>
              </a:ext>
            </a:extLst>
          </p:cNvPr>
          <p:cNvPicPr>
            <a:picLocks noGrp="1" noChangeAspect="1"/>
          </p:cNvPicPr>
          <p:nvPr>
            <p:ph idx="1"/>
          </p:nvPr>
        </p:nvPicPr>
        <p:blipFill>
          <a:blip r:embed="rId4"/>
          <a:stretch>
            <a:fillRect/>
          </a:stretch>
        </p:blipFill>
        <p:spPr>
          <a:xfrm>
            <a:off x="484909" y="193674"/>
            <a:ext cx="10958946" cy="3566985"/>
          </a:xfrm>
        </p:spPr>
      </p:pic>
      <p:sp>
        <p:nvSpPr>
          <p:cNvPr id="15" name="TextBox 14">
            <a:extLst>
              <a:ext uri="{FF2B5EF4-FFF2-40B4-BE49-F238E27FC236}">
                <a16:creationId xmlns:a16="http://schemas.microsoft.com/office/drawing/2014/main" id="{8CCEBF94-D51C-0547-A851-1FB79F36C764}"/>
              </a:ext>
            </a:extLst>
          </p:cNvPr>
          <p:cNvSpPr txBox="1"/>
          <p:nvPr/>
        </p:nvSpPr>
        <p:spPr>
          <a:xfrm>
            <a:off x="968737" y="3917944"/>
            <a:ext cx="10904327" cy="3276282"/>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GB" sz="2000" dirty="0"/>
              <a:t>Quick definitions:</a:t>
            </a:r>
          </a:p>
          <a:p>
            <a:pPr marL="742950" lvl="1" indent="-285750">
              <a:lnSpc>
                <a:spcPct val="150000"/>
              </a:lnSpc>
              <a:buFont typeface="Arial" panose="020B0604020202020204" pitchFamily="34" charset="0"/>
              <a:buChar char="•"/>
            </a:pPr>
            <a:r>
              <a:rPr lang="en-GB" sz="2000" dirty="0"/>
              <a:t>Cosmological principle – the spatial distribution of matter in the Universe is isotropic and homogenous when considering large enough scales</a:t>
            </a:r>
          </a:p>
          <a:p>
            <a:pPr marL="742950" lvl="1" indent="-285750">
              <a:lnSpc>
                <a:spcPct val="150000"/>
              </a:lnSpc>
              <a:buFont typeface="Arial" panose="020B0604020202020204" pitchFamily="34" charset="0"/>
              <a:buChar char="•"/>
            </a:pPr>
            <a:r>
              <a:rPr lang="en-GB" sz="2000" dirty="0"/>
              <a:t>Isotropy – looks the same in all directions</a:t>
            </a:r>
          </a:p>
          <a:p>
            <a:pPr marL="742950" lvl="1" indent="-285750">
              <a:lnSpc>
                <a:spcPct val="150000"/>
              </a:lnSpc>
              <a:buFont typeface="Arial" panose="020B0604020202020204" pitchFamily="34" charset="0"/>
              <a:buChar char="•"/>
            </a:pPr>
            <a:r>
              <a:rPr lang="en-GB" sz="2000" dirty="0"/>
              <a:t>Homogeneity – no position is especially special, i.e. the same properties at each point</a:t>
            </a:r>
            <a:endParaRPr lang="en-US" sz="2000" dirty="0"/>
          </a:p>
          <a:p>
            <a:pPr marL="285750" indent="-285750">
              <a:lnSpc>
                <a:spcPct val="150000"/>
              </a:lnSpc>
              <a:buFont typeface="Arial" panose="020B0604020202020204" pitchFamily="34" charset="0"/>
              <a:buChar char="•"/>
            </a:pPr>
            <a:endParaRPr lang="en-US" sz="2000" dirty="0"/>
          </a:p>
          <a:p>
            <a:pPr marL="285750" indent="-285750">
              <a:lnSpc>
                <a:spcPct val="150000"/>
              </a:lnSpc>
              <a:buFont typeface="Arial" panose="020B0604020202020204" pitchFamily="34" charset="0"/>
              <a:buChar char="•"/>
            </a:pPr>
            <a:endParaRPr lang="en-US" sz="2000" dirty="0"/>
          </a:p>
        </p:txBody>
      </p:sp>
    </p:spTree>
    <p:custDataLst>
      <p:tags r:id="rId1"/>
    </p:custDataLst>
    <p:extLst>
      <p:ext uri="{BB962C8B-B14F-4D97-AF65-F5344CB8AC3E}">
        <p14:creationId xmlns:p14="http://schemas.microsoft.com/office/powerpoint/2010/main" val="639179946"/>
      </p:ext>
    </p:extLst>
  </p:cSld>
  <p:clrMapOvr>
    <a:masterClrMapping/>
  </p:clrMapOvr>
  <mc:AlternateContent xmlns:mc="http://schemas.openxmlformats.org/markup-compatibility/2006" xmlns:p14="http://schemas.microsoft.com/office/powerpoint/2010/main">
    <mc:Choice Requires="p14">
      <p:transition spd="slow" p14:dur="2000" advTm="147991"/>
    </mc:Choice>
    <mc:Fallback xmlns="">
      <p:transition spd="slow" advTm="14799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randombar(horizontal)">
                                      <p:cBhvr>
                                        <p:cTn id="11" dur="500"/>
                                        <p:tgtEl>
                                          <p:spTgt spid="15">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5">
                                            <p:txEl>
                                              <p:pRg st="2" end="2"/>
                                            </p:txEl>
                                          </p:spTgt>
                                        </p:tgtEl>
                                        <p:attrNameLst>
                                          <p:attrName>style.visibility</p:attrName>
                                        </p:attrNameLst>
                                      </p:cBhvr>
                                      <p:to>
                                        <p:strVal val="visible"/>
                                      </p:to>
                                    </p:set>
                                    <p:animEffect transition="in" filter="wipe(down)">
                                      <p:cBhvr>
                                        <p:cTn id="16" dur="500"/>
                                        <p:tgtEl>
                                          <p:spTgt spid="15">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nodeType="clickEffect">
                                  <p:stCondLst>
                                    <p:cond delay="0"/>
                                  </p:stCondLst>
                                  <p:childTnLst>
                                    <p:set>
                                      <p:cBhvr>
                                        <p:cTn id="20" dur="1" fill="hold">
                                          <p:stCondLst>
                                            <p:cond delay="0"/>
                                          </p:stCondLst>
                                        </p:cTn>
                                        <p:tgtEl>
                                          <p:spTgt spid="15">
                                            <p:txEl>
                                              <p:pRg st="3" end="3"/>
                                            </p:txEl>
                                          </p:spTgt>
                                        </p:tgtEl>
                                        <p:attrNameLst>
                                          <p:attrName>style.visibility</p:attrName>
                                        </p:attrNameLst>
                                      </p:cBhvr>
                                      <p:to>
                                        <p:strVal val="visible"/>
                                      </p:to>
                                    </p:set>
                                    <p:animEffect transition="in" filter="checkerboard(across)">
                                      <p:cBhvr>
                                        <p:cTn id="21" dur="50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343E7020-28F7-3E49-BDE9-4FE8F0B0BB49}"/>
              </a:ext>
            </a:extLst>
          </p:cNvPr>
          <p:cNvSpPr txBox="1"/>
          <p:nvPr/>
        </p:nvSpPr>
        <p:spPr>
          <a:xfrm>
            <a:off x="6827192" y="2075719"/>
            <a:ext cx="5145733" cy="4708981"/>
          </a:xfrm>
          <a:prstGeom prst="rect">
            <a:avLst/>
          </a:prstGeom>
          <a:noFill/>
        </p:spPr>
        <p:txBody>
          <a:bodyPr wrap="square" rtlCol="0">
            <a:spAutoFit/>
          </a:bodyPr>
          <a:lstStyle/>
          <a:p>
            <a:pPr marL="285750" indent="-285750">
              <a:buFont typeface="Arial" panose="020B0604020202020204" pitchFamily="34" charset="0"/>
              <a:buChar char="•"/>
            </a:pPr>
            <a:r>
              <a:rPr lang="en-GB" sz="2000" dirty="0"/>
              <a:t>Each observer sees an isotropic distribution</a:t>
            </a:r>
            <a:r>
              <a:rPr lang="en-US" sz="2000" dirty="0"/>
              <a:t> from their position</a:t>
            </a:r>
            <a:br>
              <a:rPr lang="en-US" sz="2000" dirty="0"/>
            </a:br>
            <a:endParaRPr lang="en-US" sz="2000" dirty="0"/>
          </a:p>
          <a:p>
            <a:pPr marL="285750" indent="-285750">
              <a:buFont typeface="Arial" panose="020B0604020202020204" pitchFamily="34" charset="0"/>
              <a:buChar char="•"/>
            </a:pPr>
            <a:r>
              <a:rPr lang="en-US" sz="2000" dirty="0"/>
              <a:t>The shaded region is looks the same to both O1 and O2, implying O1 and O2 are homogenous</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Add more observers with overlapping views, eventually </a:t>
            </a:r>
            <a:r>
              <a:rPr lang="en-US" sz="2000" b="1" dirty="0"/>
              <a:t>all </a:t>
            </a:r>
            <a:r>
              <a:rPr lang="en-US" sz="2000" dirty="0"/>
              <a:t>parts of the Universe are observed</a:t>
            </a:r>
            <a:endParaRPr lang="en-US" sz="2000" b="1" dirty="0"/>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If the Universe is isotropic for everyone, no position is special</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Homogeneous!</a:t>
            </a:r>
          </a:p>
        </p:txBody>
      </p:sp>
      <p:pic>
        <p:nvPicPr>
          <p:cNvPr id="14" name="Content Placeholder 13">
            <a:extLst>
              <a:ext uri="{FF2B5EF4-FFF2-40B4-BE49-F238E27FC236}">
                <a16:creationId xmlns:a16="http://schemas.microsoft.com/office/drawing/2014/main" id="{729FE539-38CC-2C44-8F4A-2192DF91354C}"/>
              </a:ext>
            </a:extLst>
          </p:cNvPr>
          <p:cNvPicPr>
            <a:picLocks noGrp="1" noChangeAspect="1"/>
          </p:cNvPicPr>
          <p:nvPr>
            <p:ph idx="1"/>
          </p:nvPr>
        </p:nvPicPr>
        <p:blipFill rotWithShape="1">
          <a:blip r:embed="rId4"/>
          <a:srcRect t="58332"/>
          <a:stretch/>
        </p:blipFill>
        <p:spPr>
          <a:xfrm>
            <a:off x="437612" y="392477"/>
            <a:ext cx="10958946" cy="1486294"/>
          </a:xfrm>
        </p:spPr>
      </p:pic>
      <p:sp>
        <p:nvSpPr>
          <p:cNvPr id="3" name="Oval 2">
            <a:extLst>
              <a:ext uri="{FF2B5EF4-FFF2-40B4-BE49-F238E27FC236}">
                <a16:creationId xmlns:a16="http://schemas.microsoft.com/office/drawing/2014/main" id="{D616CBED-01D2-724A-82FD-AB3D08BC59C9}"/>
              </a:ext>
            </a:extLst>
          </p:cNvPr>
          <p:cNvSpPr/>
          <p:nvPr/>
        </p:nvSpPr>
        <p:spPr>
          <a:xfrm>
            <a:off x="915028" y="2357658"/>
            <a:ext cx="2595716" cy="2595716"/>
          </a:xfrm>
          <a:prstGeom prst="ellipse">
            <a:avLst/>
          </a:prstGeom>
          <a:solidFill>
            <a:schemeClr val="accent1">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71F1C6AD-B049-9545-85DD-19F511168A65}"/>
              </a:ext>
            </a:extLst>
          </p:cNvPr>
          <p:cNvSpPr/>
          <p:nvPr/>
        </p:nvSpPr>
        <p:spPr>
          <a:xfrm>
            <a:off x="2732061" y="2357657"/>
            <a:ext cx="2595716" cy="2595716"/>
          </a:xfrm>
          <a:prstGeom prst="ellipse">
            <a:avLst/>
          </a:prstGeom>
          <a:solidFill>
            <a:schemeClr val="accent2">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A700E50A-C664-2743-8FE9-DE8C65B41DC1}"/>
              </a:ext>
            </a:extLst>
          </p:cNvPr>
          <p:cNvSpPr/>
          <p:nvPr/>
        </p:nvSpPr>
        <p:spPr>
          <a:xfrm>
            <a:off x="2125337" y="3567966"/>
            <a:ext cx="175098" cy="175098"/>
          </a:xfrm>
          <a:prstGeom prst="ellipse">
            <a:avLst/>
          </a:prstGeom>
          <a:solidFill>
            <a:schemeClr val="tx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F33100D3-60F4-5548-98C6-6414270A6D03}"/>
              </a:ext>
            </a:extLst>
          </p:cNvPr>
          <p:cNvSpPr/>
          <p:nvPr/>
        </p:nvSpPr>
        <p:spPr>
          <a:xfrm>
            <a:off x="3942370" y="3567966"/>
            <a:ext cx="175098" cy="175098"/>
          </a:xfrm>
          <a:prstGeom prst="ellipse">
            <a:avLst/>
          </a:prstGeom>
          <a:solidFill>
            <a:schemeClr val="tx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Arrow Connector 16">
            <a:extLst>
              <a:ext uri="{FF2B5EF4-FFF2-40B4-BE49-F238E27FC236}">
                <a16:creationId xmlns:a16="http://schemas.microsoft.com/office/drawing/2014/main" id="{642654F1-D5A6-8B42-9E9C-810166EC896D}"/>
              </a:ext>
            </a:extLst>
          </p:cNvPr>
          <p:cNvCxnSpPr>
            <a:cxnSpLocks/>
          </p:cNvCxnSpPr>
          <p:nvPr/>
        </p:nvCxnSpPr>
        <p:spPr>
          <a:xfrm flipH="1" flipV="1">
            <a:off x="889385" y="3624692"/>
            <a:ext cx="1235952" cy="25643"/>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8FAD75DC-2441-BE44-8BDE-8BFA545029CD}"/>
              </a:ext>
            </a:extLst>
          </p:cNvPr>
          <p:cNvSpPr txBox="1"/>
          <p:nvPr/>
        </p:nvSpPr>
        <p:spPr>
          <a:xfrm>
            <a:off x="1437759" y="3255359"/>
            <a:ext cx="314510" cy="369332"/>
          </a:xfrm>
          <a:prstGeom prst="rect">
            <a:avLst/>
          </a:prstGeom>
          <a:noFill/>
        </p:spPr>
        <p:txBody>
          <a:bodyPr wrap="none" rtlCol="0">
            <a:spAutoFit/>
          </a:bodyPr>
          <a:lstStyle/>
          <a:p>
            <a:r>
              <a:rPr lang="en-US" b="1" dirty="0"/>
              <a:t>R</a:t>
            </a:r>
          </a:p>
        </p:txBody>
      </p:sp>
      <p:cxnSp>
        <p:nvCxnSpPr>
          <p:cNvPr id="19" name="Straight Arrow Connector 18">
            <a:extLst>
              <a:ext uri="{FF2B5EF4-FFF2-40B4-BE49-F238E27FC236}">
                <a16:creationId xmlns:a16="http://schemas.microsoft.com/office/drawing/2014/main" id="{174DB775-107A-4D40-9B16-09FB55FFB1B8}"/>
              </a:ext>
            </a:extLst>
          </p:cNvPr>
          <p:cNvCxnSpPr>
            <a:cxnSpLocks/>
          </p:cNvCxnSpPr>
          <p:nvPr/>
        </p:nvCxnSpPr>
        <p:spPr>
          <a:xfrm flipH="1" flipV="1">
            <a:off x="2732061" y="3625157"/>
            <a:ext cx="1235952" cy="25643"/>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AEFC1268-BC77-7046-9703-9B6E57D8B65C}"/>
              </a:ext>
            </a:extLst>
          </p:cNvPr>
          <p:cNvSpPr txBox="1"/>
          <p:nvPr/>
        </p:nvSpPr>
        <p:spPr>
          <a:xfrm>
            <a:off x="3015277" y="1912993"/>
            <a:ext cx="330540" cy="369332"/>
          </a:xfrm>
          <a:prstGeom prst="rect">
            <a:avLst/>
          </a:prstGeom>
          <a:noFill/>
        </p:spPr>
        <p:txBody>
          <a:bodyPr wrap="none" rtlCol="0">
            <a:spAutoFit/>
          </a:bodyPr>
          <a:lstStyle/>
          <a:p>
            <a:r>
              <a:rPr lang="en-US" b="1" dirty="0"/>
              <a:t>D</a:t>
            </a:r>
          </a:p>
        </p:txBody>
      </p:sp>
      <p:sp>
        <p:nvSpPr>
          <p:cNvPr id="21" name="TextBox 20">
            <a:extLst>
              <a:ext uri="{FF2B5EF4-FFF2-40B4-BE49-F238E27FC236}">
                <a16:creationId xmlns:a16="http://schemas.microsoft.com/office/drawing/2014/main" id="{04D67F05-22B6-ED4C-AA65-564139DB1534}"/>
              </a:ext>
            </a:extLst>
          </p:cNvPr>
          <p:cNvSpPr txBox="1"/>
          <p:nvPr/>
        </p:nvSpPr>
        <p:spPr>
          <a:xfrm>
            <a:off x="2001599" y="3695617"/>
            <a:ext cx="457176" cy="369332"/>
          </a:xfrm>
          <a:prstGeom prst="rect">
            <a:avLst/>
          </a:prstGeom>
          <a:noFill/>
        </p:spPr>
        <p:txBody>
          <a:bodyPr wrap="none" rtlCol="0">
            <a:spAutoFit/>
          </a:bodyPr>
          <a:lstStyle/>
          <a:p>
            <a:r>
              <a:rPr lang="en-US" b="1" dirty="0"/>
              <a:t>O1</a:t>
            </a:r>
          </a:p>
        </p:txBody>
      </p:sp>
      <p:sp>
        <p:nvSpPr>
          <p:cNvPr id="22" name="TextBox 21">
            <a:extLst>
              <a:ext uri="{FF2B5EF4-FFF2-40B4-BE49-F238E27FC236}">
                <a16:creationId xmlns:a16="http://schemas.microsoft.com/office/drawing/2014/main" id="{A615C7A5-9572-D94D-914F-3F516C625E33}"/>
              </a:ext>
            </a:extLst>
          </p:cNvPr>
          <p:cNvSpPr txBox="1"/>
          <p:nvPr/>
        </p:nvSpPr>
        <p:spPr>
          <a:xfrm>
            <a:off x="3843385" y="3732720"/>
            <a:ext cx="457176" cy="369332"/>
          </a:xfrm>
          <a:prstGeom prst="rect">
            <a:avLst/>
          </a:prstGeom>
          <a:noFill/>
        </p:spPr>
        <p:txBody>
          <a:bodyPr wrap="none" rtlCol="0">
            <a:spAutoFit/>
          </a:bodyPr>
          <a:lstStyle/>
          <a:p>
            <a:r>
              <a:rPr lang="en-US" b="1" dirty="0"/>
              <a:t>O2</a:t>
            </a:r>
          </a:p>
        </p:txBody>
      </p:sp>
      <p:cxnSp>
        <p:nvCxnSpPr>
          <p:cNvPr id="23" name="Straight Arrow Connector 22">
            <a:extLst>
              <a:ext uri="{FF2B5EF4-FFF2-40B4-BE49-F238E27FC236}">
                <a16:creationId xmlns:a16="http://schemas.microsoft.com/office/drawing/2014/main" id="{1E8BA949-1F2E-894D-BA40-F44A33FEDF90}"/>
              </a:ext>
            </a:extLst>
          </p:cNvPr>
          <p:cNvCxnSpPr>
            <a:cxnSpLocks/>
          </p:cNvCxnSpPr>
          <p:nvPr/>
        </p:nvCxnSpPr>
        <p:spPr>
          <a:xfrm flipV="1">
            <a:off x="3096064" y="4016296"/>
            <a:ext cx="1" cy="1487076"/>
          </a:xfrm>
          <a:prstGeom prst="straightConnector1">
            <a:avLst/>
          </a:prstGeom>
          <a:ln w="317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A552A8E2-08B1-7A49-8259-76264008E33B}"/>
              </a:ext>
            </a:extLst>
          </p:cNvPr>
          <p:cNvSpPr txBox="1"/>
          <p:nvPr/>
        </p:nvSpPr>
        <p:spPr>
          <a:xfrm>
            <a:off x="1960721" y="5595636"/>
            <a:ext cx="2270686" cy="369332"/>
          </a:xfrm>
          <a:prstGeom prst="rect">
            <a:avLst/>
          </a:prstGeom>
          <a:noFill/>
        </p:spPr>
        <p:txBody>
          <a:bodyPr wrap="none" rtlCol="0">
            <a:spAutoFit/>
          </a:bodyPr>
          <a:lstStyle/>
          <a:p>
            <a:r>
              <a:rPr lang="en-US" b="1" dirty="0"/>
              <a:t>Homogeneous Region</a:t>
            </a:r>
          </a:p>
        </p:txBody>
      </p:sp>
      <p:sp>
        <p:nvSpPr>
          <p:cNvPr id="28" name="TextBox 27">
            <a:extLst>
              <a:ext uri="{FF2B5EF4-FFF2-40B4-BE49-F238E27FC236}">
                <a16:creationId xmlns:a16="http://schemas.microsoft.com/office/drawing/2014/main" id="{4756965E-167E-B641-B19B-8DCAF160703D}"/>
              </a:ext>
            </a:extLst>
          </p:cNvPr>
          <p:cNvSpPr txBox="1"/>
          <p:nvPr/>
        </p:nvSpPr>
        <p:spPr>
          <a:xfrm>
            <a:off x="3491217" y="3322718"/>
            <a:ext cx="314510" cy="369332"/>
          </a:xfrm>
          <a:prstGeom prst="rect">
            <a:avLst/>
          </a:prstGeom>
          <a:noFill/>
        </p:spPr>
        <p:txBody>
          <a:bodyPr wrap="none" rtlCol="0">
            <a:spAutoFit/>
          </a:bodyPr>
          <a:lstStyle/>
          <a:p>
            <a:r>
              <a:rPr lang="en-US" b="1" dirty="0"/>
              <a:t>R</a:t>
            </a:r>
          </a:p>
        </p:txBody>
      </p:sp>
      <p:cxnSp>
        <p:nvCxnSpPr>
          <p:cNvPr id="30" name="Straight Arrow Connector 29">
            <a:extLst>
              <a:ext uri="{FF2B5EF4-FFF2-40B4-BE49-F238E27FC236}">
                <a16:creationId xmlns:a16="http://schemas.microsoft.com/office/drawing/2014/main" id="{D187199F-BC0A-9B44-AD34-6A526F97229B}"/>
              </a:ext>
            </a:extLst>
          </p:cNvPr>
          <p:cNvCxnSpPr>
            <a:cxnSpLocks/>
          </p:cNvCxnSpPr>
          <p:nvPr/>
        </p:nvCxnSpPr>
        <p:spPr>
          <a:xfrm>
            <a:off x="2141214" y="2330984"/>
            <a:ext cx="1976254" cy="0"/>
          </a:xfrm>
          <a:prstGeom prst="straightConnector1">
            <a:avLst/>
          </a:prstGeom>
          <a:ln w="381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2" name="Oval 31">
            <a:extLst>
              <a:ext uri="{FF2B5EF4-FFF2-40B4-BE49-F238E27FC236}">
                <a16:creationId xmlns:a16="http://schemas.microsoft.com/office/drawing/2014/main" id="{FC7D2D5F-205C-C64D-8112-603A71009C1D}"/>
              </a:ext>
            </a:extLst>
          </p:cNvPr>
          <p:cNvSpPr/>
          <p:nvPr/>
        </p:nvSpPr>
        <p:spPr>
          <a:xfrm>
            <a:off x="1922746" y="3930515"/>
            <a:ext cx="2595716" cy="2595716"/>
          </a:xfrm>
          <a:prstGeom prst="ellipse">
            <a:avLst/>
          </a:prstGeom>
          <a:solidFill>
            <a:srgbClr val="92D050">
              <a:alpha val="4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19DAA2F5-29AA-1145-9958-DD7C9D2C633F}"/>
              </a:ext>
            </a:extLst>
          </p:cNvPr>
          <p:cNvSpPr/>
          <p:nvPr/>
        </p:nvSpPr>
        <p:spPr>
          <a:xfrm>
            <a:off x="4049476" y="3184586"/>
            <a:ext cx="2595716" cy="2595716"/>
          </a:xfrm>
          <a:prstGeom prst="ellipse">
            <a:avLst/>
          </a:prstGeom>
          <a:solidFill>
            <a:srgbClr val="7030A0">
              <a:alpha val="4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Oval 33">
            <a:extLst>
              <a:ext uri="{FF2B5EF4-FFF2-40B4-BE49-F238E27FC236}">
                <a16:creationId xmlns:a16="http://schemas.microsoft.com/office/drawing/2014/main" id="{F03F11CA-3BCA-9D45-8D77-E01296C3F0BE}"/>
              </a:ext>
            </a:extLst>
          </p:cNvPr>
          <p:cNvSpPr/>
          <p:nvPr/>
        </p:nvSpPr>
        <p:spPr>
          <a:xfrm>
            <a:off x="-45656" y="3944044"/>
            <a:ext cx="2595716" cy="2595716"/>
          </a:xfrm>
          <a:prstGeom prst="ellipse">
            <a:avLst/>
          </a:prstGeom>
          <a:solidFill>
            <a:srgbClr val="FF0000">
              <a:alpha val="4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D4525DCB-9F42-1C44-93F8-7B246791C73D}"/>
              </a:ext>
            </a:extLst>
          </p:cNvPr>
          <p:cNvSpPr/>
          <p:nvPr/>
        </p:nvSpPr>
        <p:spPr>
          <a:xfrm>
            <a:off x="1190299" y="5186275"/>
            <a:ext cx="175098" cy="175098"/>
          </a:xfrm>
          <a:prstGeom prst="ellipse">
            <a:avLst/>
          </a:prstGeom>
          <a:solidFill>
            <a:schemeClr val="tx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1D4F6F0D-6CFA-8D41-8BC0-81515B10179E}"/>
              </a:ext>
            </a:extLst>
          </p:cNvPr>
          <p:cNvSpPr txBox="1"/>
          <p:nvPr/>
        </p:nvSpPr>
        <p:spPr>
          <a:xfrm>
            <a:off x="1066561" y="5313926"/>
            <a:ext cx="457176" cy="369332"/>
          </a:xfrm>
          <a:prstGeom prst="rect">
            <a:avLst/>
          </a:prstGeom>
          <a:noFill/>
        </p:spPr>
        <p:txBody>
          <a:bodyPr wrap="none" rtlCol="0">
            <a:spAutoFit/>
          </a:bodyPr>
          <a:lstStyle/>
          <a:p>
            <a:r>
              <a:rPr lang="en-US" b="1" dirty="0"/>
              <a:t>O3</a:t>
            </a:r>
          </a:p>
        </p:txBody>
      </p:sp>
      <p:sp>
        <p:nvSpPr>
          <p:cNvPr id="37" name="Oval 36">
            <a:extLst>
              <a:ext uri="{FF2B5EF4-FFF2-40B4-BE49-F238E27FC236}">
                <a16:creationId xmlns:a16="http://schemas.microsoft.com/office/drawing/2014/main" id="{267D2085-E602-BE42-82C7-C408A2AEF3F6}"/>
              </a:ext>
            </a:extLst>
          </p:cNvPr>
          <p:cNvSpPr/>
          <p:nvPr/>
        </p:nvSpPr>
        <p:spPr>
          <a:xfrm>
            <a:off x="3135311" y="5130392"/>
            <a:ext cx="175098" cy="175098"/>
          </a:xfrm>
          <a:prstGeom prst="ellipse">
            <a:avLst/>
          </a:prstGeom>
          <a:solidFill>
            <a:schemeClr val="tx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D5418A89-2440-8546-AAB5-A98C24077640}"/>
              </a:ext>
            </a:extLst>
          </p:cNvPr>
          <p:cNvSpPr txBox="1"/>
          <p:nvPr/>
        </p:nvSpPr>
        <p:spPr>
          <a:xfrm>
            <a:off x="3011573" y="5258043"/>
            <a:ext cx="457176" cy="369332"/>
          </a:xfrm>
          <a:prstGeom prst="rect">
            <a:avLst/>
          </a:prstGeom>
          <a:noFill/>
        </p:spPr>
        <p:txBody>
          <a:bodyPr wrap="none" rtlCol="0">
            <a:spAutoFit/>
          </a:bodyPr>
          <a:lstStyle/>
          <a:p>
            <a:r>
              <a:rPr lang="en-US" b="1" dirty="0"/>
              <a:t>O4</a:t>
            </a:r>
          </a:p>
        </p:txBody>
      </p:sp>
      <p:sp>
        <p:nvSpPr>
          <p:cNvPr id="39" name="Oval 38">
            <a:extLst>
              <a:ext uri="{FF2B5EF4-FFF2-40B4-BE49-F238E27FC236}">
                <a16:creationId xmlns:a16="http://schemas.microsoft.com/office/drawing/2014/main" id="{29BA2993-4235-324D-980C-A1122DAD8F24}"/>
              </a:ext>
            </a:extLst>
          </p:cNvPr>
          <p:cNvSpPr/>
          <p:nvPr/>
        </p:nvSpPr>
        <p:spPr>
          <a:xfrm>
            <a:off x="5248389" y="4392565"/>
            <a:ext cx="175098" cy="175098"/>
          </a:xfrm>
          <a:prstGeom prst="ellipse">
            <a:avLst/>
          </a:prstGeom>
          <a:solidFill>
            <a:schemeClr val="tx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F25AA2C6-595A-C44E-8340-D6E474863A1B}"/>
              </a:ext>
            </a:extLst>
          </p:cNvPr>
          <p:cNvSpPr txBox="1"/>
          <p:nvPr/>
        </p:nvSpPr>
        <p:spPr>
          <a:xfrm>
            <a:off x="5124651" y="4520216"/>
            <a:ext cx="457176" cy="369332"/>
          </a:xfrm>
          <a:prstGeom prst="rect">
            <a:avLst/>
          </a:prstGeom>
          <a:noFill/>
        </p:spPr>
        <p:txBody>
          <a:bodyPr wrap="none" rtlCol="0">
            <a:spAutoFit/>
          </a:bodyPr>
          <a:lstStyle/>
          <a:p>
            <a:r>
              <a:rPr lang="en-US" b="1" dirty="0"/>
              <a:t>O5</a:t>
            </a:r>
          </a:p>
        </p:txBody>
      </p:sp>
    </p:spTree>
    <p:custDataLst>
      <p:tags r:id="rId1"/>
    </p:custDataLst>
    <p:extLst>
      <p:ext uri="{BB962C8B-B14F-4D97-AF65-F5344CB8AC3E}">
        <p14:creationId xmlns:p14="http://schemas.microsoft.com/office/powerpoint/2010/main" val="2567072329"/>
      </p:ext>
    </p:extLst>
  </p:cSld>
  <p:clrMapOvr>
    <a:masterClrMapping/>
  </p:clrMapOvr>
  <mc:AlternateContent xmlns:mc="http://schemas.openxmlformats.org/markup-compatibility/2006" xmlns:p14="http://schemas.microsoft.com/office/powerpoint/2010/main">
    <mc:Choice Requires="p14">
      <p:transition spd="slow" p14:dur="2000" advTm="147991"/>
    </mc:Choice>
    <mc:Fallback xmlns="">
      <p:transition spd="slow" advTm="14799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blinds(horizontal)">
                                      <p:cBhvr>
                                        <p:cTn id="10" dur="5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checkerboard(across)">
                                      <p:cBhvr>
                                        <p:cTn id="15" dur="500"/>
                                        <p:tgtEl>
                                          <p:spTgt spid="7">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7">
                                            <p:txEl>
                                              <p:pRg st="1" end="1"/>
                                            </p:txEl>
                                          </p:spTgt>
                                        </p:tgtEl>
                                        <p:attrNameLst>
                                          <p:attrName>style.visibility</p:attrName>
                                        </p:attrNameLst>
                                      </p:cBhvr>
                                      <p:to>
                                        <p:strVal val="visible"/>
                                      </p:to>
                                    </p:set>
                                    <p:animEffect transition="in" filter="blinds(horizontal)">
                                      <p:cBhvr>
                                        <p:cTn id="20" dur="500"/>
                                        <p:tgtEl>
                                          <p:spTgt spid="7">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Effect transition="in" filter="checkerboard(across)">
                                      <p:cBhvr>
                                        <p:cTn id="25" dur="500"/>
                                        <p:tgtEl>
                                          <p:spTgt spid="7">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xit" presetSubtype="10" fill="hold" grpId="1" nodeType="clickEffect">
                                  <p:stCondLst>
                                    <p:cond delay="0"/>
                                  </p:stCondLst>
                                  <p:childTnLst>
                                    <p:animEffect transition="out" filter="blinds(horizontal)">
                                      <p:cBhvr>
                                        <p:cTn id="29" dur="500"/>
                                        <p:tgtEl>
                                          <p:spTgt spid="26"/>
                                        </p:tgtEl>
                                      </p:cBhvr>
                                    </p:animEffect>
                                    <p:set>
                                      <p:cBhvr>
                                        <p:cTn id="30" dur="1" fill="hold">
                                          <p:stCondLst>
                                            <p:cond delay="499"/>
                                          </p:stCondLst>
                                        </p:cTn>
                                        <p:tgtEl>
                                          <p:spTgt spid="26"/>
                                        </p:tgtEl>
                                        <p:attrNameLst>
                                          <p:attrName>style.visibility</p:attrName>
                                        </p:attrNameLst>
                                      </p:cBhvr>
                                      <p:to>
                                        <p:strVal val="hidden"/>
                                      </p:to>
                                    </p:set>
                                  </p:childTnLst>
                                </p:cTn>
                              </p:par>
                              <p:par>
                                <p:cTn id="31" presetID="3" presetClass="exit" presetSubtype="10" fill="hold" nodeType="withEffect">
                                  <p:stCondLst>
                                    <p:cond delay="0"/>
                                  </p:stCondLst>
                                  <p:childTnLst>
                                    <p:animEffect transition="out" filter="blinds(horizontal)">
                                      <p:cBhvr>
                                        <p:cTn id="32" dur="500"/>
                                        <p:tgtEl>
                                          <p:spTgt spid="23"/>
                                        </p:tgtEl>
                                      </p:cBhvr>
                                    </p:animEffect>
                                    <p:set>
                                      <p:cBhvr>
                                        <p:cTn id="33" dur="1" fill="hold">
                                          <p:stCondLst>
                                            <p:cond delay="499"/>
                                          </p:stCondLst>
                                        </p:cTn>
                                        <p:tgtEl>
                                          <p:spTgt spid="23"/>
                                        </p:tgtEl>
                                        <p:attrNameLst>
                                          <p:attrName>style.visibility</p:attrName>
                                        </p:attrNameLst>
                                      </p:cBhvr>
                                      <p:to>
                                        <p:strVal val="hidden"/>
                                      </p:to>
                                    </p:set>
                                  </p:childTnLst>
                                </p:cTn>
                              </p:par>
                              <p:par>
                                <p:cTn id="34" presetID="3" presetClass="exit" presetSubtype="10" fill="hold" grpId="0" nodeType="withEffect">
                                  <p:stCondLst>
                                    <p:cond delay="0"/>
                                  </p:stCondLst>
                                  <p:childTnLst>
                                    <p:animEffect transition="out" filter="blinds(horizontal)">
                                      <p:cBhvr>
                                        <p:cTn id="35" dur="500"/>
                                        <p:tgtEl>
                                          <p:spTgt spid="18"/>
                                        </p:tgtEl>
                                      </p:cBhvr>
                                    </p:animEffect>
                                    <p:set>
                                      <p:cBhvr>
                                        <p:cTn id="36" dur="1" fill="hold">
                                          <p:stCondLst>
                                            <p:cond delay="499"/>
                                          </p:stCondLst>
                                        </p:cTn>
                                        <p:tgtEl>
                                          <p:spTgt spid="18"/>
                                        </p:tgtEl>
                                        <p:attrNameLst>
                                          <p:attrName>style.visibility</p:attrName>
                                        </p:attrNameLst>
                                      </p:cBhvr>
                                      <p:to>
                                        <p:strVal val="hidden"/>
                                      </p:to>
                                    </p:set>
                                  </p:childTnLst>
                                </p:cTn>
                              </p:par>
                              <p:par>
                                <p:cTn id="37" presetID="3" presetClass="exit" presetSubtype="10" fill="hold" nodeType="withEffect">
                                  <p:stCondLst>
                                    <p:cond delay="0"/>
                                  </p:stCondLst>
                                  <p:childTnLst>
                                    <p:animEffect transition="out" filter="blinds(horizontal)">
                                      <p:cBhvr>
                                        <p:cTn id="38" dur="500"/>
                                        <p:tgtEl>
                                          <p:spTgt spid="17"/>
                                        </p:tgtEl>
                                      </p:cBhvr>
                                    </p:animEffect>
                                    <p:set>
                                      <p:cBhvr>
                                        <p:cTn id="39" dur="1" fill="hold">
                                          <p:stCondLst>
                                            <p:cond delay="499"/>
                                          </p:stCondLst>
                                        </p:cTn>
                                        <p:tgtEl>
                                          <p:spTgt spid="17"/>
                                        </p:tgtEl>
                                        <p:attrNameLst>
                                          <p:attrName>style.visibility</p:attrName>
                                        </p:attrNameLst>
                                      </p:cBhvr>
                                      <p:to>
                                        <p:strVal val="hidden"/>
                                      </p:to>
                                    </p:set>
                                  </p:childTnLst>
                                </p:cTn>
                              </p:par>
                              <p:par>
                                <p:cTn id="40" presetID="3" presetClass="exit" presetSubtype="10" fill="hold" grpId="0" nodeType="withEffect">
                                  <p:stCondLst>
                                    <p:cond delay="0"/>
                                  </p:stCondLst>
                                  <p:childTnLst>
                                    <p:animEffect transition="out" filter="blinds(horizontal)">
                                      <p:cBhvr>
                                        <p:cTn id="41" dur="500"/>
                                        <p:tgtEl>
                                          <p:spTgt spid="28"/>
                                        </p:tgtEl>
                                      </p:cBhvr>
                                    </p:animEffect>
                                    <p:set>
                                      <p:cBhvr>
                                        <p:cTn id="42" dur="1" fill="hold">
                                          <p:stCondLst>
                                            <p:cond delay="499"/>
                                          </p:stCondLst>
                                        </p:cTn>
                                        <p:tgtEl>
                                          <p:spTgt spid="28"/>
                                        </p:tgtEl>
                                        <p:attrNameLst>
                                          <p:attrName>style.visibility</p:attrName>
                                        </p:attrNameLst>
                                      </p:cBhvr>
                                      <p:to>
                                        <p:strVal val="hidden"/>
                                      </p:to>
                                    </p:set>
                                  </p:childTnLst>
                                </p:cTn>
                              </p:par>
                              <p:par>
                                <p:cTn id="43" presetID="3" presetClass="exit" presetSubtype="10" fill="hold" nodeType="withEffect">
                                  <p:stCondLst>
                                    <p:cond delay="0"/>
                                  </p:stCondLst>
                                  <p:childTnLst>
                                    <p:animEffect transition="out" filter="blinds(horizontal)">
                                      <p:cBhvr>
                                        <p:cTn id="44" dur="500"/>
                                        <p:tgtEl>
                                          <p:spTgt spid="19"/>
                                        </p:tgtEl>
                                      </p:cBhvr>
                                    </p:animEffect>
                                    <p:set>
                                      <p:cBhvr>
                                        <p:cTn id="45" dur="1" fill="hold">
                                          <p:stCondLst>
                                            <p:cond delay="499"/>
                                          </p:stCondLst>
                                        </p:cTn>
                                        <p:tgtEl>
                                          <p:spTgt spid="19"/>
                                        </p:tgtEl>
                                        <p:attrNameLst>
                                          <p:attrName>style.visibility</p:attrName>
                                        </p:attrNameLst>
                                      </p:cBhvr>
                                      <p:to>
                                        <p:strVal val="hidden"/>
                                      </p:to>
                                    </p:set>
                                  </p:childTnLst>
                                </p:cTn>
                              </p:par>
                              <p:par>
                                <p:cTn id="46" presetID="3" presetClass="exit" presetSubtype="10" fill="hold" grpId="0" nodeType="withEffect">
                                  <p:stCondLst>
                                    <p:cond delay="0"/>
                                  </p:stCondLst>
                                  <p:childTnLst>
                                    <p:animEffect transition="out" filter="blinds(horizontal)">
                                      <p:cBhvr>
                                        <p:cTn id="47" dur="500"/>
                                        <p:tgtEl>
                                          <p:spTgt spid="20"/>
                                        </p:tgtEl>
                                      </p:cBhvr>
                                    </p:animEffect>
                                    <p:set>
                                      <p:cBhvr>
                                        <p:cTn id="48" dur="1" fill="hold">
                                          <p:stCondLst>
                                            <p:cond delay="499"/>
                                          </p:stCondLst>
                                        </p:cTn>
                                        <p:tgtEl>
                                          <p:spTgt spid="20"/>
                                        </p:tgtEl>
                                        <p:attrNameLst>
                                          <p:attrName>style.visibility</p:attrName>
                                        </p:attrNameLst>
                                      </p:cBhvr>
                                      <p:to>
                                        <p:strVal val="hidden"/>
                                      </p:to>
                                    </p:set>
                                  </p:childTnLst>
                                </p:cTn>
                              </p:par>
                              <p:par>
                                <p:cTn id="49" presetID="3" presetClass="exit" presetSubtype="10" fill="hold" nodeType="withEffect">
                                  <p:stCondLst>
                                    <p:cond delay="0"/>
                                  </p:stCondLst>
                                  <p:childTnLst>
                                    <p:animEffect transition="out" filter="blinds(horizontal)">
                                      <p:cBhvr>
                                        <p:cTn id="50" dur="500"/>
                                        <p:tgtEl>
                                          <p:spTgt spid="30"/>
                                        </p:tgtEl>
                                      </p:cBhvr>
                                    </p:animEffect>
                                    <p:set>
                                      <p:cBhvr>
                                        <p:cTn id="51" dur="1" fill="hold">
                                          <p:stCondLst>
                                            <p:cond delay="499"/>
                                          </p:stCondLst>
                                        </p:cTn>
                                        <p:tgtEl>
                                          <p:spTgt spid="30"/>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additive="base">
                                        <p:cTn id="56" dur="500" fill="hold"/>
                                        <p:tgtEl>
                                          <p:spTgt spid="34"/>
                                        </p:tgtEl>
                                        <p:attrNameLst>
                                          <p:attrName>ppt_x</p:attrName>
                                        </p:attrNameLst>
                                      </p:cBhvr>
                                      <p:tavLst>
                                        <p:tav tm="0">
                                          <p:val>
                                            <p:strVal val="#ppt_x"/>
                                          </p:val>
                                        </p:tav>
                                        <p:tav tm="100000">
                                          <p:val>
                                            <p:strVal val="#ppt_x"/>
                                          </p:val>
                                        </p:tav>
                                      </p:tavLst>
                                    </p:anim>
                                    <p:anim calcmode="lin" valueType="num">
                                      <p:cBhvr additive="base">
                                        <p:cTn id="57" dur="500" fill="hold"/>
                                        <p:tgtEl>
                                          <p:spTgt spid="34"/>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35"/>
                                        </p:tgtEl>
                                        <p:attrNameLst>
                                          <p:attrName>style.visibility</p:attrName>
                                        </p:attrNameLst>
                                      </p:cBhvr>
                                      <p:to>
                                        <p:strVal val="visible"/>
                                      </p:to>
                                    </p:set>
                                    <p:anim calcmode="lin" valueType="num">
                                      <p:cBhvr additive="base">
                                        <p:cTn id="60" dur="500" fill="hold"/>
                                        <p:tgtEl>
                                          <p:spTgt spid="35"/>
                                        </p:tgtEl>
                                        <p:attrNameLst>
                                          <p:attrName>ppt_x</p:attrName>
                                        </p:attrNameLst>
                                      </p:cBhvr>
                                      <p:tavLst>
                                        <p:tav tm="0">
                                          <p:val>
                                            <p:strVal val="#ppt_x"/>
                                          </p:val>
                                        </p:tav>
                                        <p:tav tm="100000">
                                          <p:val>
                                            <p:strVal val="#ppt_x"/>
                                          </p:val>
                                        </p:tav>
                                      </p:tavLst>
                                    </p:anim>
                                    <p:anim calcmode="lin" valueType="num">
                                      <p:cBhvr additive="base">
                                        <p:cTn id="61" dur="500" fill="hold"/>
                                        <p:tgtEl>
                                          <p:spTgt spid="35"/>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36"/>
                                        </p:tgtEl>
                                        <p:attrNameLst>
                                          <p:attrName>style.visibility</p:attrName>
                                        </p:attrNameLst>
                                      </p:cBhvr>
                                      <p:to>
                                        <p:strVal val="visible"/>
                                      </p:to>
                                    </p:set>
                                    <p:anim calcmode="lin" valueType="num">
                                      <p:cBhvr additive="base">
                                        <p:cTn id="64" dur="500" fill="hold"/>
                                        <p:tgtEl>
                                          <p:spTgt spid="36"/>
                                        </p:tgtEl>
                                        <p:attrNameLst>
                                          <p:attrName>ppt_x</p:attrName>
                                        </p:attrNameLst>
                                      </p:cBhvr>
                                      <p:tavLst>
                                        <p:tav tm="0">
                                          <p:val>
                                            <p:strVal val="#ppt_x"/>
                                          </p:val>
                                        </p:tav>
                                        <p:tav tm="100000">
                                          <p:val>
                                            <p:strVal val="#ppt_x"/>
                                          </p:val>
                                        </p:tav>
                                      </p:tavLst>
                                    </p:anim>
                                    <p:anim calcmode="lin" valueType="num">
                                      <p:cBhvr additive="base">
                                        <p:cTn id="65" dur="500" fill="hold"/>
                                        <p:tgtEl>
                                          <p:spTgt spid="36"/>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additive="base">
                                        <p:cTn id="68" dur="500" fill="hold"/>
                                        <p:tgtEl>
                                          <p:spTgt spid="37"/>
                                        </p:tgtEl>
                                        <p:attrNameLst>
                                          <p:attrName>ppt_x</p:attrName>
                                        </p:attrNameLst>
                                      </p:cBhvr>
                                      <p:tavLst>
                                        <p:tav tm="0">
                                          <p:val>
                                            <p:strVal val="#ppt_x"/>
                                          </p:val>
                                        </p:tav>
                                        <p:tav tm="100000">
                                          <p:val>
                                            <p:strVal val="#ppt_x"/>
                                          </p:val>
                                        </p:tav>
                                      </p:tavLst>
                                    </p:anim>
                                    <p:anim calcmode="lin" valueType="num">
                                      <p:cBhvr additive="base">
                                        <p:cTn id="69" dur="500" fill="hold"/>
                                        <p:tgtEl>
                                          <p:spTgt spid="37"/>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 calcmode="lin" valueType="num">
                                      <p:cBhvr additive="base">
                                        <p:cTn id="72" dur="500" fill="hold"/>
                                        <p:tgtEl>
                                          <p:spTgt spid="38"/>
                                        </p:tgtEl>
                                        <p:attrNameLst>
                                          <p:attrName>ppt_x</p:attrName>
                                        </p:attrNameLst>
                                      </p:cBhvr>
                                      <p:tavLst>
                                        <p:tav tm="0">
                                          <p:val>
                                            <p:strVal val="#ppt_x"/>
                                          </p:val>
                                        </p:tav>
                                        <p:tav tm="100000">
                                          <p:val>
                                            <p:strVal val="#ppt_x"/>
                                          </p:val>
                                        </p:tav>
                                      </p:tavLst>
                                    </p:anim>
                                    <p:anim calcmode="lin" valueType="num">
                                      <p:cBhvr additive="base">
                                        <p:cTn id="73" dur="500" fill="hold"/>
                                        <p:tgtEl>
                                          <p:spTgt spid="38"/>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32"/>
                                        </p:tgtEl>
                                        <p:attrNameLst>
                                          <p:attrName>style.visibility</p:attrName>
                                        </p:attrNameLst>
                                      </p:cBhvr>
                                      <p:to>
                                        <p:strVal val="visible"/>
                                      </p:to>
                                    </p:set>
                                    <p:anim calcmode="lin" valueType="num">
                                      <p:cBhvr additive="base">
                                        <p:cTn id="76" dur="500" fill="hold"/>
                                        <p:tgtEl>
                                          <p:spTgt spid="32"/>
                                        </p:tgtEl>
                                        <p:attrNameLst>
                                          <p:attrName>ppt_x</p:attrName>
                                        </p:attrNameLst>
                                      </p:cBhvr>
                                      <p:tavLst>
                                        <p:tav tm="0">
                                          <p:val>
                                            <p:strVal val="#ppt_x"/>
                                          </p:val>
                                        </p:tav>
                                        <p:tav tm="100000">
                                          <p:val>
                                            <p:strVal val="#ppt_x"/>
                                          </p:val>
                                        </p:tav>
                                      </p:tavLst>
                                    </p:anim>
                                    <p:anim calcmode="lin" valueType="num">
                                      <p:cBhvr additive="base">
                                        <p:cTn id="77" dur="500" fill="hold"/>
                                        <p:tgtEl>
                                          <p:spTgt spid="32"/>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39"/>
                                        </p:tgtEl>
                                        <p:attrNameLst>
                                          <p:attrName>style.visibility</p:attrName>
                                        </p:attrNameLst>
                                      </p:cBhvr>
                                      <p:to>
                                        <p:strVal val="visible"/>
                                      </p:to>
                                    </p:set>
                                    <p:anim calcmode="lin" valueType="num">
                                      <p:cBhvr additive="base">
                                        <p:cTn id="80" dur="500" fill="hold"/>
                                        <p:tgtEl>
                                          <p:spTgt spid="39"/>
                                        </p:tgtEl>
                                        <p:attrNameLst>
                                          <p:attrName>ppt_x</p:attrName>
                                        </p:attrNameLst>
                                      </p:cBhvr>
                                      <p:tavLst>
                                        <p:tav tm="0">
                                          <p:val>
                                            <p:strVal val="#ppt_x"/>
                                          </p:val>
                                        </p:tav>
                                        <p:tav tm="100000">
                                          <p:val>
                                            <p:strVal val="#ppt_x"/>
                                          </p:val>
                                        </p:tav>
                                      </p:tavLst>
                                    </p:anim>
                                    <p:anim calcmode="lin" valueType="num">
                                      <p:cBhvr additive="base">
                                        <p:cTn id="81" dur="500" fill="hold"/>
                                        <p:tgtEl>
                                          <p:spTgt spid="39"/>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0"/>
                                  </p:stCondLst>
                                  <p:childTnLst>
                                    <p:set>
                                      <p:cBhvr>
                                        <p:cTn id="83" dur="1" fill="hold">
                                          <p:stCondLst>
                                            <p:cond delay="0"/>
                                          </p:stCondLst>
                                        </p:cTn>
                                        <p:tgtEl>
                                          <p:spTgt spid="40"/>
                                        </p:tgtEl>
                                        <p:attrNameLst>
                                          <p:attrName>style.visibility</p:attrName>
                                        </p:attrNameLst>
                                      </p:cBhvr>
                                      <p:to>
                                        <p:strVal val="visible"/>
                                      </p:to>
                                    </p:set>
                                    <p:anim calcmode="lin" valueType="num">
                                      <p:cBhvr additive="base">
                                        <p:cTn id="84" dur="500" fill="hold"/>
                                        <p:tgtEl>
                                          <p:spTgt spid="40"/>
                                        </p:tgtEl>
                                        <p:attrNameLst>
                                          <p:attrName>ppt_x</p:attrName>
                                        </p:attrNameLst>
                                      </p:cBhvr>
                                      <p:tavLst>
                                        <p:tav tm="0">
                                          <p:val>
                                            <p:strVal val="#ppt_x"/>
                                          </p:val>
                                        </p:tav>
                                        <p:tav tm="100000">
                                          <p:val>
                                            <p:strVal val="#ppt_x"/>
                                          </p:val>
                                        </p:tav>
                                      </p:tavLst>
                                    </p:anim>
                                    <p:anim calcmode="lin" valueType="num">
                                      <p:cBhvr additive="base">
                                        <p:cTn id="85" dur="500" fill="hold"/>
                                        <p:tgtEl>
                                          <p:spTgt spid="40"/>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33"/>
                                        </p:tgtEl>
                                        <p:attrNameLst>
                                          <p:attrName>style.visibility</p:attrName>
                                        </p:attrNameLst>
                                      </p:cBhvr>
                                      <p:to>
                                        <p:strVal val="visible"/>
                                      </p:to>
                                    </p:set>
                                    <p:anim calcmode="lin" valueType="num">
                                      <p:cBhvr additive="base">
                                        <p:cTn id="88" dur="500" fill="hold"/>
                                        <p:tgtEl>
                                          <p:spTgt spid="33"/>
                                        </p:tgtEl>
                                        <p:attrNameLst>
                                          <p:attrName>ppt_x</p:attrName>
                                        </p:attrNameLst>
                                      </p:cBhvr>
                                      <p:tavLst>
                                        <p:tav tm="0">
                                          <p:val>
                                            <p:strVal val="#ppt_x"/>
                                          </p:val>
                                        </p:tav>
                                        <p:tav tm="100000">
                                          <p:val>
                                            <p:strVal val="#ppt_x"/>
                                          </p:val>
                                        </p:tav>
                                      </p:tavLst>
                                    </p:anim>
                                    <p:anim calcmode="lin" valueType="num">
                                      <p:cBhvr additive="base">
                                        <p:cTn id="89"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5" presetClass="entr" presetSubtype="10" fill="hold" nodeType="clickEffect">
                                  <p:stCondLst>
                                    <p:cond delay="0"/>
                                  </p:stCondLst>
                                  <p:childTnLst>
                                    <p:set>
                                      <p:cBhvr>
                                        <p:cTn id="93" dur="1" fill="hold">
                                          <p:stCondLst>
                                            <p:cond delay="0"/>
                                          </p:stCondLst>
                                        </p:cTn>
                                        <p:tgtEl>
                                          <p:spTgt spid="7">
                                            <p:txEl>
                                              <p:pRg st="5" end="5"/>
                                            </p:txEl>
                                          </p:spTgt>
                                        </p:tgtEl>
                                        <p:attrNameLst>
                                          <p:attrName>style.visibility</p:attrName>
                                        </p:attrNameLst>
                                      </p:cBhvr>
                                      <p:to>
                                        <p:strVal val="visible"/>
                                      </p:to>
                                    </p:set>
                                    <p:animEffect transition="in" filter="checkerboard(across)">
                                      <p:cBhvr>
                                        <p:cTn id="94" dur="500"/>
                                        <p:tgtEl>
                                          <p:spTgt spid="7">
                                            <p:txEl>
                                              <p:pRg st="5" end="5"/>
                                            </p:txEl>
                                          </p:spTgt>
                                        </p:tgtEl>
                                      </p:cBhvr>
                                    </p:animEffec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6" grpId="0"/>
      <p:bldP spid="26" grpId="1"/>
      <p:bldP spid="28" grpId="0"/>
      <p:bldP spid="32" grpId="0" animBg="1"/>
      <p:bldP spid="33" grpId="0" animBg="1"/>
      <p:bldP spid="34" grpId="0" animBg="1"/>
      <p:bldP spid="35" grpId="0" animBg="1"/>
      <p:bldP spid="36" grpId="0"/>
      <p:bldP spid="37" grpId="0" animBg="1"/>
      <p:bldP spid="38" grpId="0"/>
      <p:bldP spid="39" grpId="0" animBg="1"/>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6060AF2-A338-8347-9AEA-F4E71BD84755}"/>
              </a:ext>
            </a:extLst>
          </p:cNvPr>
          <p:cNvSpPr/>
          <p:nvPr/>
        </p:nvSpPr>
        <p:spPr>
          <a:xfrm>
            <a:off x="8617527" y="1113555"/>
            <a:ext cx="2826328" cy="4797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343E7020-28F7-3E49-BDE9-4FE8F0B0BB49}"/>
              </a:ext>
            </a:extLst>
          </p:cNvPr>
          <p:cNvSpPr txBox="1"/>
          <p:nvPr/>
        </p:nvSpPr>
        <p:spPr>
          <a:xfrm>
            <a:off x="539528" y="1593273"/>
            <a:ext cx="10904327" cy="5122941"/>
          </a:xfrm>
          <a:prstGeom prst="rect">
            <a:avLst/>
          </a:prstGeom>
          <a:noFill/>
          <a:ln>
            <a:noFill/>
          </a:ln>
        </p:spPr>
        <p:txBody>
          <a:bodyPr wrap="square" rtlCol="0">
            <a:spAutoFit/>
          </a:bodyPr>
          <a:lstStyle/>
          <a:p>
            <a:pPr marL="285750" indent="-285750">
              <a:lnSpc>
                <a:spcPct val="150000"/>
              </a:lnSpc>
              <a:buFont typeface="Arial" panose="020B0604020202020204" pitchFamily="34" charset="0"/>
              <a:buChar char="•"/>
            </a:pPr>
            <a:r>
              <a:rPr lang="en-GB" sz="2000" dirty="0"/>
              <a:t>Yes!</a:t>
            </a:r>
          </a:p>
          <a:p>
            <a:pPr marL="285750" indent="-285750">
              <a:lnSpc>
                <a:spcPct val="150000"/>
              </a:lnSpc>
              <a:buFont typeface="Arial" panose="020B0604020202020204" pitchFamily="34" charset="0"/>
              <a:buChar char="•"/>
            </a:pPr>
            <a:r>
              <a:rPr lang="en-GB" sz="2000" dirty="0"/>
              <a:t>Imagine a Universe with galaxies </a:t>
            </a:r>
            <a:br>
              <a:rPr lang="en-GB" sz="2000" dirty="0"/>
            </a:br>
            <a:r>
              <a:rPr lang="en-GB" sz="2000" dirty="0"/>
              <a:t>lined in rows like this</a:t>
            </a:r>
          </a:p>
          <a:p>
            <a:pPr marL="285750" indent="-285750">
              <a:lnSpc>
                <a:spcPct val="150000"/>
              </a:lnSpc>
              <a:buFont typeface="Arial" panose="020B0604020202020204" pitchFamily="34" charset="0"/>
              <a:buChar char="•"/>
            </a:pPr>
            <a:r>
              <a:rPr lang="en-GB" sz="2000" dirty="0"/>
              <a:t>On large enough scales, </a:t>
            </a:r>
            <a:br>
              <a:rPr lang="en-GB" sz="2000" dirty="0"/>
            </a:br>
            <a:r>
              <a:rPr lang="en-GB" sz="2000" dirty="0"/>
              <a:t>homogeneity holds</a:t>
            </a:r>
          </a:p>
          <a:p>
            <a:pPr marL="285750" indent="-285750">
              <a:lnSpc>
                <a:spcPct val="150000"/>
              </a:lnSpc>
              <a:buFont typeface="Arial" panose="020B0604020202020204" pitchFamily="34" charset="0"/>
              <a:buChar char="•"/>
            </a:pPr>
            <a:r>
              <a:rPr lang="en-GB" sz="2000" dirty="0"/>
              <a:t>But looking vertically you would </a:t>
            </a:r>
            <a:br>
              <a:rPr lang="en-GB" sz="2000" dirty="0"/>
            </a:br>
            <a:r>
              <a:rPr lang="en-GB" sz="2000" dirty="0"/>
              <a:t>see something very different than </a:t>
            </a:r>
            <a:br>
              <a:rPr lang="en-GB" sz="2000" dirty="0"/>
            </a:br>
            <a:r>
              <a:rPr lang="en-GB" sz="2000" dirty="0"/>
              <a:t>if you looked horizontally</a:t>
            </a:r>
          </a:p>
          <a:p>
            <a:pPr marL="285750" indent="-285750">
              <a:lnSpc>
                <a:spcPct val="150000"/>
              </a:lnSpc>
              <a:buFont typeface="Arial" panose="020B0604020202020204" pitchFamily="34" charset="0"/>
              <a:buChar char="•"/>
            </a:pPr>
            <a:endParaRPr lang="en-GB" sz="2000" dirty="0"/>
          </a:p>
          <a:p>
            <a:pPr marL="285750" indent="-285750">
              <a:lnSpc>
                <a:spcPct val="150000"/>
              </a:lnSpc>
              <a:buFont typeface="Arial" panose="020B0604020202020204" pitchFamily="34" charset="0"/>
              <a:buChar char="•"/>
            </a:pPr>
            <a:endParaRPr lang="en-US" sz="2000" dirty="0"/>
          </a:p>
          <a:p>
            <a:pPr marL="285750" indent="-285750">
              <a:lnSpc>
                <a:spcPct val="150000"/>
              </a:lnSpc>
              <a:buFont typeface="Arial" panose="020B0604020202020204" pitchFamily="34" charset="0"/>
              <a:buChar char="•"/>
            </a:pPr>
            <a:endParaRPr lang="en-US" sz="2000" dirty="0"/>
          </a:p>
        </p:txBody>
      </p:sp>
      <p:pic>
        <p:nvPicPr>
          <p:cNvPr id="4" name="Picture 3">
            <a:extLst>
              <a:ext uri="{FF2B5EF4-FFF2-40B4-BE49-F238E27FC236}">
                <a16:creationId xmlns:a16="http://schemas.microsoft.com/office/drawing/2014/main" id="{4D9C92A1-38A6-3F4E-9736-DC62329804F5}"/>
              </a:ext>
            </a:extLst>
          </p:cNvPr>
          <p:cNvPicPr>
            <a:picLocks noChangeAspect="1"/>
          </p:cNvPicPr>
          <p:nvPr/>
        </p:nvPicPr>
        <p:blipFill>
          <a:blip r:embed="rId4"/>
          <a:stretch>
            <a:fillRect/>
          </a:stretch>
        </p:blipFill>
        <p:spPr>
          <a:xfrm>
            <a:off x="180104" y="261449"/>
            <a:ext cx="11303217" cy="1015259"/>
          </a:xfrm>
          <a:prstGeom prst="rect">
            <a:avLst/>
          </a:prstGeom>
        </p:spPr>
      </p:pic>
      <p:sp>
        <p:nvSpPr>
          <p:cNvPr id="5" name="Rectangle 4">
            <a:extLst>
              <a:ext uri="{FF2B5EF4-FFF2-40B4-BE49-F238E27FC236}">
                <a16:creationId xmlns:a16="http://schemas.microsoft.com/office/drawing/2014/main" id="{184A1995-9C5E-2049-A6BC-D1C803293BAF}"/>
              </a:ext>
            </a:extLst>
          </p:cNvPr>
          <p:cNvSpPr/>
          <p:nvPr/>
        </p:nvSpPr>
        <p:spPr>
          <a:xfrm>
            <a:off x="4485735" y="1593273"/>
            <a:ext cx="6582872" cy="4355549"/>
          </a:xfrm>
          <a:prstGeom prst="rect">
            <a:avLst/>
          </a:prstGeom>
          <a:pattFill prst="ltVert">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2545DE74-B76C-6243-A415-830E5CC1939F}"/>
              </a:ext>
            </a:extLst>
          </p:cNvPr>
          <p:cNvSpPr/>
          <p:nvPr/>
        </p:nvSpPr>
        <p:spPr>
          <a:xfrm>
            <a:off x="6409525" y="2653566"/>
            <a:ext cx="175098" cy="175098"/>
          </a:xfrm>
          <a:prstGeom prst="ellipse">
            <a:avLst/>
          </a:prstGeom>
          <a:solidFill>
            <a:schemeClr val="tx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6E88F524-FB4C-9241-8D68-00FDA74C72B7}"/>
              </a:ext>
            </a:extLst>
          </p:cNvPr>
          <p:cNvSpPr/>
          <p:nvPr/>
        </p:nvSpPr>
        <p:spPr>
          <a:xfrm>
            <a:off x="8617527" y="4686525"/>
            <a:ext cx="175098" cy="175098"/>
          </a:xfrm>
          <a:prstGeom prst="ellipse">
            <a:avLst/>
          </a:prstGeom>
          <a:solidFill>
            <a:schemeClr val="tx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46C89F73-0FC8-054F-A991-BB40D4095CD9}"/>
              </a:ext>
            </a:extLst>
          </p:cNvPr>
          <p:cNvSpPr/>
          <p:nvPr/>
        </p:nvSpPr>
        <p:spPr>
          <a:xfrm>
            <a:off x="9684687" y="3052350"/>
            <a:ext cx="175098" cy="175098"/>
          </a:xfrm>
          <a:prstGeom prst="ellipse">
            <a:avLst/>
          </a:prstGeom>
          <a:solidFill>
            <a:schemeClr val="tx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D3213D5A-E04B-2246-A58C-B0D77D6CAF4F}"/>
              </a:ext>
            </a:extLst>
          </p:cNvPr>
          <p:cNvSpPr/>
          <p:nvPr/>
        </p:nvSpPr>
        <p:spPr>
          <a:xfrm>
            <a:off x="5405986" y="4506467"/>
            <a:ext cx="175098" cy="175098"/>
          </a:xfrm>
          <a:prstGeom prst="ellipse">
            <a:avLst/>
          </a:prstGeom>
          <a:solidFill>
            <a:schemeClr val="tx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Arrow Connector 17">
            <a:extLst>
              <a:ext uri="{FF2B5EF4-FFF2-40B4-BE49-F238E27FC236}">
                <a16:creationId xmlns:a16="http://schemas.microsoft.com/office/drawing/2014/main" id="{D34EB651-3034-7743-826C-04E859858AB7}"/>
              </a:ext>
            </a:extLst>
          </p:cNvPr>
          <p:cNvCxnSpPr>
            <a:cxnSpLocks/>
          </p:cNvCxnSpPr>
          <p:nvPr/>
        </p:nvCxnSpPr>
        <p:spPr>
          <a:xfrm flipH="1">
            <a:off x="6228272" y="3851001"/>
            <a:ext cx="2564353" cy="0"/>
          </a:xfrm>
          <a:prstGeom prst="straightConnector1">
            <a:avLst/>
          </a:prstGeom>
          <a:ln w="571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67E4C3F2-96FD-F54B-8D82-1F24222A5AF4}"/>
              </a:ext>
            </a:extLst>
          </p:cNvPr>
          <p:cNvCxnSpPr>
            <a:cxnSpLocks/>
          </p:cNvCxnSpPr>
          <p:nvPr/>
        </p:nvCxnSpPr>
        <p:spPr>
          <a:xfrm flipH="1" flipV="1">
            <a:off x="7777170" y="2128814"/>
            <a:ext cx="1" cy="2377653"/>
          </a:xfrm>
          <a:prstGeom prst="straightConnector1">
            <a:avLst/>
          </a:prstGeom>
          <a:ln w="571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619485739"/>
      </p:ext>
    </p:extLst>
  </p:cSld>
  <p:clrMapOvr>
    <a:masterClrMapping/>
  </p:clrMapOvr>
  <mc:AlternateContent xmlns:mc="http://schemas.openxmlformats.org/markup-compatibility/2006" xmlns:p14="http://schemas.microsoft.com/office/powerpoint/2010/main">
    <mc:Choice Requires="p14">
      <p:transition spd="slow" p14:dur="2000" advTm="8171"/>
    </mc:Choice>
    <mc:Fallback xmlns="">
      <p:transition spd="slow" advTm="817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 presetClass="entr" presetSubtype="1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checkerboard(across)">
                                      <p:cBhvr>
                                        <p:cTn id="11" dur="500"/>
                                        <p:tgtEl>
                                          <p:spTgt spid="7">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7">
                                            <p:txEl>
                                              <p:pRg st="2" end="2"/>
                                            </p:txEl>
                                          </p:spTgt>
                                        </p:tgtEl>
                                        <p:attrNameLst>
                                          <p:attrName>style.visibility</p:attrName>
                                        </p:attrNameLst>
                                      </p:cBhvr>
                                      <p:to>
                                        <p:strVal val="visible"/>
                                      </p:to>
                                    </p:set>
                                    <p:animEffect transition="in" filter="dissolve">
                                      <p:cBhvr>
                                        <p:cTn id="20" dur="500"/>
                                        <p:tgtEl>
                                          <p:spTgt spid="7">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p:tgtEl>
                                          <p:spTgt spid="14"/>
                                        </p:tgtEl>
                                        <p:attrNameLst>
                                          <p:attrName>ppt_y</p:attrName>
                                        </p:attrNameLst>
                                      </p:cBhvr>
                                      <p:tavLst>
                                        <p:tav tm="0">
                                          <p:val>
                                            <p:strVal val="#ppt_y+#ppt_h*1.125000"/>
                                          </p:val>
                                        </p:tav>
                                        <p:tav tm="100000">
                                          <p:val>
                                            <p:strVal val="#ppt_y"/>
                                          </p:val>
                                        </p:tav>
                                      </p:tavLst>
                                    </p:anim>
                                    <p:animEffect transition="in" filter="wipe(up)">
                                      <p:cBhvr>
                                        <p:cTn id="26" dur="500"/>
                                        <p:tgtEl>
                                          <p:spTgt spid="1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ppt_y</p:attrName>
                                        </p:attrNameLst>
                                      </p:cBhvr>
                                      <p:tavLst>
                                        <p:tav tm="0">
                                          <p:val>
                                            <p:strVal val="#ppt_y+#ppt_h*1.125000"/>
                                          </p:val>
                                        </p:tav>
                                        <p:tav tm="100000">
                                          <p:val>
                                            <p:strVal val="#ppt_y"/>
                                          </p:val>
                                        </p:tav>
                                      </p:tavLst>
                                    </p:anim>
                                    <p:animEffect transition="in" filter="wipe(up)">
                                      <p:cBhvr>
                                        <p:cTn id="30" dur="500"/>
                                        <p:tgtEl>
                                          <p:spTgt spid="16"/>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p:tgtEl>
                                          <p:spTgt spid="15"/>
                                        </p:tgtEl>
                                        <p:attrNameLst>
                                          <p:attrName>ppt_y</p:attrName>
                                        </p:attrNameLst>
                                      </p:cBhvr>
                                      <p:tavLst>
                                        <p:tav tm="0">
                                          <p:val>
                                            <p:strVal val="#ppt_y+#ppt_h*1.125000"/>
                                          </p:val>
                                        </p:tav>
                                        <p:tav tm="100000">
                                          <p:val>
                                            <p:strVal val="#ppt_y"/>
                                          </p:val>
                                        </p:tav>
                                      </p:tavLst>
                                    </p:anim>
                                    <p:animEffect transition="in" filter="wipe(up)">
                                      <p:cBhvr>
                                        <p:cTn id="34" dur="500"/>
                                        <p:tgtEl>
                                          <p:spTgt spid="15"/>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p:tgtEl>
                                          <p:spTgt spid="17"/>
                                        </p:tgtEl>
                                        <p:attrNameLst>
                                          <p:attrName>ppt_y</p:attrName>
                                        </p:attrNameLst>
                                      </p:cBhvr>
                                      <p:tavLst>
                                        <p:tav tm="0">
                                          <p:val>
                                            <p:strVal val="#ppt_y+#ppt_h*1.125000"/>
                                          </p:val>
                                        </p:tav>
                                        <p:tav tm="100000">
                                          <p:val>
                                            <p:strVal val="#ppt_y"/>
                                          </p:val>
                                        </p:tav>
                                      </p:tavLst>
                                    </p:anim>
                                    <p:animEffect transition="in" filter="wipe(up)">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7">
                                            <p:txEl>
                                              <p:pRg st="3" end="3"/>
                                            </p:txEl>
                                          </p:spTgt>
                                        </p:tgtEl>
                                        <p:attrNameLst>
                                          <p:attrName>style.visibility</p:attrName>
                                        </p:attrNameLst>
                                      </p:cBhvr>
                                      <p:to>
                                        <p:strVal val="visible"/>
                                      </p:to>
                                    </p:set>
                                    <p:animEffect transition="in" filter="blinds(horizontal)">
                                      <p:cBhvr>
                                        <p:cTn id="43" dur="500"/>
                                        <p:tgtEl>
                                          <p:spTgt spid="7">
                                            <p:txEl>
                                              <p:pRg st="3" end="3"/>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dissolve">
                                      <p:cBhvr>
                                        <p:cTn id="48" dur="500"/>
                                        <p:tgtEl>
                                          <p:spTgt spid="18"/>
                                        </p:tgtEl>
                                      </p:cBhvr>
                                    </p:animEffect>
                                  </p:childTnLst>
                                </p:cTn>
                              </p:par>
                              <p:par>
                                <p:cTn id="49" presetID="9" presetClass="entr" presetSubtype="0" fill="hold"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dissolve">
                                      <p:cBhvr>
                                        <p:cTn id="5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animBg="1"/>
      <p:bldP spid="15" grpId="0" animBg="1"/>
      <p:bldP spid="16" grpId="0" animBg="1"/>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6060AF2-A338-8347-9AEA-F4E71BD84755}"/>
              </a:ext>
            </a:extLst>
          </p:cNvPr>
          <p:cNvSpPr/>
          <p:nvPr/>
        </p:nvSpPr>
        <p:spPr>
          <a:xfrm>
            <a:off x="8617527" y="1113555"/>
            <a:ext cx="2826328" cy="4797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3AC36842-2CF8-EE49-808C-55F872581A53}"/>
              </a:ext>
            </a:extLst>
          </p:cNvPr>
          <p:cNvPicPr>
            <a:picLocks noChangeAspect="1"/>
          </p:cNvPicPr>
          <p:nvPr/>
        </p:nvPicPr>
        <p:blipFill>
          <a:blip r:embed="rId3"/>
          <a:stretch>
            <a:fillRect/>
          </a:stretch>
        </p:blipFill>
        <p:spPr>
          <a:xfrm>
            <a:off x="0" y="-92765"/>
            <a:ext cx="12192000" cy="3921902"/>
          </a:xfrm>
          <a:prstGeom prst="rect">
            <a:avLst/>
          </a:prstGeom>
        </p:spPr>
      </p:pic>
      <mc:AlternateContent xmlns:mc="http://schemas.openxmlformats.org/markup-compatibility/2006">
        <mc:Choice xmlns:a14="http://schemas.microsoft.com/office/drawing/2010/main" Requires="a14">
          <p:sp>
            <p:nvSpPr>
              <p:cNvPr id="8" name="TextBox 7">
                <a:extLst>
                  <a:ext uri="{FF2B5EF4-FFF2-40B4-BE49-F238E27FC236}">
                    <a16:creationId xmlns:a16="http://schemas.microsoft.com/office/drawing/2014/main" id="{C0EF0C7E-E58A-C746-A03D-676FACEF29F4}"/>
                  </a:ext>
                </a:extLst>
              </p:cNvPr>
              <p:cNvSpPr txBox="1"/>
              <p:nvPr/>
            </p:nvSpPr>
            <p:spPr>
              <a:xfrm>
                <a:off x="539528" y="3829137"/>
                <a:ext cx="10904327" cy="5205720"/>
              </a:xfrm>
              <a:prstGeom prst="rect">
                <a:avLst/>
              </a:prstGeom>
              <a:noFill/>
              <a:ln>
                <a:noFill/>
              </a:ln>
            </p:spPr>
            <p:txBody>
              <a:bodyPr wrap="square" rtlCol="0">
                <a:spAutoFit/>
              </a:bodyPr>
              <a:lstStyle/>
              <a:p>
                <a:pPr marL="285750" indent="-285750">
                  <a:buFont typeface="Arial" panose="020B0604020202020204" pitchFamily="34" charset="0"/>
                  <a:buChar char="•"/>
                </a:pPr>
                <a:r>
                  <a:rPr lang="en-GB" sz="2400" dirty="0"/>
                  <a:t>If x is the comoving distance, then any change in x with time (</a:t>
                </a:r>
                <a14:m>
                  <m:oMath xmlns:m="http://schemas.openxmlformats.org/officeDocument/2006/math">
                    <m:r>
                      <a:rPr lang="en-GB" sz="2400" b="0" i="1" smtClean="0">
                        <a:latin typeface="Cambria Math" panose="02040503050406030204" pitchFamily="18" charset="0"/>
                      </a:rPr>
                      <m:t>𝑑𝑥</m:t>
                    </m:r>
                    <m:r>
                      <a:rPr lang="en-GB" sz="2400" b="0" i="1" smtClean="0">
                        <a:latin typeface="Cambria Math" panose="02040503050406030204" pitchFamily="18" charset="0"/>
                      </a:rPr>
                      <m:t>/</m:t>
                    </m:r>
                    <m:r>
                      <a:rPr lang="en-GB" sz="2400" b="0" i="1" smtClean="0">
                        <a:latin typeface="Cambria Math" panose="02040503050406030204" pitchFamily="18" charset="0"/>
                      </a:rPr>
                      <m:t>𝑑𝑡</m:t>
                    </m:r>
                    <m:r>
                      <a:rPr lang="en-GB" sz="2400" b="0" i="1" smtClean="0">
                        <a:latin typeface="Cambria Math" panose="02040503050406030204" pitchFamily="18" charset="0"/>
                        <a:ea typeface="Cambria Math" panose="02040503050406030204" pitchFamily="18" charset="0"/>
                      </a:rPr>
                      <m:t>≠0</m:t>
                    </m:r>
                  </m:oMath>
                </a14:m>
                <a:r>
                  <a:rPr lang="en-GB" sz="2400" dirty="0"/>
                  <a:t>) is then some change in separation not relating to the expansion</a:t>
                </a:r>
              </a:p>
              <a:p>
                <a:pPr marL="285750" indent="-285750">
                  <a:lnSpc>
                    <a:spcPct val="150000"/>
                  </a:lnSpc>
                  <a:buFont typeface="Arial" panose="020B0604020202020204" pitchFamily="34" charset="0"/>
                  <a:buChar char="•"/>
                </a:pPr>
                <a:r>
                  <a:rPr lang="en-GB" sz="2400" dirty="0"/>
                  <a:t>This is the peculiar velocity, which results from gravity, e.g. motions within groups and clusters</a:t>
                </a:r>
              </a:p>
              <a:p>
                <a:pPr marL="285750" indent="-285750">
                  <a:lnSpc>
                    <a:spcPct val="150000"/>
                  </a:lnSpc>
                  <a:buFont typeface="Arial" panose="020B0604020202020204" pitchFamily="34" charset="0"/>
                  <a:buChar char="•"/>
                </a:pPr>
                <a:r>
                  <a:rPr lang="en-GB" sz="2400" dirty="0"/>
                  <a:t>This arises because the Universe is </a:t>
                </a:r>
                <a:r>
                  <a:rPr lang="en-GB" sz="2400" b="1" u="sng" dirty="0"/>
                  <a:t>not</a:t>
                </a:r>
                <a:r>
                  <a:rPr lang="en-GB" sz="2400" dirty="0"/>
                  <a:t> homogenous or isotropic on small scales, e.g. the Milky Way and Andromeda are close together and will collide some day</a:t>
                </a:r>
              </a:p>
              <a:p>
                <a:pPr>
                  <a:lnSpc>
                    <a:spcPct val="150000"/>
                  </a:lnSpc>
                </a:pPr>
                <a:endParaRPr lang="en-GB" sz="2400" dirty="0"/>
              </a:p>
              <a:p>
                <a:pPr marL="285750" indent="-285750">
                  <a:lnSpc>
                    <a:spcPct val="150000"/>
                  </a:lnSpc>
                  <a:buFont typeface="Arial" panose="020B0604020202020204" pitchFamily="34" charset="0"/>
                  <a:buChar char="•"/>
                </a:pPr>
                <a:endParaRPr lang="en-GB" sz="2400" dirty="0"/>
              </a:p>
              <a:p>
                <a:pPr marL="285750" indent="-285750">
                  <a:lnSpc>
                    <a:spcPct val="150000"/>
                  </a:lnSpc>
                  <a:buFont typeface="Arial" panose="020B0604020202020204" pitchFamily="34" charset="0"/>
                  <a:buChar char="•"/>
                </a:pPr>
                <a:endParaRPr lang="en-US" sz="2400" dirty="0"/>
              </a:p>
              <a:p>
                <a:pPr marL="285750" indent="-285750">
                  <a:lnSpc>
                    <a:spcPct val="150000"/>
                  </a:lnSpc>
                  <a:buFont typeface="Arial" panose="020B0604020202020204" pitchFamily="34" charset="0"/>
                  <a:buChar char="•"/>
                </a:pPr>
                <a:endParaRPr lang="en-US" sz="2400" dirty="0"/>
              </a:p>
            </p:txBody>
          </p:sp>
        </mc:Choice>
        <mc:Fallback>
          <p:sp>
            <p:nvSpPr>
              <p:cNvPr id="8" name="TextBox 7">
                <a:extLst>
                  <a:ext uri="{FF2B5EF4-FFF2-40B4-BE49-F238E27FC236}">
                    <a16:creationId xmlns:a16="http://schemas.microsoft.com/office/drawing/2014/main" id="{C0EF0C7E-E58A-C746-A03D-676FACEF29F4}"/>
                  </a:ext>
                </a:extLst>
              </p:cNvPr>
              <p:cNvSpPr txBox="1">
                <a:spLocks noRot="1" noChangeAspect="1" noMove="1" noResize="1" noEditPoints="1" noAdjustHandles="1" noChangeArrowheads="1" noChangeShapeType="1" noTextEdit="1"/>
              </p:cNvSpPr>
              <p:nvPr/>
            </p:nvSpPr>
            <p:spPr>
              <a:xfrm>
                <a:off x="539528" y="3829137"/>
                <a:ext cx="10904327" cy="5205720"/>
              </a:xfrm>
              <a:prstGeom prst="rect">
                <a:avLst/>
              </a:prstGeom>
              <a:blipFill>
                <a:blip r:embed="rId4"/>
                <a:stretch>
                  <a:fillRect l="-581" t="-732" r="-1279"/>
                </a:stretch>
              </a:blipFill>
              <a:ln>
                <a:noFill/>
              </a:ln>
            </p:spPr>
            <p:txBody>
              <a:bodyPr/>
              <a:lstStyle/>
              <a:p>
                <a:r>
                  <a:rPr lang="en-US">
                    <a:noFill/>
                  </a:rPr>
                  <a:t> </a:t>
                </a:r>
              </a:p>
            </p:txBody>
          </p:sp>
        </mc:Fallback>
      </mc:AlternateContent>
    </p:spTree>
    <p:extLst>
      <p:ext uri="{BB962C8B-B14F-4D97-AF65-F5344CB8AC3E}">
        <p14:creationId xmlns:p14="http://schemas.microsoft.com/office/powerpoint/2010/main" val="2214413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009F1F8-82AC-AC45-992D-6E897110EC70}"/>
              </a:ext>
            </a:extLst>
          </p:cNvPr>
          <p:cNvPicPr>
            <a:picLocks noChangeAspect="1"/>
          </p:cNvPicPr>
          <p:nvPr/>
        </p:nvPicPr>
        <p:blipFill rotWithShape="1">
          <a:blip r:embed="rId2"/>
          <a:srcRect b="49709"/>
          <a:stretch/>
        </p:blipFill>
        <p:spPr>
          <a:xfrm>
            <a:off x="179118" y="170372"/>
            <a:ext cx="11931084" cy="1675682"/>
          </a:xfrm>
          <a:prstGeom prst="rect">
            <a:avLst/>
          </a:prstGeom>
        </p:spPr>
      </p:pic>
      <p:sp>
        <p:nvSpPr>
          <p:cNvPr id="6" name="TextBox 5">
            <a:extLst>
              <a:ext uri="{FF2B5EF4-FFF2-40B4-BE49-F238E27FC236}">
                <a16:creationId xmlns:a16="http://schemas.microsoft.com/office/drawing/2014/main" id="{B54A1F8E-6442-5741-81B0-6344006A8FBD}"/>
              </a:ext>
            </a:extLst>
          </p:cNvPr>
          <p:cNvSpPr txBox="1"/>
          <p:nvPr/>
        </p:nvSpPr>
        <p:spPr>
          <a:xfrm>
            <a:off x="453264" y="1846054"/>
            <a:ext cx="10904327" cy="6129050"/>
          </a:xfrm>
          <a:prstGeom prst="rect">
            <a:avLst/>
          </a:prstGeom>
          <a:noFill/>
          <a:ln>
            <a:noFill/>
          </a:ln>
        </p:spPr>
        <p:txBody>
          <a:bodyPr wrap="square" rtlCol="0">
            <a:spAutoFit/>
          </a:bodyPr>
          <a:lstStyle/>
          <a:p>
            <a:pPr marL="285750" indent="-285750">
              <a:lnSpc>
                <a:spcPct val="150000"/>
              </a:lnSpc>
              <a:buFont typeface="Arial" panose="020B0604020202020204" pitchFamily="34" charset="0"/>
              <a:buChar char="•"/>
            </a:pPr>
            <a:r>
              <a:rPr lang="en-GB" sz="2400" dirty="0"/>
              <a:t>Well, it depends</a:t>
            </a:r>
          </a:p>
          <a:p>
            <a:pPr marL="285750" indent="-285750">
              <a:lnSpc>
                <a:spcPct val="150000"/>
              </a:lnSpc>
              <a:buFont typeface="Arial" panose="020B0604020202020204" pitchFamily="34" charset="0"/>
              <a:buChar char="•"/>
            </a:pPr>
            <a:r>
              <a:rPr lang="en-GB" sz="2400" dirty="0"/>
              <a:t>Assuming sufficient separation</a:t>
            </a:r>
          </a:p>
          <a:p>
            <a:pPr marL="742950" lvl="1" indent="-285750">
              <a:lnSpc>
                <a:spcPct val="150000"/>
              </a:lnSpc>
              <a:buFont typeface="Arial" panose="020B0604020202020204" pitchFamily="34" charset="0"/>
              <a:buChar char="•"/>
            </a:pPr>
            <a:r>
              <a:rPr lang="en-GB" sz="2400" dirty="0"/>
              <a:t>Initially the galaxies will stay where they are</a:t>
            </a:r>
          </a:p>
          <a:p>
            <a:pPr marL="742950" lvl="1" indent="-285750">
              <a:lnSpc>
                <a:spcPct val="150000"/>
              </a:lnSpc>
              <a:buFont typeface="Arial" panose="020B0604020202020204" pitchFamily="34" charset="0"/>
              <a:buChar char="•"/>
            </a:pPr>
            <a:r>
              <a:rPr lang="en-GB" sz="2400" dirty="0"/>
              <a:t>As the local Universe expansion rate increases, the galaxies will move apart</a:t>
            </a:r>
          </a:p>
          <a:p>
            <a:pPr marL="285750" indent="-285750">
              <a:lnSpc>
                <a:spcPct val="150000"/>
              </a:lnSpc>
              <a:buFont typeface="Arial" panose="020B0604020202020204" pitchFamily="34" charset="0"/>
              <a:buChar char="•"/>
            </a:pPr>
            <a:r>
              <a:rPr lang="en-GB" sz="2400" dirty="0"/>
              <a:t>Assuming they’re close:</a:t>
            </a:r>
          </a:p>
          <a:p>
            <a:pPr marL="742950" lvl="1" indent="-285750">
              <a:lnSpc>
                <a:spcPct val="150000"/>
              </a:lnSpc>
              <a:buFont typeface="Arial" panose="020B0604020202020204" pitchFamily="34" charset="0"/>
              <a:buChar char="•"/>
            </a:pPr>
            <a:r>
              <a:rPr lang="en-GB" sz="2400" dirty="0"/>
              <a:t>Gravity trumps the expansion of the Universe, the galaxies fall towards each other</a:t>
            </a:r>
          </a:p>
          <a:p>
            <a:pPr>
              <a:lnSpc>
                <a:spcPct val="150000"/>
              </a:lnSpc>
            </a:pPr>
            <a:endParaRPr lang="en-GB" sz="2400" dirty="0"/>
          </a:p>
          <a:p>
            <a:pPr marL="285750" indent="-285750">
              <a:lnSpc>
                <a:spcPct val="150000"/>
              </a:lnSpc>
              <a:buFont typeface="Arial" panose="020B0604020202020204" pitchFamily="34" charset="0"/>
              <a:buChar char="•"/>
            </a:pPr>
            <a:endParaRPr lang="en-GB" sz="2400" dirty="0"/>
          </a:p>
          <a:p>
            <a:pPr marL="285750" indent="-285750">
              <a:lnSpc>
                <a:spcPct val="150000"/>
              </a:lnSpc>
              <a:buFont typeface="Arial" panose="020B0604020202020204" pitchFamily="34" charset="0"/>
              <a:buChar char="•"/>
            </a:pPr>
            <a:endParaRPr lang="en-US" sz="2400" dirty="0"/>
          </a:p>
          <a:p>
            <a:pPr marL="285750" indent="-285750">
              <a:lnSpc>
                <a:spcPct val="150000"/>
              </a:lnSpc>
              <a:buFont typeface="Arial" panose="020B0604020202020204" pitchFamily="34" charset="0"/>
              <a:buChar char="•"/>
            </a:pPr>
            <a:endParaRPr lang="en-US" sz="2400" dirty="0"/>
          </a:p>
        </p:txBody>
      </p:sp>
    </p:spTree>
    <p:extLst>
      <p:ext uri="{BB962C8B-B14F-4D97-AF65-F5344CB8AC3E}">
        <p14:creationId xmlns:p14="http://schemas.microsoft.com/office/powerpoint/2010/main" val="4259280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846EE16-6496-194D-89F8-280D4EC2ECEF}"/>
              </a:ext>
            </a:extLst>
          </p:cNvPr>
          <p:cNvPicPr>
            <a:picLocks noChangeAspect="1"/>
          </p:cNvPicPr>
          <p:nvPr/>
        </p:nvPicPr>
        <p:blipFill>
          <a:blip r:embed="rId2"/>
          <a:stretch>
            <a:fillRect/>
          </a:stretch>
        </p:blipFill>
        <p:spPr>
          <a:xfrm>
            <a:off x="162502" y="0"/>
            <a:ext cx="12029498" cy="2484168"/>
          </a:xfrm>
          <a:prstGeom prst="rect">
            <a:avLst/>
          </a:prstGeom>
        </p:spPr>
      </p:pic>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A6E03F25-9C97-2F4C-8B85-A40FECE22317}"/>
                  </a:ext>
                </a:extLst>
              </p:cNvPr>
              <p:cNvSpPr txBox="1"/>
              <p:nvPr/>
            </p:nvSpPr>
            <p:spPr>
              <a:xfrm>
                <a:off x="539528" y="2484168"/>
                <a:ext cx="10904327" cy="5752793"/>
              </a:xfrm>
              <a:prstGeom prst="rect">
                <a:avLst/>
              </a:prstGeom>
              <a:noFill/>
              <a:ln>
                <a:noFill/>
              </a:ln>
            </p:spPr>
            <p:txBody>
              <a:bodyPr wrap="square" rtlCol="0">
                <a:spAutoFit/>
              </a:bodyPr>
              <a:lstStyle/>
              <a:p>
                <a:pPr marL="285750" indent="-285750">
                  <a:lnSpc>
                    <a:spcPct val="150000"/>
                  </a:lnSpc>
                  <a:buFont typeface="Arial" panose="020B0604020202020204" pitchFamily="34" charset="0"/>
                  <a:buChar char="•"/>
                </a:pPr>
                <a:r>
                  <a:rPr lang="en-GB" sz="2400" dirty="0">
                    <a:latin typeface="Cambria" panose="02040503050406030204" pitchFamily="18" charset="0"/>
                  </a:rPr>
                  <a:t> S=a(t)x</a:t>
                </a:r>
              </a:p>
              <a:p>
                <a:pPr marL="285750" indent="-285750">
                  <a:lnSpc>
                    <a:spcPct val="150000"/>
                  </a:lnSpc>
                  <a:buFont typeface="Arial" panose="020B0604020202020204" pitchFamily="34" charset="0"/>
                  <a:buChar char="•"/>
                </a:pP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𝑑𝑆</m:t>
                        </m:r>
                      </m:num>
                      <m:den>
                        <m:r>
                          <a:rPr lang="en-GB" sz="2400" b="0" i="1" smtClean="0">
                            <a:latin typeface="Cambria Math" panose="02040503050406030204" pitchFamily="18" charset="0"/>
                          </a:rPr>
                          <m:t>𝑑𝑡</m:t>
                        </m:r>
                      </m:den>
                    </m:f>
                    <m:r>
                      <a:rPr lang="en-GB" sz="2400" b="0" i="1" smtClean="0">
                        <a:latin typeface="Cambria Math" panose="02040503050406030204" pitchFamily="18" charset="0"/>
                      </a:rPr>
                      <m:t>=</m:t>
                    </m:r>
                    <m:r>
                      <a:rPr lang="en-GB" sz="2400" b="0" i="1" smtClean="0">
                        <a:latin typeface="Cambria Math" panose="02040503050406030204" pitchFamily="18" charset="0"/>
                      </a:rPr>
                      <m:t>𝑎</m:t>
                    </m:r>
                    <m:f>
                      <m:fPr>
                        <m:ctrlPr>
                          <a:rPr lang="en-GB" sz="2400" b="0" i="1" smtClean="0">
                            <a:latin typeface="Cambria Math" panose="02040503050406030204" pitchFamily="18" charset="0"/>
                          </a:rPr>
                        </m:ctrlPr>
                      </m:fPr>
                      <m:num>
                        <m:r>
                          <a:rPr lang="en-GB" sz="2400" b="0" i="1" smtClean="0">
                            <a:latin typeface="Cambria Math" panose="02040503050406030204" pitchFamily="18" charset="0"/>
                          </a:rPr>
                          <m:t>𝑑𝑥</m:t>
                        </m:r>
                      </m:num>
                      <m:den>
                        <m:r>
                          <a:rPr lang="en-GB" sz="2400" b="0" i="1" smtClean="0">
                            <a:latin typeface="Cambria Math" panose="02040503050406030204" pitchFamily="18" charset="0"/>
                          </a:rPr>
                          <m:t>𝑑𝑡</m:t>
                        </m:r>
                      </m:den>
                    </m:f>
                    <m:r>
                      <a:rPr lang="en-GB" sz="2400" b="0" i="1" smtClean="0">
                        <a:latin typeface="Cambria Math" panose="02040503050406030204" pitchFamily="18" charset="0"/>
                      </a:rPr>
                      <m:t>+</m:t>
                    </m:r>
                    <m:r>
                      <a:rPr lang="en-GB" sz="2400" b="0" i="1" smtClean="0">
                        <a:latin typeface="Cambria Math" panose="02040503050406030204" pitchFamily="18" charset="0"/>
                      </a:rPr>
                      <m:t>𝑥</m:t>
                    </m:r>
                    <m:f>
                      <m:fPr>
                        <m:ctrlPr>
                          <a:rPr lang="en-GB" sz="2400" b="0" i="1" smtClean="0">
                            <a:latin typeface="Cambria Math" panose="02040503050406030204" pitchFamily="18" charset="0"/>
                          </a:rPr>
                        </m:ctrlPr>
                      </m:fPr>
                      <m:num>
                        <m:r>
                          <a:rPr lang="en-GB" sz="2400" b="0" i="1" smtClean="0">
                            <a:latin typeface="Cambria Math" panose="02040503050406030204" pitchFamily="18" charset="0"/>
                          </a:rPr>
                          <m:t>𝑑𝑎</m:t>
                        </m:r>
                      </m:num>
                      <m:den>
                        <m:r>
                          <a:rPr lang="en-GB" sz="2400" b="0" i="1" smtClean="0">
                            <a:latin typeface="Cambria Math" panose="02040503050406030204" pitchFamily="18" charset="0"/>
                          </a:rPr>
                          <m:t>𝑑𝑡</m:t>
                        </m:r>
                      </m:den>
                    </m:f>
                    <m:r>
                      <a:rPr lang="en-GB" sz="2400" b="0" i="1" smtClean="0">
                        <a:latin typeface="Cambria Math" panose="02040503050406030204" pitchFamily="18" charset="0"/>
                      </a:rPr>
                      <m:t>=0</m:t>
                    </m:r>
                  </m:oMath>
                </a14:m>
                <a:r>
                  <a:rPr lang="en-GB" sz="2400" dirty="0">
                    <a:latin typeface="Cambria" panose="02040503050406030204" pitchFamily="18" charset="0"/>
                  </a:rPr>
                  <a:t>, when there’s no change in distance</a:t>
                </a:r>
              </a:p>
              <a:p>
                <a:pPr marL="285750" indent="-285750">
                  <a:lnSpc>
                    <a:spcPct val="150000"/>
                  </a:lnSpc>
                  <a:buFont typeface="Arial" panose="020B0604020202020204" pitchFamily="34" charset="0"/>
                  <a:buChar char="•"/>
                </a:pPr>
                <a14:m>
                  <m:oMath xmlns:m="http://schemas.openxmlformats.org/officeDocument/2006/math">
                    <m:r>
                      <a:rPr lang="en-GB" sz="2400" b="0" i="1" smtClean="0">
                        <a:latin typeface="Cambria Math" panose="02040503050406030204" pitchFamily="18" charset="0"/>
                      </a:rPr>
                      <m:t>𝑎</m:t>
                    </m:r>
                    <m:f>
                      <m:fPr>
                        <m:ctrlPr>
                          <a:rPr lang="en-GB" sz="2400" i="1">
                            <a:latin typeface="Cambria Math" panose="02040503050406030204" pitchFamily="18" charset="0"/>
                          </a:rPr>
                        </m:ctrlPr>
                      </m:fPr>
                      <m:num>
                        <m:r>
                          <a:rPr lang="en-GB" sz="2400" i="1">
                            <a:latin typeface="Cambria Math" panose="02040503050406030204" pitchFamily="18" charset="0"/>
                          </a:rPr>
                          <m:t>𝑑𝑥</m:t>
                        </m:r>
                      </m:num>
                      <m:den>
                        <m:r>
                          <a:rPr lang="en-GB" sz="2400" i="1">
                            <a:latin typeface="Cambria Math" panose="02040503050406030204" pitchFamily="18" charset="0"/>
                          </a:rPr>
                          <m:t>𝑑𝑡</m:t>
                        </m:r>
                      </m:den>
                    </m:f>
                    <m:r>
                      <a:rPr lang="en-GB" sz="2400" b="0" i="1" smtClean="0">
                        <a:latin typeface="Cambria Math" panose="02040503050406030204" pitchFamily="18" charset="0"/>
                      </a:rPr>
                      <m:t>=−</m:t>
                    </m:r>
                    <m:r>
                      <a:rPr lang="en-GB" sz="2400" i="1">
                        <a:latin typeface="Cambria Math" panose="02040503050406030204" pitchFamily="18" charset="0"/>
                      </a:rPr>
                      <m:t>𝑥</m:t>
                    </m:r>
                    <m:f>
                      <m:fPr>
                        <m:ctrlPr>
                          <a:rPr lang="en-GB" sz="2400" i="1">
                            <a:latin typeface="Cambria Math" panose="02040503050406030204" pitchFamily="18" charset="0"/>
                          </a:rPr>
                        </m:ctrlPr>
                      </m:fPr>
                      <m:num>
                        <m:r>
                          <a:rPr lang="en-GB" sz="2400" i="1">
                            <a:latin typeface="Cambria Math" panose="02040503050406030204" pitchFamily="18" charset="0"/>
                          </a:rPr>
                          <m:t>𝑑𝑎</m:t>
                        </m:r>
                      </m:num>
                      <m:den>
                        <m:r>
                          <a:rPr lang="en-GB" sz="2400" i="1">
                            <a:latin typeface="Cambria Math" panose="02040503050406030204" pitchFamily="18" charset="0"/>
                          </a:rPr>
                          <m:t>𝑑𝑡</m:t>
                        </m:r>
                      </m:den>
                    </m:f>
                  </m:oMath>
                </a14:m>
                <a:r>
                  <a:rPr lang="en-GB" sz="2400" dirty="0">
                    <a:latin typeface="Cambria" panose="02040503050406030204" pitchFamily="18" charset="0"/>
                  </a:rPr>
                  <a:t>, or here the peculiar velocity is exactly equal to the local Hubble expansion</a:t>
                </a:r>
              </a:p>
              <a:p>
                <a:pPr marL="285750" indent="-285750">
                  <a:lnSpc>
                    <a:spcPct val="150000"/>
                  </a:lnSpc>
                  <a:buFont typeface="Arial" panose="020B0604020202020204" pitchFamily="34" charset="0"/>
                  <a:buChar char="•"/>
                </a:pPr>
                <a:r>
                  <a:rPr lang="en-GB" sz="2400" dirty="0">
                    <a:latin typeface="Cambria" panose="02040503050406030204" pitchFamily="18" charset="0"/>
                  </a:rPr>
                  <a:t>For </a:t>
                </a:r>
                <a14:m>
                  <m:oMath xmlns:m="http://schemas.openxmlformats.org/officeDocument/2006/math">
                    <m:f>
                      <m:fPr>
                        <m:ctrlPr>
                          <a:rPr lang="en-GB" sz="2400" i="1">
                            <a:latin typeface="Cambria Math" panose="02040503050406030204" pitchFamily="18" charset="0"/>
                          </a:rPr>
                        </m:ctrlPr>
                      </m:fPr>
                      <m:num>
                        <m:r>
                          <a:rPr lang="en-GB" sz="2400" i="1">
                            <a:latin typeface="Cambria Math" panose="02040503050406030204" pitchFamily="18" charset="0"/>
                          </a:rPr>
                          <m:t>𝑑</m:t>
                        </m:r>
                        <m:r>
                          <a:rPr lang="en-GB" sz="2400" b="0" i="1" smtClean="0">
                            <a:latin typeface="Cambria Math" panose="02040503050406030204" pitchFamily="18" charset="0"/>
                          </a:rPr>
                          <m:t>𝑆</m:t>
                        </m:r>
                      </m:num>
                      <m:den>
                        <m:r>
                          <a:rPr lang="en-GB" sz="2400" i="1">
                            <a:latin typeface="Cambria Math" panose="02040503050406030204" pitchFamily="18" charset="0"/>
                          </a:rPr>
                          <m:t>𝑑𝑡</m:t>
                        </m:r>
                      </m:den>
                    </m:f>
                    <m:r>
                      <a:rPr lang="en-GB" sz="2400" i="1">
                        <a:latin typeface="Cambria Math" panose="02040503050406030204" pitchFamily="18" charset="0"/>
                      </a:rPr>
                      <m:t>&lt;</m:t>
                    </m:r>
                    <m:r>
                      <a:rPr lang="en-GB" sz="2400" b="0" i="1" smtClean="0">
                        <a:latin typeface="Cambria Math" panose="02040503050406030204" pitchFamily="18" charset="0"/>
                      </a:rPr>
                      <m:t>0</m:t>
                    </m:r>
                  </m:oMath>
                </a14:m>
                <a:r>
                  <a:rPr lang="en-GB" sz="2400" dirty="0">
                    <a:latin typeface="Cambria" panose="02040503050406030204" pitchFamily="18" charset="0"/>
                  </a:rPr>
                  <a:t>, the cyclist needs to pedal faster </a:t>
                </a:r>
              </a:p>
              <a:p>
                <a:pPr marL="285750" indent="-285750">
                  <a:lnSpc>
                    <a:spcPct val="150000"/>
                  </a:lnSpc>
                  <a:buFont typeface="Arial" panose="020B0604020202020204" pitchFamily="34" charset="0"/>
                  <a:buChar char="•"/>
                </a:pPr>
                <a:endParaRPr lang="en-GB" sz="2400" dirty="0">
                  <a:latin typeface="Cambria" panose="02040503050406030204" pitchFamily="18" charset="0"/>
                </a:endParaRPr>
              </a:p>
              <a:p>
                <a:pPr marL="285750" indent="-285750">
                  <a:lnSpc>
                    <a:spcPct val="150000"/>
                  </a:lnSpc>
                  <a:buFont typeface="Arial" panose="020B0604020202020204" pitchFamily="34" charset="0"/>
                  <a:buChar char="•"/>
                </a:pPr>
                <a:endParaRPr lang="en-GB" sz="2400" dirty="0">
                  <a:latin typeface="Cambria" panose="02040503050406030204" pitchFamily="18" charset="0"/>
                </a:endParaRPr>
              </a:p>
              <a:p>
                <a:pPr marL="285750" indent="-285750">
                  <a:lnSpc>
                    <a:spcPct val="150000"/>
                  </a:lnSpc>
                  <a:buFont typeface="Arial" panose="020B0604020202020204" pitchFamily="34" charset="0"/>
                  <a:buChar char="•"/>
                </a:pPr>
                <a:endParaRPr lang="en-US" sz="2400" dirty="0"/>
              </a:p>
              <a:p>
                <a:pPr marL="285750" indent="-285750">
                  <a:lnSpc>
                    <a:spcPct val="150000"/>
                  </a:lnSpc>
                  <a:buFont typeface="Arial" panose="020B0604020202020204" pitchFamily="34" charset="0"/>
                  <a:buChar char="•"/>
                </a:pPr>
                <a:endParaRPr lang="en-US" sz="2400" dirty="0"/>
              </a:p>
            </p:txBody>
          </p:sp>
        </mc:Choice>
        <mc:Fallback xmlns="">
          <p:sp>
            <p:nvSpPr>
              <p:cNvPr id="7" name="TextBox 6">
                <a:extLst>
                  <a:ext uri="{FF2B5EF4-FFF2-40B4-BE49-F238E27FC236}">
                    <a16:creationId xmlns:a16="http://schemas.microsoft.com/office/drawing/2014/main" id="{A6E03F25-9C97-2F4C-8B85-A40FECE22317}"/>
                  </a:ext>
                </a:extLst>
              </p:cNvPr>
              <p:cNvSpPr txBox="1">
                <a:spLocks noRot="1" noChangeAspect="1" noMove="1" noResize="1" noEditPoints="1" noAdjustHandles="1" noChangeArrowheads="1" noChangeShapeType="1" noTextEdit="1"/>
              </p:cNvSpPr>
              <p:nvPr/>
            </p:nvSpPr>
            <p:spPr>
              <a:xfrm>
                <a:off x="539528" y="2484168"/>
                <a:ext cx="10904327" cy="5752793"/>
              </a:xfrm>
              <a:prstGeom prst="rect">
                <a:avLst/>
              </a:prstGeom>
              <a:blipFill>
                <a:blip r:embed="rId3"/>
                <a:stretch>
                  <a:fillRect l="-581"/>
                </a:stretch>
              </a:blipFill>
              <a:ln>
                <a:noFill/>
              </a:ln>
            </p:spPr>
            <p:txBody>
              <a:bodyPr/>
              <a:lstStyle/>
              <a:p>
                <a:r>
                  <a:rPr lang="en-US">
                    <a:noFill/>
                  </a:rPr>
                  <a:t> </a:t>
                </a:r>
              </a:p>
            </p:txBody>
          </p:sp>
        </mc:Fallback>
      </mc:AlternateContent>
    </p:spTree>
    <p:extLst>
      <p:ext uri="{BB962C8B-B14F-4D97-AF65-F5344CB8AC3E}">
        <p14:creationId xmlns:p14="http://schemas.microsoft.com/office/powerpoint/2010/main" val="3754677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E2F5BE2-BEF3-DF4F-AC88-C84C5A9159EE}"/>
              </a:ext>
            </a:extLst>
          </p:cNvPr>
          <p:cNvPicPr>
            <a:picLocks noChangeAspect="1"/>
          </p:cNvPicPr>
          <p:nvPr/>
        </p:nvPicPr>
        <p:blipFill>
          <a:blip r:embed="rId2"/>
          <a:stretch>
            <a:fillRect/>
          </a:stretch>
        </p:blipFill>
        <p:spPr>
          <a:xfrm>
            <a:off x="0" y="0"/>
            <a:ext cx="11885596" cy="2834640"/>
          </a:xfrm>
          <a:prstGeom prst="rect">
            <a:avLst/>
          </a:prstGeom>
        </p:spPr>
      </p:pic>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A81CF8C0-0E3F-2946-9C8F-6615B2B0E3E8}"/>
                  </a:ext>
                </a:extLst>
              </p:cNvPr>
              <p:cNvSpPr txBox="1"/>
              <p:nvPr/>
            </p:nvSpPr>
            <p:spPr>
              <a:xfrm>
                <a:off x="262034" y="2849880"/>
                <a:ext cx="10904327" cy="3056862"/>
              </a:xfrm>
              <a:prstGeom prst="rect">
                <a:avLst/>
              </a:prstGeom>
              <a:noFill/>
              <a:ln>
                <a:noFill/>
              </a:ln>
            </p:spPr>
            <p:txBody>
              <a:bodyPr wrap="square" rtlCol="0">
                <a:spAutoFit/>
              </a:bodyPr>
              <a:lstStyle/>
              <a:p>
                <a:pPr marL="285750" indent="-285750">
                  <a:lnSpc>
                    <a:spcPct val="150000"/>
                  </a:lnSpc>
                  <a:buFont typeface="Arial" panose="020B0604020202020204" pitchFamily="34" charset="0"/>
                  <a:buChar char="•"/>
                </a:pPr>
                <a14:m>
                  <m:oMath xmlns:m="http://schemas.openxmlformats.org/officeDocument/2006/math">
                    <m:r>
                      <a:rPr lang="en-GB" sz="2400" b="0" i="1" smtClean="0">
                        <a:latin typeface="Cambria Math" panose="02040503050406030204" pitchFamily="18" charset="0"/>
                      </a:rPr>
                      <m:t>𝑇</m:t>
                    </m:r>
                    <m:r>
                      <a:rPr lang="en-GB" sz="2400" b="0" i="1" smtClean="0">
                        <a:latin typeface="Cambria Math" panose="02040503050406030204" pitchFamily="18" charset="0"/>
                      </a:rPr>
                      <m:t>= </m:t>
                    </m:r>
                    <m:sSub>
                      <m:sSubPr>
                        <m:ctrlPr>
                          <a:rPr lang="en-GB" sz="2400" b="0" i="1" smtClean="0">
                            <a:latin typeface="Cambria Math" panose="02040503050406030204" pitchFamily="18" charset="0"/>
                          </a:rPr>
                        </m:ctrlPr>
                      </m:sSubPr>
                      <m:e>
                        <m:r>
                          <a:rPr lang="en-GB" sz="2400" b="0" i="1" smtClean="0">
                            <a:latin typeface="Cambria Math" panose="02040503050406030204" pitchFamily="18" charset="0"/>
                          </a:rPr>
                          <m:t>𝑇</m:t>
                        </m:r>
                      </m:e>
                      <m:sub>
                        <m:r>
                          <a:rPr lang="en-GB" sz="2400" b="0" i="1" smtClean="0">
                            <a:latin typeface="Cambria Math" panose="02040503050406030204" pitchFamily="18" charset="0"/>
                          </a:rPr>
                          <m:t>0</m:t>
                        </m:r>
                      </m:sub>
                    </m:sSub>
                    <m:d>
                      <m:dPr>
                        <m:ctrlPr>
                          <a:rPr lang="en-GB" sz="2400" b="0" i="1" smtClean="0">
                            <a:latin typeface="Cambria Math" panose="02040503050406030204" pitchFamily="18" charset="0"/>
                          </a:rPr>
                        </m:ctrlPr>
                      </m:dPr>
                      <m:e>
                        <m:r>
                          <a:rPr lang="en-GB" sz="2400" b="0" i="1" smtClean="0">
                            <a:latin typeface="Cambria Math" panose="02040503050406030204" pitchFamily="18" charset="0"/>
                          </a:rPr>
                          <m:t>1+</m:t>
                        </m:r>
                        <m:r>
                          <a:rPr lang="en-GB" sz="2400" b="0" i="1" smtClean="0">
                            <a:latin typeface="Cambria Math" panose="02040503050406030204" pitchFamily="18" charset="0"/>
                          </a:rPr>
                          <m:t>𝑧</m:t>
                        </m:r>
                      </m:e>
                    </m:d>
                  </m:oMath>
                </a14:m>
                <a:r>
                  <a:rPr lang="en-US" sz="2400" dirty="0"/>
                  <a:t>, where </a:t>
                </a:r>
                <a14:m>
                  <m:oMath xmlns:m="http://schemas.openxmlformats.org/officeDocument/2006/math">
                    <m:sSub>
                      <m:sSubPr>
                        <m:ctrlPr>
                          <a:rPr lang="en-GB" sz="2400" i="1">
                            <a:latin typeface="Cambria Math" panose="02040503050406030204" pitchFamily="18" charset="0"/>
                          </a:rPr>
                        </m:ctrlPr>
                      </m:sSubPr>
                      <m:e>
                        <m:r>
                          <a:rPr lang="en-GB" sz="2400" i="1">
                            <a:latin typeface="Cambria Math" panose="02040503050406030204" pitchFamily="18" charset="0"/>
                          </a:rPr>
                          <m:t>𝑇</m:t>
                        </m:r>
                      </m:e>
                      <m:sub>
                        <m:r>
                          <a:rPr lang="en-GB" sz="2400" i="1">
                            <a:latin typeface="Cambria Math" panose="02040503050406030204" pitchFamily="18" charset="0"/>
                          </a:rPr>
                          <m:t>0</m:t>
                        </m:r>
                      </m:sub>
                    </m:sSub>
                  </m:oMath>
                </a14:m>
                <a:r>
                  <a:rPr lang="en-US" sz="2400" dirty="0"/>
                  <a:t> is the temperature at </a:t>
                </a:r>
                <a14:m>
                  <m:oMath xmlns:m="http://schemas.openxmlformats.org/officeDocument/2006/math">
                    <m:r>
                      <m:rPr>
                        <m:sty m:val="p"/>
                      </m:rPr>
                      <a:rPr lang="en-GB" sz="2400" dirty="0">
                        <a:latin typeface="Cambria Math" panose="02040503050406030204" pitchFamily="18" charset="0"/>
                      </a:rPr>
                      <m:t>z</m:t>
                    </m:r>
                    <m:r>
                      <a:rPr lang="en-GB" sz="2400" b="0" i="0" dirty="0" smtClean="0">
                        <a:latin typeface="Cambria Math" panose="02040503050406030204" pitchFamily="18" charset="0"/>
                      </a:rPr>
                      <m:t>=0</m:t>
                    </m:r>
                  </m:oMath>
                </a14:m>
                <a:endParaRPr lang="en-US" sz="2400" dirty="0"/>
              </a:p>
              <a:p>
                <a:pPr marL="285750" indent="-285750">
                  <a:lnSpc>
                    <a:spcPct val="150000"/>
                  </a:lnSpc>
                  <a:buFont typeface="Arial" panose="020B0604020202020204" pitchFamily="34" charset="0"/>
                  <a:buChar char="•"/>
                </a:pPr>
                <a14:m>
                  <m:oMath xmlns:m="http://schemas.openxmlformats.org/officeDocument/2006/math">
                    <m:sSub>
                      <m:sSubPr>
                        <m:ctrlPr>
                          <a:rPr lang="en-GB" sz="2400" i="1">
                            <a:latin typeface="Cambria Math" panose="02040503050406030204" pitchFamily="18" charset="0"/>
                          </a:rPr>
                        </m:ctrlPr>
                      </m:sSubPr>
                      <m:e>
                        <m:r>
                          <a:rPr lang="en-GB" sz="2400" i="1">
                            <a:latin typeface="Cambria Math" panose="02040503050406030204" pitchFamily="18" charset="0"/>
                          </a:rPr>
                          <m:t>𝑇</m:t>
                        </m:r>
                      </m:e>
                      <m:sub>
                        <m:r>
                          <a:rPr lang="en-GB" sz="2400" i="1">
                            <a:latin typeface="Cambria Math" panose="02040503050406030204" pitchFamily="18" charset="0"/>
                          </a:rPr>
                          <m:t>0</m:t>
                        </m:r>
                      </m:sub>
                    </m:sSub>
                    <m:r>
                      <a:rPr lang="en-GB" sz="2400" b="0" i="1" smtClean="0">
                        <a:latin typeface="Cambria Math" panose="02040503050406030204" pitchFamily="18" charset="0"/>
                      </a:rPr>
                      <m:t>=(3000/1001)</m:t>
                    </m:r>
                  </m:oMath>
                </a14:m>
                <a:endParaRPr lang="en-US" sz="2400" dirty="0"/>
              </a:p>
              <a:p>
                <a:pPr marL="285750" indent="-285750">
                  <a:lnSpc>
                    <a:spcPct val="150000"/>
                  </a:lnSpc>
                  <a:buFont typeface="Arial" panose="020B0604020202020204" pitchFamily="34" charset="0"/>
                  <a:buChar char="•"/>
                </a:pPr>
                <a:r>
                  <a:rPr lang="en-US" sz="2400" dirty="0"/>
                  <a:t>We need to know the redshift at the Planck time!</a:t>
                </a:r>
              </a:p>
              <a:p>
                <a:pPr marL="285750" indent="-285750">
                  <a:lnSpc>
                    <a:spcPct val="150000"/>
                  </a:lnSpc>
                  <a:buFont typeface="Arial" panose="020B0604020202020204" pitchFamily="34" charset="0"/>
                  <a:buChar char="•"/>
                </a:pPr>
                <a14:m>
                  <m:oMath xmlns:m="http://schemas.openxmlformats.org/officeDocument/2006/math">
                    <m:f>
                      <m:fPr>
                        <m:type m:val="skw"/>
                        <m:ctrlPr>
                          <a:rPr lang="en-US" sz="2400" i="1" smtClean="0">
                            <a:latin typeface="Cambria Math" panose="02040503050406030204" pitchFamily="18" charset="0"/>
                          </a:rPr>
                        </m:ctrlPr>
                      </m:fPr>
                      <m:num>
                        <m:sSub>
                          <m:sSubPr>
                            <m:ctrlPr>
                              <a:rPr lang="en-US" sz="2400" i="1" smtClean="0">
                                <a:latin typeface="Cambria Math" panose="02040503050406030204" pitchFamily="18" charset="0"/>
                              </a:rPr>
                            </m:ctrlPr>
                          </m:sSubPr>
                          <m:e>
                            <m:r>
                              <a:rPr lang="en-GB" sz="2400" b="0" i="1" smtClean="0">
                                <a:latin typeface="Cambria Math" panose="02040503050406030204" pitchFamily="18" charset="0"/>
                              </a:rPr>
                              <m:t>𝑡</m:t>
                            </m:r>
                          </m:e>
                          <m:sub>
                            <m:r>
                              <a:rPr lang="en-GB" sz="2400" b="0" i="1" smtClean="0">
                                <a:latin typeface="Cambria Math" panose="02040503050406030204" pitchFamily="18" charset="0"/>
                              </a:rPr>
                              <m:t>𝑃</m:t>
                            </m:r>
                          </m:sub>
                        </m:sSub>
                      </m:num>
                      <m:den>
                        <m:sSub>
                          <m:sSubPr>
                            <m:ctrlPr>
                              <a:rPr lang="en-US" sz="2400" i="1" smtClean="0">
                                <a:latin typeface="Cambria Math" panose="02040503050406030204" pitchFamily="18" charset="0"/>
                              </a:rPr>
                            </m:ctrlPr>
                          </m:sSubPr>
                          <m:e>
                            <m:r>
                              <a:rPr lang="en-GB" sz="2400" b="0" i="1" smtClean="0">
                                <a:latin typeface="Cambria Math" panose="02040503050406030204" pitchFamily="18" charset="0"/>
                              </a:rPr>
                              <m:t>𝑡</m:t>
                            </m:r>
                          </m:e>
                          <m:sub>
                            <m:r>
                              <a:rPr lang="en-GB" sz="2400" b="0" i="1" smtClean="0">
                                <a:latin typeface="Cambria Math" panose="02040503050406030204" pitchFamily="18" charset="0"/>
                              </a:rPr>
                              <m:t>𝐷</m:t>
                            </m:r>
                          </m:sub>
                        </m:sSub>
                      </m:den>
                    </m:f>
                    <m:r>
                      <a:rPr lang="en-GB" sz="2400" b="0" i="1" smtClean="0">
                        <a:latin typeface="Cambria Math" panose="02040503050406030204" pitchFamily="18" charset="0"/>
                      </a:rPr>
                      <m:t>=</m:t>
                    </m:r>
                    <m:f>
                      <m:fPr>
                        <m:type m:val="skw"/>
                        <m:ctrlPr>
                          <a:rPr lang="en-GB" sz="2400" b="0" i="1" smtClean="0">
                            <a:latin typeface="Cambria Math" panose="02040503050406030204" pitchFamily="18" charset="0"/>
                          </a:rPr>
                        </m:ctrlPr>
                      </m:fPr>
                      <m:num>
                        <m:sSup>
                          <m:sSupPr>
                            <m:ctrlPr>
                              <a:rPr lang="en-GB" sz="2400" b="0" i="1" smtClean="0">
                                <a:latin typeface="Cambria Math" panose="02040503050406030204" pitchFamily="18" charset="0"/>
                              </a:rPr>
                            </m:ctrlPr>
                          </m:sSupPr>
                          <m:e>
                            <m:r>
                              <a:rPr lang="en-GB" sz="2400" b="0" i="1" smtClean="0">
                                <a:latin typeface="Cambria Math" panose="02040503050406030204" pitchFamily="18" charset="0"/>
                              </a:rPr>
                              <m:t>(1+</m:t>
                            </m:r>
                            <m:sSub>
                              <m:sSubPr>
                                <m:ctrlPr>
                                  <a:rPr lang="en-US" sz="2400" i="1">
                                    <a:latin typeface="Cambria Math" panose="02040503050406030204" pitchFamily="18" charset="0"/>
                                  </a:rPr>
                                </m:ctrlPr>
                              </m:sSubPr>
                              <m:e>
                                <m:r>
                                  <a:rPr lang="en-GB" sz="2400" b="0" i="1" smtClean="0">
                                    <a:latin typeface="Cambria Math" panose="02040503050406030204" pitchFamily="18" charset="0"/>
                                  </a:rPr>
                                  <m:t>𝑧</m:t>
                                </m:r>
                              </m:e>
                              <m:sub>
                                <m:r>
                                  <a:rPr lang="en-GB" sz="2400" b="0" i="1" smtClean="0">
                                    <a:latin typeface="Cambria Math" panose="02040503050406030204" pitchFamily="18" charset="0"/>
                                  </a:rPr>
                                  <m:t>𝑃</m:t>
                                </m:r>
                              </m:sub>
                            </m:sSub>
                            <m:r>
                              <a:rPr lang="en-GB" sz="2400" b="0" i="1" smtClean="0">
                                <a:latin typeface="Cambria Math" panose="02040503050406030204" pitchFamily="18" charset="0"/>
                              </a:rPr>
                              <m:t>)</m:t>
                            </m:r>
                          </m:e>
                          <m:sup>
                            <m:r>
                              <a:rPr lang="en-GB" sz="2400" b="0" i="1" smtClean="0">
                                <a:latin typeface="Cambria Math" panose="02040503050406030204" pitchFamily="18" charset="0"/>
                              </a:rPr>
                              <m:t>−2</m:t>
                            </m:r>
                          </m:sup>
                        </m:sSup>
                      </m:num>
                      <m:den>
                        <m:sSup>
                          <m:sSupPr>
                            <m:ctrlPr>
                              <a:rPr lang="en-GB" sz="2400" i="1">
                                <a:latin typeface="Cambria Math" panose="02040503050406030204" pitchFamily="18" charset="0"/>
                              </a:rPr>
                            </m:ctrlPr>
                          </m:sSupPr>
                          <m:e>
                            <m:r>
                              <a:rPr lang="en-GB" sz="2400" i="1">
                                <a:latin typeface="Cambria Math" panose="02040503050406030204" pitchFamily="18" charset="0"/>
                              </a:rPr>
                              <m:t>(1+</m:t>
                            </m:r>
                            <m:sSub>
                              <m:sSubPr>
                                <m:ctrlPr>
                                  <a:rPr lang="en-US" sz="2400" i="1">
                                    <a:latin typeface="Cambria Math" panose="02040503050406030204" pitchFamily="18" charset="0"/>
                                  </a:rPr>
                                </m:ctrlPr>
                              </m:sSubPr>
                              <m:e>
                                <m:r>
                                  <a:rPr lang="en-GB" sz="2400" b="0" i="1" smtClean="0">
                                    <a:latin typeface="Cambria Math" panose="02040503050406030204" pitchFamily="18" charset="0"/>
                                  </a:rPr>
                                  <m:t>𝑧</m:t>
                                </m:r>
                              </m:e>
                              <m:sub>
                                <m:r>
                                  <a:rPr lang="en-GB" sz="2400" b="0" i="1" smtClean="0">
                                    <a:latin typeface="Cambria Math" panose="02040503050406030204" pitchFamily="18" charset="0"/>
                                  </a:rPr>
                                  <m:t>𝐷</m:t>
                                </m:r>
                              </m:sub>
                            </m:sSub>
                            <m:r>
                              <a:rPr lang="en-GB" sz="2400" i="1">
                                <a:latin typeface="Cambria Math" panose="02040503050406030204" pitchFamily="18" charset="0"/>
                              </a:rPr>
                              <m:t>)</m:t>
                            </m:r>
                          </m:e>
                          <m:sup>
                            <m:r>
                              <a:rPr lang="en-GB" sz="2400" i="1">
                                <a:latin typeface="Cambria Math" panose="02040503050406030204" pitchFamily="18" charset="0"/>
                              </a:rPr>
                              <m:t>−2</m:t>
                            </m:r>
                          </m:sup>
                        </m:sSup>
                      </m:den>
                    </m:f>
                  </m:oMath>
                </a14:m>
                <a:endParaRPr lang="en-US" sz="2400" dirty="0"/>
              </a:p>
              <a:p>
                <a:pPr marL="285750" indent="-285750">
                  <a:lnSpc>
                    <a:spcPct val="150000"/>
                  </a:lnSpc>
                  <a:buFont typeface="Arial" panose="020B0604020202020204" pitchFamily="34" charset="0"/>
                  <a:buChar char="•"/>
                </a:pPr>
                <a:endParaRPr lang="en-US" sz="2400" dirty="0"/>
              </a:p>
            </p:txBody>
          </p:sp>
        </mc:Choice>
        <mc:Fallback xmlns="">
          <p:sp>
            <p:nvSpPr>
              <p:cNvPr id="6" name="TextBox 5">
                <a:extLst>
                  <a:ext uri="{FF2B5EF4-FFF2-40B4-BE49-F238E27FC236}">
                    <a16:creationId xmlns:a16="http://schemas.microsoft.com/office/drawing/2014/main" id="{A81CF8C0-0E3F-2946-9C8F-6615B2B0E3E8}"/>
                  </a:ext>
                </a:extLst>
              </p:cNvPr>
              <p:cNvSpPr txBox="1">
                <a:spLocks noRot="1" noChangeAspect="1" noMove="1" noResize="1" noEditPoints="1" noAdjustHandles="1" noChangeArrowheads="1" noChangeShapeType="1" noTextEdit="1"/>
              </p:cNvSpPr>
              <p:nvPr/>
            </p:nvSpPr>
            <p:spPr>
              <a:xfrm>
                <a:off x="262034" y="2849880"/>
                <a:ext cx="10904327" cy="3056862"/>
              </a:xfrm>
              <a:prstGeom prst="rect">
                <a:avLst/>
              </a:prstGeom>
              <a:blipFill>
                <a:blip r:embed="rId3"/>
                <a:stretch>
                  <a:fillRect l="-931" b="-16529"/>
                </a:stretch>
              </a:blipFill>
              <a:ln>
                <a:noFill/>
              </a:ln>
            </p:spPr>
            <p:txBody>
              <a:bodyPr/>
              <a:lstStyle/>
              <a:p>
                <a:r>
                  <a:rPr lang="en-US">
                    <a:noFill/>
                  </a:rPr>
                  <a:t> </a:t>
                </a:r>
              </a:p>
            </p:txBody>
          </p:sp>
        </mc:Fallback>
      </mc:AlternateContent>
    </p:spTree>
    <p:extLst>
      <p:ext uri="{BB962C8B-B14F-4D97-AF65-F5344CB8AC3E}">
        <p14:creationId xmlns:p14="http://schemas.microsoft.com/office/powerpoint/2010/main" val="3840343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E08E29DD-706E-6848-AB26-6B314DDD9A56}"/>
                  </a:ext>
                </a:extLst>
              </p:cNvPr>
              <p:cNvSpPr txBox="1"/>
              <p:nvPr/>
            </p:nvSpPr>
            <p:spPr>
              <a:xfrm>
                <a:off x="319184" y="144780"/>
                <a:ext cx="10904327" cy="7380482"/>
              </a:xfrm>
              <a:prstGeom prst="rect">
                <a:avLst/>
              </a:prstGeom>
              <a:noFill/>
              <a:ln>
                <a:noFill/>
              </a:ln>
            </p:spPr>
            <p:txBody>
              <a:bodyPr wrap="square" rtlCol="0">
                <a:spAutoFit/>
              </a:bodyPr>
              <a:lstStyle/>
              <a:p>
                <a:pPr marL="285750" indent="-285750">
                  <a:lnSpc>
                    <a:spcPct val="150000"/>
                  </a:lnSpc>
                  <a:buFont typeface="Arial" panose="020B0604020202020204" pitchFamily="34" charset="0"/>
                  <a:buChar char="•"/>
                </a:pPr>
                <a14:m>
                  <m:oMath xmlns:m="http://schemas.openxmlformats.org/officeDocument/2006/math">
                    <m:r>
                      <a:rPr lang="en-GB" sz="2800" b="0" i="1" smtClean="0">
                        <a:latin typeface="Cambria Math" panose="02040503050406030204" pitchFamily="18" charset="0"/>
                      </a:rPr>
                      <m:t>𝑇</m:t>
                    </m:r>
                    <m:r>
                      <a:rPr lang="en-GB" sz="2800" b="0" i="1" smtClean="0">
                        <a:latin typeface="Cambria Math" panose="02040503050406030204" pitchFamily="18" charset="0"/>
                      </a:rPr>
                      <m:t>= </m:t>
                    </m:r>
                    <m:sSub>
                      <m:sSubPr>
                        <m:ctrlPr>
                          <a:rPr lang="en-GB" sz="2800" b="0" i="1" smtClean="0">
                            <a:latin typeface="Cambria Math" panose="02040503050406030204" pitchFamily="18" charset="0"/>
                          </a:rPr>
                        </m:ctrlPr>
                      </m:sSubPr>
                      <m:e>
                        <m:r>
                          <a:rPr lang="en-GB" sz="2800" b="0" i="1" smtClean="0">
                            <a:latin typeface="Cambria Math" panose="02040503050406030204" pitchFamily="18" charset="0"/>
                          </a:rPr>
                          <m:t>𝑇</m:t>
                        </m:r>
                      </m:e>
                      <m:sub>
                        <m:r>
                          <a:rPr lang="en-GB" sz="2800" b="0" i="1" smtClean="0">
                            <a:latin typeface="Cambria Math" panose="02040503050406030204" pitchFamily="18" charset="0"/>
                          </a:rPr>
                          <m:t>0</m:t>
                        </m:r>
                      </m:sub>
                    </m:sSub>
                    <m:d>
                      <m:dPr>
                        <m:ctrlPr>
                          <a:rPr lang="en-GB" sz="2800" b="0" i="1" smtClean="0">
                            <a:latin typeface="Cambria Math" panose="02040503050406030204" pitchFamily="18" charset="0"/>
                          </a:rPr>
                        </m:ctrlPr>
                      </m:dPr>
                      <m:e>
                        <m:r>
                          <a:rPr lang="en-GB" sz="2800" b="0" i="1" smtClean="0">
                            <a:latin typeface="Cambria Math" panose="02040503050406030204" pitchFamily="18" charset="0"/>
                          </a:rPr>
                          <m:t>1+</m:t>
                        </m:r>
                        <m:r>
                          <a:rPr lang="en-GB" sz="2800" b="0" i="1" smtClean="0">
                            <a:latin typeface="Cambria Math" panose="02040503050406030204" pitchFamily="18" charset="0"/>
                          </a:rPr>
                          <m:t>𝑧</m:t>
                        </m:r>
                      </m:e>
                    </m:d>
                  </m:oMath>
                </a14:m>
                <a:r>
                  <a:rPr lang="en-US" sz="2800" dirty="0"/>
                  <a:t>, where </a:t>
                </a:r>
                <a14:m>
                  <m:oMath xmlns:m="http://schemas.openxmlformats.org/officeDocument/2006/math">
                    <m:sSub>
                      <m:sSubPr>
                        <m:ctrlPr>
                          <a:rPr lang="en-GB" sz="2800" i="1">
                            <a:latin typeface="Cambria Math" panose="02040503050406030204" pitchFamily="18" charset="0"/>
                          </a:rPr>
                        </m:ctrlPr>
                      </m:sSubPr>
                      <m:e>
                        <m:r>
                          <a:rPr lang="en-GB" sz="2800" i="1">
                            <a:latin typeface="Cambria Math" panose="02040503050406030204" pitchFamily="18" charset="0"/>
                          </a:rPr>
                          <m:t>𝑇</m:t>
                        </m:r>
                      </m:e>
                      <m:sub>
                        <m:r>
                          <a:rPr lang="en-GB" sz="2800" i="1">
                            <a:latin typeface="Cambria Math" panose="02040503050406030204" pitchFamily="18" charset="0"/>
                          </a:rPr>
                          <m:t>0</m:t>
                        </m:r>
                      </m:sub>
                    </m:sSub>
                  </m:oMath>
                </a14:m>
                <a:r>
                  <a:rPr lang="en-US" sz="2800" dirty="0"/>
                  <a:t> is the temperature at </a:t>
                </a:r>
                <a14:m>
                  <m:oMath xmlns:m="http://schemas.openxmlformats.org/officeDocument/2006/math">
                    <m:r>
                      <m:rPr>
                        <m:sty m:val="p"/>
                      </m:rPr>
                      <a:rPr lang="en-GB" sz="2800" dirty="0">
                        <a:latin typeface="Cambria Math" panose="02040503050406030204" pitchFamily="18" charset="0"/>
                      </a:rPr>
                      <m:t>z</m:t>
                    </m:r>
                    <m:r>
                      <a:rPr lang="en-GB" sz="2800" b="0" i="0" dirty="0" smtClean="0">
                        <a:latin typeface="Cambria Math" panose="02040503050406030204" pitchFamily="18" charset="0"/>
                      </a:rPr>
                      <m:t>=0</m:t>
                    </m:r>
                  </m:oMath>
                </a14:m>
                <a:endParaRPr lang="en-US" sz="2800" dirty="0"/>
              </a:p>
              <a:p>
                <a:pPr marL="285750" indent="-285750">
                  <a:lnSpc>
                    <a:spcPct val="150000"/>
                  </a:lnSpc>
                  <a:buFont typeface="Arial" panose="020B0604020202020204" pitchFamily="34" charset="0"/>
                  <a:buChar char="•"/>
                </a:pPr>
                <a14:m>
                  <m:oMath xmlns:m="http://schemas.openxmlformats.org/officeDocument/2006/math">
                    <m:sSub>
                      <m:sSubPr>
                        <m:ctrlPr>
                          <a:rPr lang="en-GB" sz="2800" i="1">
                            <a:latin typeface="Cambria Math" panose="02040503050406030204" pitchFamily="18" charset="0"/>
                          </a:rPr>
                        </m:ctrlPr>
                      </m:sSubPr>
                      <m:e>
                        <m:r>
                          <a:rPr lang="en-GB" sz="2800" i="1">
                            <a:latin typeface="Cambria Math" panose="02040503050406030204" pitchFamily="18" charset="0"/>
                          </a:rPr>
                          <m:t>𝑇</m:t>
                        </m:r>
                      </m:e>
                      <m:sub>
                        <m:r>
                          <a:rPr lang="en-GB" sz="2800" i="1">
                            <a:latin typeface="Cambria Math" panose="02040503050406030204" pitchFamily="18" charset="0"/>
                          </a:rPr>
                          <m:t>0</m:t>
                        </m:r>
                      </m:sub>
                    </m:sSub>
                    <m:r>
                      <a:rPr lang="en-GB" sz="2800" b="0" i="1" smtClean="0">
                        <a:latin typeface="Cambria Math" panose="02040503050406030204" pitchFamily="18" charset="0"/>
                      </a:rPr>
                      <m:t>=(3000/1001)</m:t>
                    </m:r>
                  </m:oMath>
                </a14:m>
                <a:endParaRPr lang="en-US" sz="2800" dirty="0"/>
              </a:p>
              <a:p>
                <a:pPr marL="285750" indent="-285750">
                  <a:lnSpc>
                    <a:spcPct val="150000"/>
                  </a:lnSpc>
                  <a:buFont typeface="Arial" panose="020B0604020202020204" pitchFamily="34" charset="0"/>
                  <a:buChar char="•"/>
                </a:pPr>
                <a:r>
                  <a:rPr lang="en-US" sz="2800" dirty="0"/>
                  <a:t>We need to know the redshift at the Planck time!</a:t>
                </a:r>
              </a:p>
              <a:p>
                <a:pPr marL="285750" indent="-285750">
                  <a:lnSpc>
                    <a:spcPct val="150000"/>
                  </a:lnSpc>
                  <a:buFont typeface="Arial" panose="020B0604020202020204" pitchFamily="34" charset="0"/>
                  <a:buChar char="•"/>
                </a:pPr>
                <a14:m>
                  <m:oMath xmlns:m="http://schemas.openxmlformats.org/officeDocument/2006/math">
                    <m:f>
                      <m:fPr>
                        <m:type m:val="skw"/>
                        <m:ctrlPr>
                          <a:rPr lang="en-US" sz="2800" i="1" smtClean="0">
                            <a:latin typeface="Cambria Math" panose="02040503050406030204" pitchFamily="18" charset="0"/>
                          </a:rPr>
                        </m:ctrlPr>
                      </m:fPr>
                      <m:num>
                        <m:sSub>
                          <m:sSubPr>
                            <m:ctrlPr>
                              <a:rPr lang="en-US" sz="2800" i="1" smtClean="0">
                                <a:latin typeface="Cambria Math" panose="02040503050406030204" pitchFamily="18" charset="0"/>
                              </a:rPr>
                            </m:ctrlPr>
                          </m:sSubPr>
                          <m:e>
                            <m:r>
                              <a:rPr lang="en-GB" sz="2800" b="0" i="1" smtClean="0">
                                <a:latin typeface="Cambria Math" panose="02040503050406030204" pitchFamily="18" charset="0"/>
                              </a:rPr>
                              <m:t>𝑡</m:t>
                            </m:r>
                          </m:e>
                          <m:sub>
                            <m:r>
                              <a:rPr lang="en-GB" sz="2800" b="0" i="1" smtClean="0">
                                <a:latin typeface="Cambria Math" panose="02040503050406030204" pitchFamily="18" charset="0"/>
                              </a:rPr>
                              <m:t>𝑃</m:t>
                            </m:r>
                          </m:sub>
                        </m:sSub>
                      </m:num>
                      <m:den>
                        <m:sSub>
                          <m:sSubPr>
                            <m:ctrlPr>
                              <a:rPr lang="en-US" sz="2800" i="1" smtClean="0">
                                <a:latin typeface="Cambria Math" panose="02040503050406030204" pitchFamily="18" charset="0"/>
                              </a:rPr>
                            </m:ctrlPr>
                          </m:sSubPr>
                          <m:e>
                            <m:r>
                              <a:rPr lang="en-GB" sz="2800" b="0" i="1" smtClean="0">
                                <a:latin typeface="Cambria Math" panose="02040503050406030204" pitchFamily="18" charset="0"/>
                              </a:rPr>
                              <m:t>𝑡</m:t>
                            </m:r>
                          </m:e>
                          <m:sub>
                            <m:r>
                              <a:rPr lang="en-GB" sz="2800" b="0" i="1" smtClean="0">
                                <a:latin typeface="Cambria Math" panose="02040503050406030204" pitchFamily="18" charset="0"/>
                              </a:rPr>
                              <m:t>𝐷</m:t>
                            </m:r>
                          </m:sub>
                        </m:sSub>
                      </m:den>
                    </m:f>
                    <m:r>
                      <a:rPr lang="en-GB" sz="2800" b="0" i="1" smtClean="0">
                        <a:latin typeface="Cambria Math" panose="02040503050406030204" pitchFamily="18" charset="0"/>
                      </a:rPr>
                      <m:t>=</m:t>
                    </m:r>
                    <m:f>
                      <m:fPr>
                        <m:type m:val="skw"/>
                        <m:ctrlPr>
                          <a:rPr lang="en-GB" sz="2800" b="0" i="1" smtClean="0">
                            <a:latin typeface="Cambria Math" panose="02040503050406030204" pitchFamily="18" charset="0"/>
                          </a:rPr>
                        </m:ctrlPr>
                      </m:fPr>
                      <m:num>
                        <m:sSup>
                          <m:sSupPr>
                            <m:ctrlPr>
                              <a:rPr lang="en-GB" sz="2800" b="0" i="1" smtClean="0">
                                <a:latin typeface="Cambria Math" panose="02040503050406030204" pitchFamily="18" charset="0"/>
                              </a:rPr>
                            </m:ctrlPr>
                          </m:sSupPr>
                          <m:e>
                            <m:r>
                              <a:rPr lang="en-GB" sz="2800" b="0" i="1" smtClean="0">
                                <a:latin typeface="Cambria Math" panose="02040503050406030204" pitchFamily="18" charset="0"/>
                              </a:rPr>
                              <m:t>(1+</m:t>
                            </m:r>
                            <m:sSub>
                              <m:sSubPr>
                                <m:ctrlPr>
                                  <a:rPr lang="en-US" sz="2800" i="1">
                                    <a:latin typeface="Cambria Math" panose="02040503050406030204" pitchFamily="18" charset="0"/>
                                  </a:rPr>
                                </m:ctrlPr>
                              </m:sSubPr>
                              <m:e>
                                <m:r>
                                  <a:rPr lang="en-GB" sz="2800" b="0" i="1" smtClean="0">
                                    <a:latin typeface="Cambria Math" panose="02040503050406030204" pitchFamily="18" charset="0"/>
                                  </a:rPr>
                                  <m:t>𝑧</m:t>
                                </m:r>
                              </m:e>
                              <m:sub>
                                <m:r>
                                  <a:rPr lang="en-GB" sz="2800" b="0" i="1" smtClean="0">
                                    <a:latin typeface="Cambria Math" panose="02040503050406030204" pitchFamily="18" charset="0"/>
                                  </a:rPr>
                                  <m:t>𝑃</m:t>
                                </m:r>
                              </m:sub>
                            </m:sSub>
                            <m:r>
                              <a:rPr lang="en-GB" sz="2800" b="0" i="1" smtClean="0">
                                <a:latin typeface="Cambria Math" panose="02040503050406030204" pitchFamily="18" charset="0"/>
                              </a:rPr>
                              <m:t>)</m:t>
                            </m:r>
                          </m:e>
                          <m:sup>
                            <m:r>
                              <a:rPr lang="en-GB" sz="2800" b="0" i="1" smtClean="0">
                                <a:latin typeface="Cambria Math" panose="02040503050406030204" pitchFamily="18" charset="0"/>
                              </a:rPr>
                              <m:t>−2</m:t>
                            </m:r>
                          </m:sup>
                        </m:sSup>
                      </m:num>
                      <m:den>
                        <m:sSup>
                          <m:sSupPr>
                            <m:ctrlPr>
                              <a:rPr lang="en-GB" sz="2800" i="1">
                                <a:latin typeface="Cambria Math" panose="02040503050406030204" pitchFamily="18" charset="0"/>
                              </a:rPr>
                            </m:ctrlPr>
                          </m:sSupPr>
                          <m:e>
                            <m:r>
                              <a:rPr lang="en-GB" sz="2800" i="1">
                                <a:latin typeface="Cambria Math" panose="02040503050406030204" pitchFamily="18" charset="0"/>
                              </a:rPr>
                              <m:t>(1+</m:t>
                            </m:r>
                            <m:sSub>
                              <m:sSubPr>
                                <m:ctrlPr>
                                  <a:rPr lang="en-US" sz="2800" i="1">
                                    <a:latin typeface="Cambria Math" panose="02040503050406030204" pitchFamily="18" charset="0"/>
                                  </a:rPr>
                                </m:ctrlPr>
                              </m:sSubPr>
                              <m:e>
                                <m:r>
                                  <a:rPr lang="en-GB" sz="2800" b="0" i="1" smtClean="0">
                                    <a:latin typeface="Cambria Math" panose="02040503050406030204" pitchFamily="18" charset="0"/>
                                  </a:rPr>
                                  <m:t>𝑧</m:t>
                                </m:r>
                              </m:e>
                              <m:sub>
                                <m:r>
                                  <a:rPr lang="en-GB" sz="2800" b="0" i="1" smtClean="0">
                                    <a:latin typeface="Cambria Math" panose="02040503050406030204" pitchFamily="18" charset="0"/>
                                  </a:rPr>
                                  <m:t>𝐷</m:t>
                                </m:r>
                              </m:sub>
                            </m:sSub>
                            <m:r>
                              <a:rPr lang="en-GB" sz="2800" i="1">
                                <a:latin typeface="Cambria Math" panose="02040503050406030204" pitchFamily="18" charset="0"/>
                              </a:rPr>
                              <m:t>)</m:t>
                            </m:r>
                          </m:e>
                          <m:sup>
                            <m:r>
                              <a:rPr lang="en-GB" sz="2800" i="1">
                                <a:latin typeface="Cambria Math" panose="02040503050406030204" pitchFamily="18" charset="0"/>
                              </a:rPr>
                              <m:t>−2</m:t>
                            </m:r>
                          </m:sup>
                        </m:sSup>
                      </m:den>
                    </m:f>
                  </m:oMath>
                </a14:m>
                <a:endParaRPr lang="en-US" sz="2800" dirty="0"/>
              </a:p>
              <a:p>
                <a:pPr marL="285750" indent="-285750">
                  <a:lnSpc>
                    <a:spcPct val="150000"/>
                  </a:lnSpc>
                  <a:buFont typeface="Arial" panose="020B0604020202020204" pitchFamily="34" charset="0"/>
                  <a:buChar char="•"/>
                </a:pPr>
                <a14:m>
                  <m:oMath xmlns:m="http://schemas.openxmlformats.org/officeDocument/2006/math">
                    <m:d>
                      <m:dPr>
                        <m:ctrlPr>
                          <a:rPr lang="en-GB" sz="2800" i="1">
                            <a:latin typeface="Cambria Math" panose="02040503050406030204" pitchFamily="18" charset="0"/>
                          </a:rPr>
                        </m:ctrlPr>
                      </m:dPr>
                      <m:e>
                        <m:r>
                          <a:rPr lang="en-GB" sz="2800" i="1">
                            <a:latin typeface="Cambria Math" panose="02040503050406030204" pitchFamily="18" charset="0"/>
                          </a:rPr>
                          <m:t>1+</m:t>
                        </m:r>
                        <m:sSub>
                          <m:sSubPr>
                            <m:ctrlPr>
                              <a:rPr lang="en-US" sz="2800" i="1">
                                <a:latin typeface="Cambria Math" panose="02040503050406030204" pitchFamily="18" charset="0"/>
                              </a:rPr>
                            </m:ctrlPr>
                          </m:sSubPr>
                          <m:e>
                            <m:r>
                              <a:rPr lang="en-GB" sz="2800" i="1">
                                <a:latin typeface="Cambria Math" panose="02040503050406030204" pitchFamily="18" charset="0"/>
                              </a:rPr>
                              <m:t>𝑧</m:t>
                            </m:r>
                          </m:e>
                          <m:sub>
                            <m:r>
                              <a:rPr lang="en-GB" sz="2800" i="1">
                                <a:latin typeface="Cambria Math" panose="02040503050406030204" pitchFamily="18" charset="0"/>
                              </a:rPr>
                              <m:t>𝑃</m:t>
                            </m:r>
                          </m:sub>
                        </m:sSub>
                      </m:e>
                    </m:d>
                    <m:r>
                      <a:rPr lang="en-GB" sz="2800" b="0" i="1" smtClean="0">
                        <a:latin typeface="Cambria Math" panose="02040503050406030204" pitchFamily="18" charset="0"/>
                      </a:rPr>
                      <m:t>=</m:t>
                    </m:r>
                    <m:sSup>
                      <m:sSupPr>
                        <m:ctrlPr>
                          <a:rPr lang="en-GB" sz="2800" b="0" i="1" smtClean="0">
                            <a:latin typeface="Cambria Math" panose="02040503050406030204" pitchFamily="18" charset="0"/>
                          </a:rPr>
                        </m:ctrlPr>
                      </m:sSupPr>
                      <m:e>
                        <m:d>
                          <m:dPr>
                            <m:ctrlPr>
                              <a:rPr lang="en-GB" sz="2800" b="0" i="1" smtClean="0">
                                <a:latin typeface="Cambria Math" panose="02040503050406030204" pitchFamily="18" charset="0"/>
                              </a:rPr>
                            </m:ctrlPr>
                          </m:dPr>
                          <m:e>
                            <m:f>
                              <m:fPr>
                                <m:type m:val="skw"/>
                                <m:ctrlPr>
                                  <a:rPr lang="en-US" sz="2800" i="1">
                                    <a:latin typeface="Cambria Math" panose="02040503050406030204" pitchFamily="18" charset="0"/>
                                  </a:rPr>
                                </m:ctrlPr>
                              </m:fPr>
                              <m:num>
                                <m:sSub>
                                  <m:sSubPr>
                                    <m:ctrlPr>
                                      <a:rPr lang="en-US" sz="2800" i="1">
                                        <a:latin typeface="Cambria Math" panose="02040503050406030204" pitchFamily="18" charset="0"/>
                                      </a:rPr>
                                    </m:ctrlPr>
                                  </m:sSubPr>
                                  <m:e>
                                    <m:r>
                                      <a:rPr lang="en-GB" sz="2800" i="1">
                                        <a:latin typeface="Cambria Math" panose="02040503050406030204" pitchFamily="18" charset="0"/>
                                      </a:rPr>
                                      <m:t>𝑡</m:t>
                                    </m:r>
                                  </m:e>
                                  <m:sub>
                                    <m:r>
                                      <a:rPr lang="en-GB" sz="2800" b="0" i="1" smtClean="0">
                                        <a:latin typeface="Cambria Math" panose="02040503050406030204" pitchFamily="18" charset="0"/>
                                      </a:rPr>
                                      <m:t>𝐷</m:t>
                                    </m:r>
                                  </m:sub>
                                </m:sSub>
                              </m:num>
                              <m:den>
                                <m:sSub>
                                  <m:sSubPr>
                                    <m:ctrlPr>
                                      <a:rPr lang="en-US" sz="2800" i="1">
                                        <a:latin typeface="Cambria Math" panose="02040503050406030204" pitchFamily="18" charset="0"/>
                                      </a:rPr>
                                    </m:ctrlPr>
                                  </m:sSubPr>
                                  <m:e>
                                    <m:r>
                                      <a:rPr lang="en-GB" sz="2800" i="1">
                                        <a:latin typeface="Cambria Math" panose="02040503050406030204" pitchFamily="18" charset="0"/>
                                      </a:rPr>
                                      <m:t>𝑡</m:t>
                                    </m:r>
                                  </m:e>
                                  <m:sub>
                                    <m:r>
                                      <a:rPr lang="en-GB" sz="2800" b="0" i="1" smtClean="0">
                                        <a:latin typeface="Cambria Math" panose="02040503050406030204" pitchFamily="18" charset="0"/>
                                      </a:rPr>
                                      <m:t>𝑃</m:t>
                                    </m:r>
                                  </m:sub>
                                </m:sSub>
                              </m:den>
                            </m:f>
                          </m:e>
                        </m:d>
                      </m:e>
                      <m:sup>
                        <m:r>
                          <a:rPr lang="en-GB" sz="2800" b="0" i="1" smtClean="0">
                            <a:latin typeface="Cambria Math" panose="02040503050406030204" pitchFamily="18" charset="0"/>
                          </a:rPr>
                          <m:t>0.5</m:t>
                        </m:r>
                      </m:sup>
                    </m:sSup>
                    <m:r>
                      <a:rPr lang="en-GB" sz="2800" b="0" i="1" smtClean="0">
                        <a:latin typeface="Cambria Math" panose="02040503050406030204" pitchFamily="18" charset="0"/>
                      </a:rPr>
                      <m:t> </m:t>
                    </m:r>
                    <m:r>
                      <a:rPr lang="en-GB" sz="2800" i="1">
                        <a:latin typeface="Cambria Math" panose="02040503050406030204" pitchFamily="18" charset="0"/>
                      </a:rPr>
                      <m:t>(1+</m:t>
                    </m:r>
                    <m:sSub>
                      <m:sSubPr>
                        <m:ctrlPr>
                          <a:rPr lang="en-US" sz="2800" i="1">
                            <a:latin typeface="Cambria Math" panose="02040503050406030204" pitchFamily="18" charset="0"/>
                          </a:rPr>
                        </m:ctrlPr>
                      </m:sSubPr>
                      <m:e>
                        <m:r>
                          <a:rPr lang="en-GB" sz="2800" i="1">
                            <a:latin typeface="Cambria Math" panose="02040503050406030204" pitchFamily="18" charset="0"/>
                          </a:rPr>
                          <m:t>𝑧</m:t>
                        </m:r>
                      </m:e>
                      <m:sub>
                        <m:r>
                          <a:rPr lang="en-GB" sz="2800" b="0" i="1" smtClean="0">
                            <a:latin typeface="Cambria Math" panose="02040503050406030204" pitchFamily="18" charset="0"/>
                          </a:rPr>
                          <m:t>𝐷</m:t>
                        </m:r>
                      </m:sub>
                    </m:sSub>
                    <m:r>
                      <a:rPr lang="en-GB" sz="2800" i="1">
                        <a:latin typeface="Cambria Math" panose="02040503050406030204" pitchFamily="18" charset="0"/>
                      </a:rPr>
                      <m:t>)</m:t>
                    </m:r>
                  </m:oMath>
                </a14:m>
                <a:r>
                  <a:rPr lang="en-US" sz="2800" dirty="0"/>
                  <a:t>, where </a:t>
                </a:r>
                <a14:m>
                  <m:oMath xmlns:m="http://schemas.openxmlformats.org/officeDocument/2006/math">
                    <m:sSub>
                      <m:sSubPr>
                        <m:ctrlPr>
                          <a:rPr lang="en-US" sz="2800" i="1">
                            <a:latin typeface="Cambria Math" panose="02040503050406030204" pitchFamily="18" charset="0"/>
                          </a:rPr>
                        </m:ctrlPr>
                      </m:sSubPr>
                      <m:e>
                        <m:r>
                          <a:rPr lang="en-GB" sz="2800" i="1">
                            <a:latin typeface="Cambria Math" panose="02040503050406030204" pitchFamily="18" charset="0"/>
                          </a:rPr>
                          <m:t>𝑡</m:t>
                        </m:r>
                      </m:e>
                      <m:sub>
                        <m:r>
                          <a:rPr lang="en-GB" sz="2800" i="1">
                            <a:latin typeface="Cambria Math" panose="02040503050406030204" pitchFamily="18" charset="0"/>
                          </a:rPr>
                          <m:t>𝐷</m:t>
                        </m:r>
                      </m:sub>
                    </m:sSub>
                    <m:r>
                      <a:rPr lang="en-GB" sz="2800" b="0" i="1" smtClean="0">
                        <a:latin typeface="Cambria Math" panose="02040503050406030204" pitchFamily="18" charset="0"/>
                      </a:rPr>
                      <m:t>~300,000</m:t>
                    </m:r>
                  </m:oMath>
                </a14:m>
                <a:r>
                  <a:rPr lang="en-US" sz="2800" dirty="0" err="1"/>
                  <a:t>yr</a:t>
                </a:r>
                <a:r>
                  <a:rPr lang="en-US" sz="2800" dirty="0"/>
                  <a:t>, </a:t>
                </a:r>
                <a14:m>
                  <m:oMath xmlns:m="http://schemas.openxmlformats.org/officeDocument/2006/math">
                    <m:sSub>
                      <m:sSubPr>
                        <m:ctrlPr>
                          <a:rPr lang="en-US" sz="2800" i="1">
                            <a:latin typeface="Cambria Math" panose="02040503050406030204" pitchFamily="18" charset="0"/>
                          </a:rPr>
                        </m:ctrlPr>
                      </m:sSubPr>
                      <m:e>
                        <m:r>
                          <a:rPr lang="en-GB" sz="2800" b="0" i="1" smtClean="0">
                            <a:latin typeface="Cambria Math" panose="02040503050406030204" pitchFamily="18" charset="0"/>
                          </a:rPr>
                          <m:t>𝑧</m:t>
                        </m:r>
                      </m:e>
                      <m:sub>
                        <m:r>
                          <a:rPr lang="en-GB" sz="2800" i="1">
                            <a:latin typeface="Cambria Math" panose="02040503050406030204" pitchFamily="18" charset="0"/>
                          </a:rPr>
                          <m:t>𝐷</m:t>
                        </m:r>
                      </m:sub>
                    </m:sSub>
                    <m:r>
                      <a:rPr lang="en-GB" sz="2800" b="0" i="1" smtClean="0">
                        <a:latin typeface="Cambria Math" panose="02040503050406030204" pitchFamily="18" charset="0"/>
                      </a:rPr>
                      <m:t>=1000</m:t>
                    </m:r>
                  </m:oMath>
                </a14:m>
                <a:r>
                  <a:rPr lang="en-US" sz="2800" dirty="0"/>
                  <a:t> and </a:t>
                </a:r>
                <a14:m>
                  <m:oMath xmlns:m="http://schemas.openxmlformats.org/officeDocument/2006/math">
                    <m:sSub>
                      <m:sSubPr>
                        <m:ctrlPr>
                          <a:rPr lang="en-US" sz="2800" i="1">
                            <a:latin typeface="Cambria Math" panose="02040503050406030204" pitchFamily="18" charset="0"/>
                          </a:rPr>
                        </m:ctrlPr>
                      </m:sSubPr>
                      <m:e>
                        <m:r>
                          <a:rPr lang="en-GB" sz="2800" i="1">
                            <a:latin typeface="Cambria Math" panose="02040503050406030204" pitchFamily="18" charset="0"/>
                          </a:rPr>
                          <m:t>𝑡</m:t>
                        </m:r>
                      </m:e>
                      <m:sub>
                        <m:r>
                          <a:rPr lang="en-GB" sz="2800" b="0" i="1" smtClean="0">
                            <a:latin typeface="Cambria Math" panose="02040503050406030204" pitchFamily="18" charset="0"/>
                          </a:rPr>
                          <m:t>𝑃</m:t>
                        </m:r>
                      </m:sub>
                    </m:sSub>
                    <m:r>
                      <a:rPr lang="en-GB" sz="2800" i="1">
                        <a:latin typeface="Cambria Math" panose="02040503050406030204" pitchFamily="18" charset="0"/>
                      </a:rPr>
                      <m:t>~</m:t>
                    </m:r>
                    <m:sSup>
                      <m:sSupPr>
                        <m:ctrlPr>
                          <a:rPr lang="en-GB" sz="2800" b="0" i="1" smtClean="0">
                            <a:latin typeface="Cambria Math" panose="02040503050406030204" pitchFamily="18" charset="0"/>
                          </a:rPr>
                        </m:ctrlPr>
                      </m:sSupPr>
                      <m:e>
                        <m:r>
                          <a:rPr lang="en-GB" sz="2800" b="0" i="1" smtClean="0">
                            <a:latin typeface="Cambria Math" panose="02040503050406030204" pitchFamily="18" charset="0"/>
                          </a:rPr>
                          <m:t>10</m:t>
                        </m:r>
                      </m:e>
                      <m:sup>
                        <m:r>
                          <a:rPr lang="en-GB" sz="2800" b="0" i="1" smtClean="0">
                            <a:latin typeface="Cambria Math" panose="02040503050406030204" pitchFamily="18" charset="0"/>
                          </a:rPr>
                          <m:t>−43</m:t>
                        </m:r>
                      </m:sup>
                    </m:sSup>
                  </m:oMath>
                </a14:m>
                <a:r>
                  <a:rPr lang="en-GB" sz="2800" b="0" dirty="0"/>
                  <a:t>secs</a:t>
                </a:r>
              </a:p>
              <a:p>
                <a:pPr marL="285750" indent="-285750">
                  <a:lnSpc>
                    <a:spcPct val="150000"/>
                  </a:lnSpc>
                  <a:buFont typeface="Arial" panose="020B0604020202020204" pitchFamily="34" charset="0"/>
                  <a:buChar char="•"/>
                </a:pPr>
                <a14:m>
                  <m:oMath xmlns:m="http://schemas.openxmlformats.org/officeDocument/2006/math">
                    <m:sSub>
                      <m:sSubPr>
                        <m:ctrlPr>
                          <a:rPr lang="en-GB" sz="2800" i="1">
                            <a:latin typeface="Cambria Math" panose="02040503050406030204" pitchFamily="18" charset="0"/>
                          </a:rPr>
                        </m:ctrlPr>
                      </m:sSubPr>
                      <m:e>
                        <m:r>
                          <a:rPr lang="en-GB" sz="2800" i="1">
                            <a:latin typeface="Cambria Math" panose="02040503050406030204" pitchFamily="18" charset="0"/>
                          </a:rPr>
                          <m:t>𝑇</m:t>
                        </m:r>
                      </m:e>
                      <m:sub>
                        <m:r>
                          <a:rPr lang="en-GB" sz="2800" b="0" i="1" smtClean="0">
                            <a:latin typeface="Cambria Math" panose="02040503050406030204" pitchFamily="18" charset="0"/>
                          </a:rPr>
                          <m:t>𝑃</m:t>
                        </m:r>
                      </m:sub>
                    </m:sSub>
                    <m:r>
                      <a:rPr lang="en-GB" sz="2800" i="1">
                        <a:latin typeface="Cambria Math" panose="02040503050406030204" pitchFamily="18" charset="0"/>
                      </a:rPr>
                      <m:t>= </m:t>
                    </m:r>
                    <m:sSub>
                      <m:sSubPr>
                        <m:ctrlPr>
                          <a:rPr lang="en-GB" sz="2800" i="1">
                            <a:latin typeface="Cambria Math" panose="02040503050406030204" pitchFamily="18" charset="0"/>
                          </a:rPr>
                        </m:ctrlPr>
                      </m:sSubPr>
                      <m:e>
                        <m:r>
                          <a:rPr lang="en-GB" sz="2800" i="1">
                            <a:latin typeface="Cambria Math" panose="02040503050406030204" pitchFamily="18" charset="0"/>
                          </a:rPr>
                          <m:t>𝑇</m:t>
                        </m:r>
                      </m:e>
                      <m:sub>
                        <m:r>
                          <a:rPr lang="en-GB" sz="2800" i="1">
                            <a:latin typeface="Cambria Math" panose="02040503050406030204" pitchFamily="18" charset="0"/>
                          </a:rPr>
                          <m:t>0</m:t>
                        </m:r>
                      </m:sub>
                    </m:sSub>
                    <m:d>
                      <m:dPr>
                        <m:ctrlPr>
                          <a:rPr lang="en-GB" sz="2800" i="1">
                            <a:latin typeface="Cambria Math" panose="02040503050406030204" pitchFamily="18" charset="0"/>
                          </a:rPr>
                        </m:ctrlPr>
                      </m:dPr>
                      <m:e>
                        <m:r>
                          <a:rPr lang="en-GB" sz="2800" i="1">
                            <a:latin typeface="Cambria Math" panose="02040503050406030204" pitchFamily="18" charset="0"/>
                          </a:rPr>
                          <m:t>1+</m:t>
                        </m:r>
                        <m:sSub>
                          <m:sSubPr>
                            <m:ctrlPr>
                              <a:rPr lang="en-US" sz="2800" i="1">
                                <a:latin typeface="Cambria Math" panose="02040503050406030204" pitchFamily="18" charset="0"/>
                              </a:rPr>
                            </m:ctrlPr>
                          </m:sSubPr>
                          <m:e>
                            <m:r>
                              <a:rPr lang="en-GB" sz="2800" i="1">
                                <a:latin typeface="Cambria Math" panose="02040503050406030204" pitchFamily="18" charset="0"/>
                              </a:rPr>
                              <m:t>𝑧</m:t>
                            </m:r>
                          </m:e>
                          <m:sub>
                            <m:r>
                              <a:rPr lang="en-GB" sz="2800" i="1">
                                <a:latin typeface="Cambria Math" panose="02040503050406030204" pitchFamily="18" charset="0"/>
                              </a:rPr>
                              <m:t>𝑃</m:t>
                            </m:r>
                          </m:sub>
                        </m:sSub>
                      </m:e>
                    </m:d>
                    <m:r>
                      <a:rPr lang="en-GB" sz="2800" b="0" i="1" smtClean="0">
                        <a:latin typeface="Cambria Math" panose="02040503050406030204" pitchFamily="18" charset="0"/>
                      </a:rPr>
                      <m:t>=</m:t>
                    </m:r>
                    <m:d>
                      <m:dPr>
                        <m:ctrlPr>
                          <a:rPr lang="en-GB" sz="2800" i="1">
                            <a:latin typeface="Cambria Math" panose="02040503050406030204" pitchFamily="18" charset="0"/>
                          </a:rPr>
                        </m:ctrlPr>
                      </m:dPr>
                      <m:e>
                        <m:f>
                          <m:fPr>
                            <m:ctrlPr>
                              <a:rPr lang="en-GB" sz="2800" i="1">
                                <a:latin typeface="Cambria Math" panose="02040503050406030204" pitchFamily="18" charset="0"/>
                              </a:rPr>
                            </m:ctrlPr>
                          </m:fPr>
                          <m:num>
                            <m:r>
                              <a:rPr lang="en-GB" sz="2800" i="1">
                                <a:latin typeface="Cambria Math" panose="02040503050406030204" pitchFamily="18" charset="0"/>
                              </a:rPr>
                              <m:t>3000</m:t>
                            </m:r>
                          </m:num>
                          <m:den>
                            <m:r>
                              <a:rPr lang="en-GB" sz="2800" i="1">
                                <a:latin typeface="Cambria Math" panose="02040503050406030204" pitchFamily="18" charset="0"/>
                              </a:rPr>
                              <m:t>1001</m:t>
                            </m:r>
                          </m:den>
                        </m:f>
                      </m:e>
                    </m:d>
                    <m:sSup>
                      <m:sSupPr>
                        <m:ctrlPr>
                          <a:rPr lang="en-GB" sz="2800" i="1">
                            <a:latin typeface="Cambria Math" panose="02040503050406030204" pitchFamily="18" charset="0"/>
                          </a:rPr>
                        </m:ctrlPr>
                      </m:sSupPr>
                      <m:e>
                        <m:d>
                          <m:dPr>
                            <m:ctrlPr>
                              <a:rPr lang="en-GB" sz="2800" i="1">
                                <a:latin typeface="Cambria Math" panose="02040503050406030204" pitchFamily="18" charset="0"/>
                              </a:rPr>
                            </m:ctrlPr>
                          </m:dPr>
                          <m:e>
                            <m:f>
                              <m:fPr>
                                <m:type m:val="skw"/>
                                <m:ctrlPr>
                                  <a:rPr lang="en-US" sz="2800" i="1">
                                    <a:latin typeface="Cambria Math" panose="02040503050406030204" pitchFamily="18" charset="0"/>
                                  </a:rPr>
                                </m:ctrlPr>
                              </m:fPr>
                              <m:num>
                                <m:sSub>
                                  <m:sSubPr>
                                    <m:ctrlPr>
                                      <a:rPr lang="en-US" sz="2800" i="1">
                                        <a:latin typeface="Cambria Math" panose="02040503050406030204" pitchFamily="18" charset="0"/>
                                      </a:rPr>
                                    </m:ctrlPr>
                                  </m:sSubPr>
                                  <m:e>
                                    <m:r>
                                      <a:rPr lang="en-GB" sz="2800" i="1">
                                        <a:latin typeface="Cambria Math" panose="02040503050406030204" pitchFamily="18" charset="0"/>
                                      </a:rPr>
                                      <m:t>𝑡</m:t>
                                    </m:r>
                                  </m:e>
                                  <m:sub>
                                    <m:r>
                                      <a:rPr lang="en-GB" sz="2800" i="1">
                                        <a:latin typeface="Cambria Math" panose="02040503050406030204" pitchFamily="18" charset="0"/>
                                      </a:rPr>
                                      <m:t>𝐷</m:t>
                                    </m:r>
                                  </m:sub>
                                </m:sSub>
                              </m:num>
                              <m:den>
                                <m:sSub>
                                  <m:sSubPr>
                                    <m:ctrlPr>
                                      <a:rPr lang="en-US" sz="2800" i="1">
                                        <a:latin typeface="Cambria Math" panose="02040503050406030204" pitchFamily="18" charset="0"/>
                                      </a:rPr>
                                    </m:ctrlPr>
                                  </m:sSubPr>
                                  <m:e>
                                    <m:r>
                                      <a:rPr lang="en-GB" sz="2800" i="1">
                                        <a:latin typeface="Cambria Math" panose="02040503050406030204" pitchFamily="18" charset="0"/>
                                      </a:rPr>
                                      <m:t>𝑡</m:t>
                                    </m:r>
                                  </m:e>
                                  <m:sub>
                                    <m:r>
                                      <a:rPr lang="en-GB" sz="2800" i="1">
                                        <a:latin typeface="Cambria Math" panose="02040503050406030204" pitchFamily="18" charset="0"/>
                                      </a:rPr>
                                      <m:t>𝑃</m:t>
                                    </m:r>
                                  </m:sub>
                                </m:sSub>
                              </m:den>
                            </m:f>
                          </m:e>
                        </m:d>
                      </m:e>
                      <m:sup>
                        <m:r>
                          <a:rPr lang="en-GB" sz="2800" i="1">
                            <a:latin typeface="Cambria Math" panose="02040503050406030204" pitchFamily="18" charset="0"/>
                          </a:rPr>
                          <m:t>0.5</m:t>
                        </m:r>
                      </m:sup>
                    </m:sSup>
                    <m:r>
                      <a:rPr lang="en-GB" sz="2800" i="1">
                        <a:latin typeface="Cambria Math" panose="02040503050406030204" pitchFamily="18" charset="0"/>
                      </a:rPr>
                      <m:t> </m:t>
                    </m:r>
                    <m:d>
                      <m:dPr>
                        <m:ctrlPr>
                          <a:rPr lang="en-GB" sz="2800" i="1">
                            <a:latin typeface="Cambria Math" panose="02040503050406030204" pitchFamily="18" charset="0"/>
                          </a:rPr>
                        </m:ctrlPr>
                      </m:dPr>
                      <m:e>
                        <m:r>
                          <a:rPr lang="en-GB" sz="2800" i="1">
                            <a:latin typeface="Cambria Math" panose="02040503050406030204" pitchFamily="18" charset="0"/>
                          </a:rPr>
                          <m:t>1+</m:t>
                        </m:r>
                        <m:sSub>
                          <m:sSubPr>
                            <m:ctrlPr>
                              <a:rPr lang="en-US" sz="2800" i="1">
                                <a:latin typeface="Cambria Math" panose="02040503050406030204" pitchFamily="18" charset="0"/>
                              </a:rPr>
                            </m:ctrlPr>
                          </m:sSubPr>
                          <m:e>
                            <m:r>
                              <a:rPr lang="en-GB" sz="2800" i="1">
                                <a:latin typeface="Cambria Math" panose="02040503050406030204" pitchFamily="18" charset="0"/>
                              </a:rPr>
                              <m:t>𝑧</m:t>
                            </m:r>
                          </m:e>
                          <m:sub>
                            <m:r>
                              <a:rPr lang="en-GB" sz="2800" i="1">
                                <a:latin typeface="Cambria Math" panose="02040503050406030204" pitchFamily="18" charset="0"/>
                              </a:rPr>
                              <m:t>𝐷</m:t>
                            </m:r>
                          </m:sub>
                        </m:sSub>
                      </m:e>
                    </m:d>
                    <m:r>
                      <a:rPr lang="en-GB" sz="2800" b="0" i="0" smtClean="0">
                        <a:latin typeface="Cambria Math" panose="02040503050406030204" pitchFamily="18" charset="0"/>
                      </a:rPr>
                      <m:t>~</m:t>
                    </m:r>
                    <m:r>
                      <a:rPr lang="en-GB" sz="2800" b="1" i="0" smtClean="0">
                        <a:latin typeface="Cambria Math" panose="02040503050406030204" pitchFamily="18" charset="0"/>
                      </a:rPr>
                      <m:t>𝟐</m:t>
                    </m:r>
                    <m:r>
                      <a:rPr lang="en-GB" sz="2800" b="1" i="0" smtClean="0">
                        <a:latin typeface="Cambria Math" panose="02040503050406030204" pitchFamily="18" charset="0"/>
                      </a:rPr>
                      <m:t>.</m:t>
                    </m:r>
                    <m:r>
                      <a:rPr lang="en-GB" sz="2800" b="1" i="0" smtClean="0">
                        <a:latin typeface="Cambria Math" panose="02040503050406030204" pitchFamily="18" charset="0"/>
                      </a:rPr>
                      <m:t>𝟗</m:t>
                    </m:r>
                    <m:r>
                      <a:rPr lang="en-GB" sz="2800" b="1" i="1" smtClean="0">
                        <a:latin typeface="Cambria Math" panose="02040503050406030204" pitchFamily="18" charset="0"/>
                        <a:ea typeface="Cambria Math" panose="02040503050406030204" pitchFamily="18" charset="0"/>
                      </a:rPr>
                      <m:t>×</m:t>
                    </m:r>
                    <m:sSup>
                      <m:sSupPr>
                        <m:ctrlPr>
                          <a:rPr lang="en-GB" sz="2800" b="1" i="1" smtClean="0">
                            <a:latin typeface="Cambria Math" panose="02040503050406030204" pitchFamily="18" charset="0"/>
                            <a:ea typeface="Cambria Math" panose="02040503050406030204" pitchFamily="18" charset="0"/>
                          </a:rPr>
                        </m:ctrlPr>
                      </m:sSupPr>
                      <m:e>
                        <m:r>
                          <a:rPr lang="en-GB" sz="2800" b="1" i="1" smtClean="0">
                            <a:latin typeface="Cambria Math" panose="02040503050406030204" pitchFamily="18" charset="0"/>
                            <a:ea typeface="Cambria Math" panose="02040503050406030204" pitchFamily="18" charset="0"/>
                          </a:rPr>
                          <m:t>𝟏𝟎</m:t>
                        </m:r>
                      </m:e>
                      <m:sup>
                        <m:r>
                          <a:rPr lang="en-GB" sz="2800" b="1" i="1" smtClean="0">
                            <a:latin typeface="Cambria Math" panose="02040503050406030204" pitchFamily="18" charset="0"/>
                            <a:ea typeface="Cambria Math" panose="02040503050406030204" pitchFamily="18" charset="0"/>
                          </a:rPr>
                          <m:t>𝟑𝟏</m:t>
                        </m:r>
                      </m:sup>
                    </m:sSup>
                    <m:r>
                      <a:rPr lang="en-GB" sz="2800" b="1" i="0" smtClean="0">
                        <a:latin typeface="Cambria Math" panose="02040503050406030204" pitchFamily="18" charset="0"/>
                        <a:ea typeface="Cambria Math" panose="02040503050406030204" pitchFamily="18" charset="0"/>
                      </a:rPr>
                      <m:t>𝐊</m:t>
                    </m:r>
                  </m:oMath>
                </a14:m>
                <a:endParaRPr lang="en-GB" sz="2800" b="1" dirty="0">
                  <a:ea typeface="Cambria Math" panose="02040503050406030204" pitchFamily="18" charset="0"/>
                </a:endParaRPr>
              </a:p>
              <a:p>
                <a:pPr marL="285750" indent="-285750">
                  <a:lnSpc>
                    <a:spcPct val="150000"/>
                  </a:lnSpc>
                  <a:buFont typeface="Arial" panose="020B0604020202020204" pitchFamily="34" charset="0"/>
                  <a:buChar char="•"/>
                </a:pPr>
                <a:endParaRPr lang="en-US" sz="2800" dirty="0"/>
              </a:p>
              <a:p>
                <a:pPr marL="285750" indent="-285750">
                  <a:lnSpc>
                    <a:spcPct val="150000"/>
                  </a:lnSpc>
                  <a:buFont typeface="Arial" panose="020B0604020202020204" pitchFamily="34" charset="0"/>
                  <a:buChar char="•"/>
                </a:pPr>
                <a:endParaRPr lang="en-US" sz="2800" dirty="0"/>
              </a:p>
              <a:p>
                <a:pPr marL="285750" indent="-285750">
                  <a:lnSpc>
                    <a:spcPct val="150000"/>
                  </a:lnSpc>
                  <a:buFont typeface="Arial" panose="020B0604020202020204" pitchFamily="34" charset="0"/>
                  <a:buChar char="•"/>
                </a:pPr>
                <a:endParaRPr lang="en-US" sz="2800" dirty="0"/>
              </a:p>
            </p:txBody>
          </p:sp>
        </mc:Choice>
        <mc:Fallback xmlns="">
          <p:sp>
            <p:nvSpPr>
              <p:cNvPr id="4" name="TextBox 3">
                <a:extLst>
                  <a:ext uri="{FF2B5EF4-FFF2-40B4-BE49-F238E27FC236}">
                    <a16:creationId xmlns:a16="http://schemas.microsoft.com/office/drawing/2014/main" id="{E08E29DD-706E-6848-AB26-6B314DDD9A56}"/>
                  </a:ext>
                </a:extLst>
              </p:cNvPr>
              <p:cNvSpPr txBox="1">
                <a:spLocks noRot="1" noChangeAspect="1" noMove="1" noResize="1" noEditPoints="1" noAdjustHandles="1" noChangeArrowheads="1" noChangeShapeType="1" noTextEdit="1"/>
              </p:cNvSpPr>
              <p:nvPr/>
            </p:nvSpPr>
            <p:spPr>
              <a:xfrm>
                <a:off x="319184" y="144780"/>
                <a:ext cx="10904327" cy="7380482"/>
              </a:xfrm>
              <a:prstGeom prst="rect">
                <a:avLst/>
              </a:prstGeom>
              <a:blipFill>
                <a:blip r:embed="rId2"/>
                <a:stretch>
                  <a:fillRect l="-1628"/>
                </a:stretch>
              </a:blipFill>
              <a:ln>
                <a:noFill/>
              </a:ln>
            </p:spPr>
            <p:txBody>
              <a:bodyPr/>
              <a:lstStyle/>
              <a:p>
                <a:r>
                  <a:rPr lang="en-US">
                    <a:noFill/>
                  </a:rPr>
                  <a:t> </a:t>
                </a:r>
              </a:p>
            </p:txBody>
          </p:sp>
        </mc:Fallback>
      </mc:AlternateContent>
      <p:sp>
        <p:nvSpPr>
          <p:cNvPr id="2" name="TextBox 1">
            <a:extLst>
              <a:ext uri="{FF2B5EF4-FFF2-40B4-BE49-F238E27FC236}">
                <a16:creationId xmlns:a16="http://schemas.microsoft.com/office/drawing/2014/main" id="{CA2BD121-947D-AA48-872A-77C27E24148F}"/>
              </a:ext>
            </a:extLst>
          </p:cNvPr>
          <p:cNvSpPr txBox="1"/>
          <p:nvPr/>
        </p:nvSpPr>
        <p:spPr>
          <a:xfrm>
            <a:off x="1258957" y="-238539"/>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867976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dissolve">
                                      <p:cBhvr>
                                        <p:cTn id="10" dur="500"/>
                                        <p:tgtEl>
                                          <p:spTgt spid="4">
                                            <p:txEl>
                                              <p:pRg st="1" end="1"/>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dissolve">
                                      <p:cBhvr>
                                        <p:cTn id="13" dur="500"/>
                                        <p:tgtEl>
                                          <p:spTgt spid="4">
                                            <p:txEl>
                                              <p:pRg st="2" end="2"/>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dissolve">
                                      <p:cBhvr>
                                        <p:cTn id="16" dur="500"/>
                                        <p:tgtEl>
                                          <p:spTgt spid="4">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 calcmode="lin" valueType="num">
                                      <p:cBhvr additive="base">
                                        <p:cTn id="2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 calcmode="lin" valueType="num">
                                      <p:cBhvr additive="base">
                                        <p:cTn id="27" dur="500"/>
                                        <p:tgtEl>
                                          <p:spTgt spid="4">
                                            <p:txEl>
                                              <p:pRg st="5" end="5"/>
                                            </p:txEl>
                                          </p:spTgt>
                                        </p:tgtEl>
                                        <p:attrNameLst>
                                          <p:attrName>ppt_y</p:attrName>
                                        </p:attrNameLst>
                                      </p:cBhvr>
                                      <p:tavLst>
                                        <p:tav tm="0">
                                          <p:val>
                                            <p:strVal val="#ppt_y+#ppt_h*1.125000"/>
                                          </p:val>
                                        </p:tav>
                                        <p:tav tm="100000">
                                          <p:val>
                                            <p:strVal val="#ppt_y"/>
                                          </p:val>
                                        </p:tav>
                                      </p:tavLst>
                                    </p:anim>
                                    <p:animEffect transition="in" filter="wipe(up)">
                                      <p:cBhvr>
                                        <p:cTn id="28"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9.4|7.2|23.8|30.2|25.1|23.9"/>
</p:tagLst>
</file>

<file path=ppt/tags/tag2.xml><?xml version="1.0" encoding="utf-8"?>
<p:tagLst xmlns:a="http://schemas.openxmlformats.org/drawingml/2006/main" xmlns:r="http://schemas.openxmlformats.org/officeDocument/2006/relationships" xmlns:p="http://schemas.openxmlformats.org/presentationml/2006/main">
  <p:tag name="TIMING" val="|19.4|7.2|23.8|30.2|25.1|23.9"/>
</p:tagLst>
</file>

<file path=ppt/tags/tag3.xml><?xml version="1.0" encoding="utf-8"?>
<p:tagLst xmlns:a="http://schemas.openxmlformats.org/drawingml/2006/main" xmlns:r="http://schemas.openxmlformats.org/officeDocument/2006/relationships" xmlns:p="http://schemas.openxmlformats.org/presentationml/2006/main">
  <p:tag name="TIMING" val="|6.4|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8274</TotalTime>
  <Words>492</Words>
  <Application>Microsoft Macintosh PowerPoint</Application>
  <PresentationFormat>Widescreen</PresentationFormat>
  <Paragraphs>73</Paragraphs>
  <Slides>12</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Arial</vt:lpstr>
      <vt:lpstr>Calibri</vt:lpstr>
      <vt:lpstr>Calibri Light</vt:lpstr>
      <vt:lpstr>Cambria</vt:lpstr>
      <vt:lpstr>Cambria Math</vt:lpstr>
      <vt:lpstr>Wingdings</vt:lpstr>
      <vt:lpstr>Office Theme</vt:lpstr>
      <vt:lpstr>Cosmology Tutorial 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Galaxies Tutorial II</dc:title>
  <dc:creator>Hill, Alexander</dc:creator>
  <cp:lastModifiedBy>Hill, Alexander</cp:lastModifiedBy>
  <cp:revision>59</cp:revision>
  <dcterms:created xsi:type="dcterms:W3CDTF">2020-10-31T22:31:35Z</dcterms:created>
  <dcterms:modified xsi:type="dcterms:W3CDTF">2020-11-16T12:55:57Z</dcterms:modified>
</cp:coreProperties>
</file>