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9" r:id="rId14"/>
    <p:sldId id="268"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31"/>
    <p:restoredTop sz="94786"/>
  </p:normalViewPr>
  <p:slideViewPr>
    <p:cSldViewPr snapToGrid="0" snapToObjects="1">
      <p:cViewPr>
        <p:scale>
          <a:sx n="25" d="100"/>
          <a:sy n="25" d="100"/>
        </p:scale>
        <p:origin x="2840" y="211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735EE-84CA-CB43-A7C6-945E23B22872}" type="datetimeFigureOut">
              <a:rPr lang="en-US" smtClean="0"/>
              <a:t>11/3/20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5B6BB-D59C-1343-BF96-8F36E1E11002}" type="slidenum">
              <a:rPr lang="en-US" smtClean="0"/>
              <a:t>‹#›</a:t>
            </a:fld>
            <a:endParaRPr lang="en-US"/>
          </a:p>
        </p:txBody>
      </p:sp>
    </p:spTree>
    <p:extLst>
      <p:ext uri="{BB962C8B-B14F-4D97-AF65-F5344CB8AC3E}">
        <p14:creationId xmlns:p14="http://schemas.microsoft.com/office/powerpoint/2010/main" val="3245294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2</a:t>
            </a:fld>
            <a:endParaRPr lang="en-US"/>
          </a:p>
        </p:txBody>
      </p:sp>
    </p:spTree>
    <p:extLst>
      <p:ext uri="{BB962C8B-B14F-4D97-AF65-F5344CB8AC3E}">
        <p14:creationId xmlns:p14="http://schemas.microsoft.com/office/powerpoint/2010/main" val="2756942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13</a:t>
            </a:fld>
            <a:endParaRPr lang="en-US"/>
          </a:p>
        </p:txBody>
      </p:sp>
    </p:spTree>
    <p:extLst>
      <p:ext uri="{BB962C8B-B14F-4D97-AF65-F5344CB8AC3E}">
        <p14:creationId xmlns:p14="http://schemas.microsoft.com/office/powerpoint/2010/main" val="312479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14</a:t>
            </a:fld>
            <a:endParaRPr lang="en-US"/>
          </a:p>
        </p:txBody>
      </p:sp>
    </p:spTree>
    <p:extLst>
      <p:ext uri="{BB962C8B-B14F-4D97-AF65-F5344CB8AC3E}">
        <p14:creationId xmlns:p14="http://schemas.microsoft.com/office/powerpoint/2010/main" val="464836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15</a:t>
            </a:fld>
            <a:endParaRPr lang="en-US"/>
          </a:p>
        </p:txBody>
      </p:sp>
    </p:spTree>
    <p:extLst>
      <p:ext uri="{BB962C8B-B14F-4D97-AF65-F5344CB8AC3E}">
        <p14:creationId xmlns:p14="http://schemas.microsoft.com/office/powerpoint/2010/main" val="104163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16</a:t>
            </a:fld>
            <a:endParaRPr lang="en-US"/>
          </a:p>
        </p:txBody>
      </p:sp>
    </p:spTree>
    <p:extLst>
      <p:ext uri="{BB962C8B-B14F-4D97-AF65-F5344CB8AC3E}">
        <p14:creationId xmlns:p14="http://schemas.microsoft.com/office/powerpoint/2010/main" val="533356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3</a:t>
            </a:fld>
            <a:endParaRPr lang="en-US"/>
          </a:p>
        </p:txBody>
      </p:sp>
    </p:spTree>
    <p:extLst>
      <p:ext uri="{BB962C8B-B14F-4D97-AF65-F5344CB8AC3E}">
        <p14:creationId xmlns:p14="http://schemas.microsoft.com/office/powerpoint/2010/main" val="2294324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4</a:t>
            </a:fld>
            <a:endParaRPr lang="en-US"/>
          </a:p>
        </p:txBody>
      </p:sp>
    </p:spTree>
    <p:extLst>
      <p:ext uri="{BB962C8B-B14F-4D97-AF65-F5344CB8AC3E}">
        <p14:creationId xmlns:p14="http://schemas.microsoft.com/office/powerpoint/2010/main" val="1030001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5</a:t>
            </a:fld>
            <a:endParaRPr lang="en-US"/>
          </a:p>
        </p:txBody>
      </p:sp>
    </p:spTree>
    <p:extLst>
      <p:ext uri="{BB962C8B-B14F-4D97-AF65-F5344CB8AC3E}">
        <p14:creationId xmlns:p14="http://schemas.microsoft.com/office/powerpoint/2010/main" val="1829215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6</a:t>
            </a:fld>
            <a:endParaRPr lang="en-US"/>
          </a:p>
        </p:txBody>
      </p:sp>
    </p:spTree>
    <p:extLst>
      <p:ext uri="{BB962C8B-B14F-4D97-AF65-F5344CB8AC3E}">
        <p14:creationId xmlns:p14="http://schemas.microsoft.com/office/powerpoint/2010/main" val="2022759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7</a:t>
            </a:fld>
            <a:endParaRPr lang="en-US"/>
          </a:p>
        </p:txBody>
      </p:sp>
    </p:spTree>
    <p:extLst>
      <p:ext uri="{BB962C8B-B14F-4D97-AF65-F5344CB8AC3E}">
        <p14:creationId xmlns:p14="http://schemas.microsoft.com/office/powerpoint/2010/main" val="1901161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10</a:t>
            </a:fld>
            <a:endParaRPr lang="en-US"/>
          </a:p>
        </p:txBody>
      </p:sp>
    </p:spTree>
    <p:extLst>
      <p:ext uri="{BB962C8B-B14F-4D97-AF65-F5344CB8AC3E}">
        <p14:creationId xmlns:p14="http://schemas.microsoft.com/office/powerpoint/2010/main" val="2668733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11</a:t>
            </a:fld>
            <a:endParaRPr lang="en-US"/>
          </a:p>
        </p:txBody>
      </p:sp>
    </p:spTree>
    <p:extLst>
      <p:ext uri="{BB962C8B-B14F-4D97-AF65-F5344CB8AC3E}">
        <p14:creationId xmlns:p14="http://schemas.microsoft.com/office/powerpoint/2010/main" val="3950386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55B6BB-D59C-1343-BF96-8F36E1E11002}" type="slidenum">
              <a:rPr lang="en-US" smtClean="0"/>
              <a:t>12</a:t>
            </a:fld>
            <a:endParaRPr lang="en-US"/>
          </a:p>
        </p:txBody>
      </p:sp>
    </p:spTree>
    <p:extLst>
      <p:ext uri="{BB962C8B-B14F-4D97-AF65-F5344CB8AC3E}">
        <p14:creationId xmlns:p14="http://schemas.microsoft.com/office/powerpoint/2010/main" val="30955896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6DB96-3A9C-514B-BC50-02440FDB73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5F09108-91AD-8D42-8F18-6457F0B909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EDD7DB-E815-B142-9A7B-DA51FA4C6A49}"/>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5" name="Footer Placeholder 4">
            <a:extLst>
              <a:ext uri="{FF2B5EF4-FFF2-40B4-BE49-F238E27FC236}">
                <a16:creationId xmlns:a16="http://schemas.microsoft.com/office/drawing/2014/main" id="{F69E5A0E-11C1-1845-B81F-46CC0589CB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C418D-3BD6-174A-BDCD-B4FC379B91BC}"/>
              </a:ext>
            </a:extLst>
          </p:cNvPr>
          <p:cNvSpPr>
            <a:spLocks noGrp="1"/>
          </p:cNvSpPr>
          <p:nvPr>
            <p:ph type="sldNum" sz="quarter" idx="12"/>
          </p:nvPr>
        </p:nvSpPr>
        <p:spPr/>
        <p:txBody>
          <a:bodyPr/>
          <a:lstStyle/>
          <a:p>
            <a:fld id="{3202DC41-1053-044C-BF8E-750B1029E63B}" type="slidenum">
              <a:rPr lang="en-US" smtClean="0"/>
              <a:t>‹#›</a:t>
            </a:fld>
            <a:endParaRPr lang="en-US"/>
          </a:p>
        </p:txBody>
      </p:sp>
      <p:pic>
        <p:nvPicPr>
          <p:cNvPr id="7" name="Picture 6">
            <a:extLst>
              <a:ext uri="{FF2B5EF4-FFF2-40B4-BE49-F238E27FC236}">
                <a16:creationId xmlns:a16="http://schemas.microsoft.com/office/drawing/2014/main" id="{9CF813FB-DD57-7043-AAE0-21733EFDD5B3}"/>
              </a:ext>
            </a:extLst>
          </p:cNvPr>
          <p:cNvPicPr>
            <a:picLocks noChangeAspect="1"/>
          </p:cNvPicPr>
          <p:nvPr userDrawn="1"/>
        </p:nvPicPr>
        <p:blipFill rotWithShape="1">
          <a:blip r:embed="rId2">
            <a:alphaModFix amt="34000"/>
          </a:blip>
          <a:srcRect l="9046" t="27532" r="6129" b="14634"/>
          <a:stretch/>
        </p:blipFill>
        <p:spPr>
          <a:xfrm>
            <a:off x="0" y="1"/>
            <a:ext cx="12192000" cy="6858000"/>
          </a:xfrm>
          <a:prstGeom prst="rect">
            <a:avLst/>
          </a:prstGeom>
        </p:spPr>
      </p:pic>
    </p:spTree>
    <p:extLst>
      <p:ext uri="{BB962C8B-B14F-4D97-AF65-F5344CB8AC3E}">
        <p14:creationId xmlns:p14="http://schemas.microsoft.com/office/powerpoint/2010/main" val="200775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367A5-9C1B-384B-A48A-F9587F09CA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B03B48D-FC0B-9945-B9EA-2D62E274A7A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00DE6E-B0A7-AB4D-8301-FE679BDCF695}"/>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5" name="Footer Placeholder 4">
            <a:extLst>
              <a:ext uri="{FF2B5EF4-FFF2-40B4-BE49-F238E27FC236}">
                <a16:creationId xmlns:a16="http://schemas.microsoft.com/office/drawing/2014/main" id="{602834F6-CB8C-534E-AA5B-2076B51275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867C9E-B63E-044C-9266-6DCA60E2DF22}"/>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70637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FE053E-0A98-B946-A9F2-95D568745D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D5FC01-DEB6-C644-9D98-A64088E236C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F21E3D-574C-F04F-A607-74348525A412}"/>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5" name="Footer Placeholder 4">
            <a:extLst>
              <a:ext uri="{FF2B5EF4-FFF2-40B4-BE49-F238E27FC236}">
                <a16:creationId xmlns:a16="http://schemas.microsoft.com/office/drawing/2014/main" id="{524D37A1-C5E3-D847-8F6E-8B487835BA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711E78-AED9-2543-9F33-559295D17C27}"/>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699595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756F9-290B-6540-B5C3-7553B81E54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CE8628-FF2C-0E46-807F-B1B02E4541F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CC72F2-E98B-D54C-ACF4-B194C1A38FE7}"/>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5" name="Footer Placeholder 4">
            <a:extLst>
              <a:ext uri="{FF2B5EF4-FFF2-40B4-BE49-F238E27FC236}">
                <a16:creationId xmlns:a16="http://schemas.microsoft.com/office/drawing/2014/main" id="{4005AB98-9C70-9E47-9A90-39F95F6C8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1FEB9-38F1-814F-8D40-D7321C716665}"/>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1021255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D5550-B357-1747-97B1-76399BE36D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570104-D6B4-E04B-828E-36EAB5C602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B1A7661-8E82-9A40-9EC7-F1279117F8FE}"/>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5" name="Footer Placeholder 4">
            <a:extLst>
              <a:ext uri="{FF2B5EF4-FFF2-40B4-BE49-F238E27FC236}">
                <a16:creationId xmlns:a16="http://schemas.microsoft.com/office/drawing/2014/main" id="{2289B3ED-9C7B-B640-92BF-0FEC1D985D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243CF2-7C01-2E4C-BE80-7BB2B409CC4C}"/>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193347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2891-E70A-8840-BA6A-5953AA7B38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B48323-C735-2641-BC1D-A9FC41415C5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0DC6619-0D63-8342-B5F5-E58F1E8A78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6F69050-9494-6742-8A24-5DC7D8124C30}"/>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6" name="Footer Placeholder 5">
            <a:extLst>
              <a:ext uri="{FF2B5EF4-FFF2-40B4-BE49-F238E27FC236}">
                <a16:creationId xmlns:a16="http://schemas.microsoft.com/office/drawing/2014/main" id="{97875389-9311-304A-A924-398E6F4957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38974-C8A2-044B-8821-AA7589464E7E}"/>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4212322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A303E-4684-FA41-9A44-CF7DFEB907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F5AF75-A127-C349-BE34-8BC07793AD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271BAF7-FBA7-6F41-89F5-E2979D615DA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15EEB7-52A0-8146-B56A-D7EC45A1A5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68D4B40-511F-CD48-A1EB-A4BB9150A97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0F305A5-6F08-2D42-9CBE-12068AD02C4D}"/>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8" name="Footer Placeholder 7">
            <a:extLst>
              <a:ext uri="{FF2B5EF4-FFF2-40B4-BE49-F238E27FC236}">
                <a16:creationId xmlns:a16="http://schemas.microsoft.com/office/drawing/2014/main" id="{9F0F2F9D-72EC-2343-A6A2-C26A3D572AA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BA2EC2-D391-814E-B61F-A343A0C0EF4E}"/>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2438537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49812-4E97-C94C-BD0E-CAAAD2C169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3DDD87-7D5C-5948-9A5D-65014C306943}"/>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4" name="Footer Placeholder 3">
            <a:extLst>
              <a:ext uri="{FF2B5EF4-FFF2-40B4-BE49-F238E27FC236}">
                <a16:creationId xmlns:a16="http://schemas.microsoft.com/office/drawing/2014/main" id="{A936C4B5-9EF0-234D-B560-2C9576C2F8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614818-1522-5F4C-B3AD-3BD7AC890D88}"/>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377418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A10BF2-8A4E-3A48-9804-FB6832F3A065}"/>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3" name="Footer Placeholder 2">
            <a:extLst>
              <a:ext uri="{FF2B5EF4-FFF2-40B4-BE49-F238E27FC236}">
                <a16:creationId xmlns:a16="http://schemas.microsoft.com/office/drawing/2014/main" id="{02D53217-A3F8-8E4B-B520-B5C6D049117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0EB5AA-706A-EC47-A16C-FDF2A6C0CD77}"/>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079126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0E42C-F805-1845-8D2F-BF1D507700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FC22A45-03D2-6E45-ADF8-FA5342FC6F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56C7CD-BA70-E54E-A939-53FE376294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CB9CCCB-60D1-0340-92FA-005AAC0964D5}"/>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6" name="Footer Placeholder 5">
            <a:extLst>
              <a:ext uri="{FF2B5EF4-FFF2-40B4-BE49-F238E27FC236}">
                <a16:creationId xmlns:a16="http://schemas.microsoft.com/office/drawing/2014/main" id="{DC10ED1C-140B-4045-B1D6-160B164ACE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180C18-97E2-D44C-9E3F-6537D8FC143A}"/>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3418234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9FD42-3ADD-5447-843F-8307BBF190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F35B7A-AE53-504D-BF77-2019AF7EA5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8F6F34A-5EB1-E448-91AF-7B910FD169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C1103C0-9980-6643-8FED-38C5E1371C65}"/>
              </a:ext>
            </a:extLst>
          </p:cNvPr>
          <p:cNvSpPr>
            <a:spLocks noGrp="1"/>
          </p:cNvSpPr>
          <p:nvPr>
            <p:ph type="dt" sz="half" idx="10"/>
          </p:nvPr>
        </p:nvSpPr>
        <p:spPr/>
        <p:txBody>
          <a:bodyPr/>
          <a:lstStyle/>
          <a:p>
            <a:fld id="{DD31F5A3-17B1-A842-A6BB-915D93949E9C}" type="datetimeFigureOut">
              <a:rPr lang="en-US" smtClean="0"/>
              <a:t>11/3/20</a:t>
            </a:fld>
            <a:endParaRPr lang="en-US"/>
          </a:p>
        </p:txBody>
      </p:sp>
      <p:sp>
        <p:nvSpPr>
          <p:cNvPr id="6" name="Footer Placeholder 5">
            <a:extLst>
              <a:ext uri="{FF2B5EF4-FFF2-40B4-BE49-F238E27FC236}">
                <a16:creationId xmlns:a16="http://schemas.microsoft.com/office/drawing/2014/main" id="{3E8035FD-3CC1-0D41-96FE-4CF867B511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92D3A0-0815-1C40-8A7B-8B3245332FCD}"/>
              </a:ext>
            </a:extLst>
          </p:cNvPr>
          <p:cNvSpPr>
            <a:spLocks noGrp="1"/>
          </p:cNvSpPr>
          <p:nvPr>
            <p:ph type="sldNum" sz="quarter" idx="12"/>
          </p:nvPr>
        </p:nvSpPr>
        <p:spPr/>
        <p:txBody>
          <a:bodyPr/>
          <a:lstStyle/>
          <a:p>
            <a:fld id="{3202DC41-1053-044C-BF8E-750B1029E63B}" type="slidenum">
              <a:rPr lang="en-US" smtClean="0"/>
              <a:t>‹#›</a:t>
            </a:fld>
            <a:endParaRPr lang="en-US"/>
          </a:p>
        </p:txBody>
      </p:sp>
    </p:spTree>
    <p:extLst>
      <p:ext uri="{BB962C8B-B14F-4D97-AF65-F5344CB8AC3E}">
        <p14:creationId xmlns:p14="http://schemas.microsoft.com/office/powerpoint/2010/main" val="1726013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24623-7819-D944-9FEA-81ADDD1160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2E0E2F-94D4-F440-958A-FBD8EEDDEC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8BB779-95B9-7549-88A6-8E4C0C3363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31F5A3-17B1-A842-A6BB-915D93949E9C}" type="datetimeFigureOut">
              <a:rPr lang="en-US" smtClean="0"/>
              <a:t>11/3/20</a:t>
            </a:fld>
            <a:endParaRPr lang="en-US"/>
          </a:p>
        </p:txBody>
      </p:sp>
      <p:sp>
        <p:nvSpPr>
          <p:cNvPr id="5" name="Footer Placeholder 4">
            <a:extLst>
              <a:ext uri="{FF2B5EF4-FFF2-40B4-BE49-F238E27FC236}">
                <a16:creationId xmlns:a16="http://schemas.microsoft.com/office/drawing/2014/main" id="{D245F0C8-AC0E-8447-A083-E4B7B2837A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91A8BBD-A200-784F-BFF2-C8C5E1B3C5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02DC41-1053-044C-BF8E-750B1029E63B}" type="slidenum">
              <a:rPr lang="en-US" smtClean="0"/>
              <a:t>‹#›</a:t>
            </a:fld>
            <a:endParaRPr lang="en-US"/>
          </a:p>
        </p:txBody>
      </p:sp>
    </p:spTree>
    <p:extLst>
      <p:ext uri="{BB962C8B-B14F-4D97-AF65-F5344CB8AC3E}">
        <p14:creationId xmlns:p14="http://schemas.microsoft.com/office/powerpoint/2010/main" val="3426855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R.P.Schiavon@ljmu.ac.u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29.emf"/></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CB3E2-7B90-ED49-B5DE-75A5CE64988B}"/>
              </a:ext>
            </a:extLst>
          </p:cNvPr>
          <p:cNvSpPr>
            <a:spLocks noGrp="1"/>
          </p:cNvSpPr>
          <p:nvPr>
            <p:ph type="ctrTitle"/>
          </p:nvPr>
        </p:nvSpPr>
        <p:spPr>
          <a:xfrm>
            <a:off x="1524000" y="538163"/>
            <a:ext cx="9144000" cy="2387600"/>
          </a:xfrm>
        </p:spPr>
        <p:txBody>
          <a:bodyPr/>
          <a:lstStyle/>
          <a:p>
            <a:r>
              <a:rPr lang="en-US" dirty="0"/>
              <a:t>Galaxies Tutorial II</a:t>
            </a:r>
          </a:p>
        </p:txBody>
      </p:sp>
      <p:sp>
        <p:nvSpPr>
          <p:cNvPr id="3" name="Subtitle 2">
            <a:extLst>
              <a:ext uri="{FF2B5EF4-FFF2-40B4-BE49-F238E27FC236}">
                <a16:creationId xmlns:a16="http://schemas.microsoft.com/office/drawing/2014/main" id="{4798942C-8E90-B24B-A3C8-060CDFDF5C8C}"/>
              </a:ext>
            </a:extLst>
          </p:cNvPr>
          <p:cNvSpPr>
            <a:spLocks noGrp="1"/>
          </p:cNvSpPr>
          <p:nvPr>
            <p:ph type="subTitle" idx="1"/>
          </p:nvPr>
        </p:nvSpPr>
        <p:spPr>
          <a:xfrm>
            <a:off x="1524000" y="3017838"/>
            <a:ext cx="9144000" cy="1655762"/>
          </a:xfrm>
        </p:spPr>
        <p:txBody>
          <a:bodyPr/>
          <a:lstStyle/>
          <a:p>
            <a:r>
              <a:rPr lang="en-US" dirty="0"/>
              <a:t>Lecturer: "Schiavon, Ricardo" </a:t>
            </a:r>
            <a:r>
              <a:rPr lang="en-US" dirty="0">
                <a:hlinkClick r:id="rId2"/>
              </a:rPr>
              <a:t>R.P.Schiavon@ljmu.ac.uk</a:t>
            </a:r>
            <a:br>
              <a:rPr lang="en-US" dirty="0"/>
            </a:br>
            <a:r>
              <a:rPr lang="en-US" dirty="0"/>
              <a:t>Tutorial Assistant: Alex Hill &lt;A.D.Hill@2017.ljmu.ac.uk&gt; </a:t>
            </a:r>
          </a:p>
          <a:p>
            <a:r>
              <a:rPr lang="en-US" dirty="0"/>
              <a:t>Lecture Notes and Slides by Phil James</a:t>
            </a:r>
          </a:p>
        </p:txBody>
      </p:sp>
    </p:spTree>
    <p:extLst>
      <p:ext uri="{BB962C8B-B14F-4D97-AF65-F5344CB8AC3E}">
        <p14:creationId xmlns:p14="http://schemas.microsoft.com/office/powerpoint/2010/main" val="3428290666"/>
      </p:ext>
    </p:extLst>
  </p:cSld>
  <p:clrMapOvr>
    <a:masterClrMapping/>
  </p:clrMapOvr>
  <mc:AlternateContent xmlns:mc="http://schemas.openxmlformats.org/markup-compatibility/2006" xmlns:p14="http://schemas.microsoft.com/office/powerpoint/2010/main">
    <mc:Choice Requires="p14">
      <p:transition spd="slow" p14:dur="2000" advTm="22085"/>
    </mc:Choice>
    <mc:Fallback xmlns="">
      <p:transition spd="slow" advTm="22085"/>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894B5C0E-370B-0047-8CF5-1FE0EDA1F39E}"/>
              </a:ext>
            </a:extLst>
          </p:cNvPr>
          <p:cNvCxnSpPr>
            <a:cxnSpLocks/>
          </p:cNvCxnSpPr>
          <p:nvPr/>
        </p:nvCxnSpPr>
        <p:spPr>
          <a:xfrm flipV="1">
            <a:off x="838200" y="2590800"/>
            <a:ext cx="0" cy="344805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460ABD75-DD41-B54C-B423-2906BF80BF47}"/>
              </a:ext>
            </a:extLst>
          </p:cNvPr>
          <p:cNvCxnSpPr>
            <a:cxnSpLocks/>
          </p:cNvCxnSpPr>
          <p:nvPr/>
        </p:nvCxnSpPr>
        <p:spPr>
          <a:xfrm>
            <a:off x="838200" y="6038850"/>
            <a:ext cx="4095750" cy="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5-Point Star 9">
            <a:extLst>
              <a:ext uri="{FF2B5EF4-FFF2-40B4-BE49-F238E27FC236}">
                <a16:creationId xmlns:a16="http://schemas.microsoft.com/office/drawing/2014/main" id="{665FC5D0-5A98-A447-90A2-53583FBB85FE}"/>
              </a:ext>
            </a:extLst>
          </p:cNvPr>
          <p:cNvSpPr/>
          <p:nvPr/>
        </p:nvSpPr>
        <p:spPr>
          <a:xfrm>
            <a:off x="2514600" y="4010025"/>
            <a:ext cx="342900" cy="32385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FF3B13A-7691-4742-9ADB-170A16D07E10}"/>
              </a:ext>
            </a:extLst>
          </p:cNvPr>
          <p:cNvSpPr txBox="1"/>
          <p:nvPr/>
        </p:nvSpPr>
        <p:spPr>
          <a:xfrm>
            <a:off x="361950" y="698273"/>
            <a:ext cx="11562019" cy="967957"/>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r>
              <a:rPr lang="en-GB" sz="2000" b="0" dirty="0"/>
              <a:t>Galaxies merging on just-bound orbits undergo violent relaxation: the stars move into a strongly varying potential</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A356721-B8F8-4840-BA21-09BED59E5396}"/>
                  </a:ext>
                </a:extLst>
              </p:cNvPr>
              <p:cNvSpPr txBox="1"/>
              <p:nvPr/>
            </p:nvSpPr>
            <p:spPr>
              <a:xfrm>
                <a:off x="5227893" y="1448554"/>
                <a:ext cx="6696075" cy="4699428"/>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r>
                  <a:rPr lang="en-GB" sz="2000" b="0" dirty="0"/>
                  <a:t>No energy dissipation occurs </a:t>
                </a:r>
              </a:p>
              <a:p>
                <a:pPr marL="342900" indent="-342900">
                  <a:lnSpc>
                    <a:spcPct val="150000"/>
                  </a:lnSpc>
                  <a:buFont typeface="Arial" panose="020B0604020202020204" pitchFamily="34" charset="0"/>
                  <a:buChar char="•"/>
                </a:pPr>
                <a:r>
                  <a:rPr lang="en-GB" sz="2000" b="0" dirty="0"/>
                  <a:t>The potential energy is the sum of the two systems: </a:t>
                </a:r>
                <a14:m>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𝑈</m:t>
                        </m:r>
                      </m:e>
                      <m:sub>
                        <m:r>
                          <a:rPr lang="en-GB" sz="2000" b="0" i="1" smtClean="0">
                            <a:latin typeface="Cambria Math" panose="02040503050406030204" pitchFamily="18" charset="0"/>
                          </a:rPr>
                          <m:t>𝑇𝑜𝑡</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𝑈</m:t>
                        </m:r>
                      </m:e>
                      <m:sub>
                        <m:r>
                          <a:rPr lang="en-GB" sz="2000" b="0" i="1" smtClean="0">
                            <a:latin typeface="Cambria Math" panose="02040503050406030204" pitchFamily="18" charset="0"/>
                          </a:rPr>
                          <m:t>1</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𝑈</m:t>
                        </m:r>
                      </m:e>
                      <m:sub>
                        <m:r>
                          <a:rPr lang="en-GB" sz="2000" b="0" i="1" smtClean="0">
                            <a:latin typeface="Cambria Math" panose="02040503050406030204" pitchFamily="18" charset="0"/>
                          </a:rPr>
                          <m:t>2</m:t>
                        </m:r>
                      </m:sub>
                    </m:sSub>
                  </m:oMath>
                </a14:m>
                <a:endParaRPr lang="en-GB" sz="2000" b="0" dirty="0"/>
              </a:p>
              <a:p>
                <a:pPr marL="342900" indent="-342900">
                  <a:lnSpc>
                    <a:spcPct val="150000"/>
                  </a:lnSpc>
                  <a:buFont typeface="Arial" panose="020B0604020202020204" pitchFamily="34" charset="0"/>
                  <a:buChar char="•"/>
                </a:pPr>
                <a:r>
                  <a:rPr lang="en-GB" sz="2000" b="0" dirty="0"/>
                  <a:t>Assumin</a:t>
                </a:r>
                <a:r>
                  <a:rPr lang="en-GB" sz="2000" dirty="0"/>
                  <a:t>g the two neighbours are initially </a:t>
                </a:r>
                <a:r>
                  <a:rPr lang="en-GB" sz="2000" dirty="0" err="1"/>
                  <a:t>virialised</a:t>
                </a:r>
                <a:r>
                  <a:rPr lang="en-GB" sz="2000" dirty="0"/>
                  <a:t>, </a:t>
                </a:r>
                <a14:m>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𝑈</m:t>
                        </m:r>
                      </m:e>
                      <m:sub>
                        <m:r>
                          <a:rPr lang="en-GB" sz="2000" b="0" i="1" smtClean="0">
                            <a:latin typeface="Cambria Math" panose="02040503050406030204" pitchFamily="18" charset="0"/>
                          </a:rPr>
                          <m:t>𝑖</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2</m:t>
                        </m:r>
                        <m:r>
                          <a:rPr lang="en-GB" sz="2000" b="0" i="1" smtClean="0">
                            <a:latin typeface="Cambria Math" panose="02040503050406030204" pitchFamily="18" charset="0"/>
                          </a:rPr>
                          <m:t>𝐾</m:t>
                        </m:r>
                      </m:e>
                      <m:sub>
                        <m:r>
                          <a:rPr lang="en-GB" sz="2000" b="0" i="1" smtClean="0">
                            <a:latin typeface="Cambria Math" panose="02040503050406030204" pitchFamily="18" charset="0"/>
                          </a:rPr>
                          <m:t>𝑖</m:t>
                        </m:r>
                      </m:sub>
                    </m:sSub>
                  </m:oMath>
                </a14:m>
                <a:r>
                  <a:rPr lang="en-GB" sz="2000" b="0" dirty="0"/>
                  <a:t> </a:t>
                </a:r>
                <a:r>
                  <a:rPr lang="en-GB" sz="2000" b="0" dirty="0">
                    <a:sym typeface="Wingdings" pitchFamily="2" charset="2"/>
                  </a:rPr>
                  <a:t> </a:t>
                </a:r>
                <a14:m>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𝑈</m:t>
                        </m:r>
                      </m:e>
                      <m:sub>
                        <m:r>
                          <a:rPr lang="en-GB" sz="2000" b="0" i="1" smtClean="0">
                            <a:latin typeface="Cambria Math" panose="02040503050406030204" pitchFamily="18" charset="0"/>
                          </a:rPr>
                          <m:t>𝑇𝑜𝑡</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−2(</m:t>
                        </m:r>
                        <m:r>
                          <a:rPr lang="en-GB" sz="2000" b="0" i="1" smtClean="0">
                            <a:latin typeface="Cambria Math" panose="02040503050406030204" pitchFamily="18" charset="0"/>
                          </a:rPr>
                          <m:t>𝐾</m:t>
                        </m:r>
                      </m:e>
                      <m:sub>
                        <m:r>
                          <a:rPr lang="en-GB" sz="2000" b="0" i="1" smtClean="0">
                            <a:latin typeface="Cambria Math" panose="02040503050406030204" pitchFamily="18" charset="0"/>
                          </a:rPr>
                          <m:t>1</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m:t>
                        </m:r>
                      </m:e>
                      <m:sub>
                        <m:r>
                          <a:rPr lang="en-GB" sz="2000" b="0" i="1" smtClean="0">
                            <a:latin typeface="Cambria Math" panose="02040503050406030204" pitchFamily="18" charset="0"/>
                          </a:rPr>
                          <m:t>2</m:t>
                        </m:r>
                      </m:sub>
                    </m:sSub>
                    <m:r>
                      <a:rPr lang="en-GB" sz="2000" b="0" i="1" smtClean="0">
                        <a:latin typeface="Cambria Math" panose="02040503050406030204" pitchFamily="18" charset="0"/>
                      </a:rPr>
                      <m:t>)</m:t>
                    </m:r>
                  </m:oMath>
                </a14:m>
                <a:r>
                  <a:rPr lang="en-GB" sz="2000" b="0" dirty="0"/>
                  <a:t> </a:t>
                </a:r>
                <a:r>
                  <a:rPr lang="en-GB" sz="2000" b="0" dirty="0">
                    <a:sym typeface="Wingdings" pitchFamily="2" charset="2"/>
                  </a:rPr>
                  <a:t> the final merger is also </a:t>
                </a:r>
                <a:r>
                  <a:rPr lang="en-GB" sz="2000" dirty="0" err="1">
                    <a:sym typeface="Wingdings" pitchFamily="2" charset="2"/>
                  </a:rPr>
                  <a:t>virialised</a:t>
                </a:r>
                <a:r>
                  <a:rPr lang="en-GB" sz="2000" dirty="0">
                    <a:sym typeface="Wingdings" pitchFamily="2" charset="2"/>
                  </a:rPr>
                  <a:t> and the </a:t>
                </a:r>
                <a14:m>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m:t>
                        </m:r>
                      </m:e>
                      <m:sub>
                        <m:r>
                          <a:rPr lang="en-GB" sz="2000" b="0" i="1" smtClean="0">
                            <a:latin typeface="Cambria Math" panose="02040503050406030204" pitchFamily="18" charset="0"/>
                          </a:rPr>
                          <m:t>𝑇𝑜𝑡</m:t>
                        </m:r>
                      </m:sub>
                    </m:sSub>
                    <m:r>
                      <a:rPr lang="en-GB" sz="2000" b="0" i="1" smtClean="0">
                        <a:latin typeface="Cambria Math" panose="02040503050406030204" pitchFamily="18" charset="0"/>
                      </a:rPr>
                      <m:t>= </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m:t>
                        </m:r>
                      </m:e>
                      <m:sub>
                        <m:r>
                          <a:rPr lang="en-GB" sz="2000" b="0" i="1" smtClean="0">
                            <a:latin typeface="Cambria Math" panose="02040503050406030204" pitchFamily="18" charset="0"/>
                          </a:rPr>
                          <m:t>1</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m:t>
                        </m:r>
                      </m:e>
                      <m:sub>
                        <m:r>
                          <a:rPr lang="en-GB" sz="2000" b="0" i="1" smtClean="0">
                            <a:latin typeface="Cambria Math" panose="02040503050406030204" pitchFamily="18" charset="0"/>
                          </a:rPr>
                          <m:t>2</m:t>
                        </m:r>
                      </m:sub>
                    </m:sSub>
                  </m:oMath>
                </a14:m>
                <a:endParaRPr lang="en-GB" sz="2000" b="0" dirty="0"/>
              </a:p>
              <a:p>
                <a:pPr marL="342900" indent="-342900">
                  <a:lnSpc>
                    <a:spcPct val="150000"/>
                  </a:lnSpc>
                  <a:buFont typeface="Arial" panose="020B0604020202020204" pitchFamily="34" charset="0"/>
                  <a:buChar char="•"/>
                </a:pPr>
                <a:r>
                  <a:rPr lang="en-GB" sz="2000" b="0" dirty="0"/>
                  <a:t>Stars are collisionless, there is no change in kinetic energy </a:t>
                </a:r>
                <a:r>
                  <a:rPr lang="en-GB" sz="2000" b="1" dirty="0"/>
                  <a:t>per star </a:t>
                </a:r>
                <a:r>
                  <a:rPr lang="en-GB" sz="2000" dirty="0"/>
                  <a:t>and therefore </a:t>
                </a:r>
                <a:r>
                  <a:rPr lang="en-GB" sz="2000" b="1" dirty="0"/>
                  <a:t>no change in velocity dispersion</a:t>
                </a:r>
              </a:p>
              <a:p>
                <a:pPr marL="342900" indent="-342900">
                  <a:lnSpc>
                    <a:spcPct val="150000"/>
                  </a:lnSpc>
                  <a:buFont typeface="Arial" panose="020B0604020202020204" pitchFamily="34" charset="0"/>
                  <a:buChar char="•"/>
                </a:pPr>
                <a14:m>
                  <m:oMath xmlns:m="http://schemas.openxmlformats.org/officeDocument/2006/math">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𝐾</m:t>
                        </m:r>
                      </m:e>
                      <m:sub>
                        <m:r>
                          <a:rPr lang="en-GB" sz="2000" b="0" i="1" smtClean="0">
                            <a:latin typeface="Cambria Math" panose="02040503050406030204" pitchFamily="18" charset="0"/>
                          </a:rPr>
                          <m:t>𝑠𝑡𝑎𝑟</m:t>
                        </m:r>
                      </m:sub>
                    </m:sSub>
                    <m:r>
                      <a:rPr lang="en-GB" sz="2000" i="1">
                        <a:latin typeface="Cambria Math" panose="02040503050406030204" pitchFamily="18" charset="0"/>
                        <a:ea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𝐺𝑀</m:t>
                        </m:r>
                      </m:e>
                      <m:sub>
                        <m:r>
                          <a:rPr lang="en-GB" sz="2000" b="0" i="1" smtClean="0">
                            <a:latin typeface="Cambria Math" panose="02040503050406030204" pitchFamily="18" charset="0"/>
                          </a:rPr>
                          <m:t>𝑔𝑎𝑙</m:t>
                        </m:r>
                      </m:sub>
                    </m:sSub>
                    <m:r>
                      <a:rPr lang="en-GB" sz="2000" b="0" i="1" smtClean="0">
                        <a:latin typeface="Cambria Math" panose="02040503050406030204" pitchFamily="18" charset="0"/>
                      </a:rPr>
                      <m:t>/</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𝑅</m:t>
                        </m:r>
                      </m:e>
                      <m:sub>
                        <m:r>
                          <a:rPr lang="en-GB" sz="2000" b="0" i="1" smtClean="0">
                            <a:latin typeface="Cambria Math" panose="02040503050406030204" pitchFamily="18" charset="0"/>
                          </a:rPr>
                          <m:t>𝑒</m:t>
                        </m:r>
                      </m:sub>
                    </m:sSub>
                  </m:oMath>
                </a14:m>
                <a:r>
                  <a:rPr lang="en-GB" sz="2000" b="0" dirty="0">
                    <a:latin typeface="Cambria Math" panose="02040503050406030204" pitchFamily="18" charset="0"/>
                    <a:ea typeface="Cambria Math" panose="02040503050406030204" pitchFamily="18" charset="0"/>
                  </a:rPr>
                  <a:t>, so if mass in increasing following a merger, the </a:t>
                </a:r>
                <a:r>
                  <a:rPr lang="en-GB" sz="2000" b="1" dirty="0">
                    <a:latin typeface="Cambria Math" panose="02040503050406030204" pitchFamily="18" charset="0"/>
                    <a:ea typeface="Cambria Math" panose="02040503050406030204" pitchFamily="18" charset="0"/>
                  </a:rPr>
                  <a:t>effective radius must increase </a:t>
                </a:r>
                <a:r>
                  <a:rPr lang="en-GB" sz="2000" b="0" dirty="0">
                    <a:latin typeface="Cambria Math" panose="02040503050406030204" pitchFamily="18" charset="0"/>
                    <a:ea typeface="Cambria Math" panose="02040503050406030204" pitchFamily="18" charset="0"/>
                  </a:rPr>
                  <a:t>to compensate</a:t>
                </a:r>
              </a:p>
            </p:txBody>
          </p:sp>
        </mc:Choice>
        <mc:Fallback xmlns="">
          <p:sp>
            <p:nvSpPr>
              <p:cNvPr id="12" name="TextBox 11">
                <a:extLst>
                  <a:ext uri="{FF2B5EF4-FFF2-40B4-BE49-F238E27FC236}">
                    <a16:creationId xmlns:a16="http://schemas.microsoft.com/office/drawing/2014/main" id="{6A356721-B8F8-4840-BA21-09BED59E5396}"/>
                  </a:ext>
                </a:extLst>
              </p:cNvPr>
              <p:cNvSpPr txBox="1">
                <a:spLocks noRot="1" noChangeAspect="1" noMove="1" noResize="1" noEditPoints="1" noAdjustHandles="1" noChangeArrowheads="1" noChangeShapeType="1" noTextEdit="1"/>
              </p:cNvSpPr>
              <p:nvPr/>
            </p:nvSpPr>
            <p:spPr>
              <a:xfrm>
                <a:off x="5227893" y="1448554"/>
                <a:ext cx="6696075" cy="4699428"/>
              </a:xfrm>
              <a:prstGeom prst="rect">
                <a:avLst/>
              </a:prstGeom>
              <a:blipFill>
                <a:blip r:embed="rId3"/>
                <a:stretch>
                  <a:fillRect l="-758" r="-379" b="-1348"/>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96E4F488-A335-F44D-8475-964816F53325}"/>
                  </a:ext>
                </a:extLst>
              </p:cNvPr>
              <p:cNvSpPr/>
              <p:nvPr/>
            </p:nvSpPr>
            <p:spPr>
              <a:xfrm>
                <a:off x="361950" y="2177534"/>
                <a:ext cx="87600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ea typeface="Cambria Math" panose="02040503050406030204" pitchFamily="18" charset="0"/>
                            </a:rPr>
                          </m:ctrlPr>
                        </m:sSubPr>
                        <m:e>
                          <m:r>
                            <m:rPr>
                              <m:sty m:val="p"/>
                            </m:rPr>
                            <a:rPr lang="en-GB" b="0" i="0" smtClean="0">
                              <a:latin typeface="Cambria Math" panose="02040503050406030204" pitchFamily="18" charset="0"/>
                              <a:ea typeface="Cambria Math" panose="02040503050406030204" pitchFamily="18" charset="0"/>
                            </a:rPr>
                            <m:t>log</m:t>
                          </m:r>
                        </m:e>
                        <m:sub>
                          <m:r>
                            <a:rPr lang="en-GB" b="0" i="0" smtClean="0">
                              <a:latin typeface="Cambria Math" panose="02040503050406030204" pitchFamily="18" charset="0"/>
                              <a:ea typeface="Cambria Math" panose="02040503050406030204" pitchFamily="18" charset="0"/>
                            </a:rPr>
                            <m:t>10</m:t>
                          </m:r>
                        </m:sub>
                      </m:sSub>
                      <m:r>
                        <m:rPr>
                          <m:sty m:val="p"/>
                        </m:rPr>
                        <a:rPr lang="el-GR" i="1" smtClean="0">
                          <a:latin typeface="Cambria Math" panose="02040503050406030204" pitchFamily="18" charset="0"/>
                          <a:ea typeface="Cambria Math" panose="02040503050406030204" pitchFamily="18" charset="0"/>
                        </a:rPr>
                        <m:t>σ</m:t>
                      </m:r>
                    </m:oMath>
                  </m:oMathPara>
                </a14:m>
                <a:endParaRPr lang="en-US" dirty="0"/>
              </a:p>
            </p:txBody>
          </p:sp>
        </mc:Choice>
        <mc:Fallback xmlns="">
          <p:sp>
            <p:nvSpPr>
              <p:cNvPr id="13" name="Rectangle 12">
                <a:extLst>
                  <a:ext uri="{FF2B5EF4-FFF2-40B4-BE49-F238E27FC236}">
                    <a16:creationId xmlns:a16="http://schemas.microsoft.com/office/drawing/2014/main" id="{96E4F488-A335-F44D-8475-964816F53325}"/>
                  </a:ext>
                </a:extLst>
              </p:cNvPr>
              <p:cNvSpPr>
                <a:spLocks noRot="1" noChangeAspect="1" noMove="1" noResize="1" noEditPoints="1" noAdjustHandles="1" noChangeArrowheads="1" noChangeShapeType="1" noTextEdit="1"/>
              </p:cNvSpPr>
              <p:nvPr/>
            </p:nvSpPr>
            <p:spPr>
              <a:xfrm>
                <a:off x="361950" y="2177534"/>
                <a:ext cx="876009" cy="369332"/>
              </a:xfrm>
              <a:prstGeom prst="rect">
                <a:avLst/>
              </a:prstGeom>
              <a:blipFill>
                <a:blip r:embed="rId4"/>
                <a:stretch>
                  <a:fillRect b="-96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765DDABF-22C3-7E4F-A8B2-98080AFD9BC4}"/>
                  </a:ext>
                </a:extLst>
              </p:cNvPr>
              <p:cNvSpPr/>
              <p:nvPr/>
            </p:nvSpPr>
            <p:spPr>
              <a:xfrm>
                <a:off x="3777640" y="6152674"/>
                <a:ext cx="99405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ea typeface="Cambria Math" panose="02040503050406030204" pitchFamily="18" charset="0"/>
                            </a:rPr>
                          </m:ctrlPr>
                        </m:sSubPr>
                        <m:e>
                          <m:r>
                            <m:rPr>
                              <m:sty m:val="p"/>
                            </m:rPr>
                            <a:rPr lang="en-GB" b="0" i="0" smtClean="0">
                              <a:latin typeface="Cambria Math" panose="02040503050406030204" pitchFamily="18" charset="0"/>
                              <a:ea typeface="Cambria Math" panose="02040503050406030204" pitchFamily="18" charset="0"/>
                            </a:rPr>
                            <m:t>log</m:t>
                          </m:r>
                        </m:e>
                        <m:sub>
                          <m:r>
                            <a:rPr lang="en-GB" b="0" i="0" smtClean="0">
                              <a:latin typeface="Cambria Math" panose="02040503050406030204" pitchFamily="18" charset="0"/>
                              <a:ea typeface="Cambria Math" panose="02040503050406030204" pitchFamily="18" charset="0"/>
                            </a:rPr>
                            <m:t>10</m:t>
                          </m:r>
                        </m:sub>
                      </m:sSub>
                      <m:sSub>
                        <m:sSubPr>
                          <m:ctrlPr>
                            <a:rPr lang="en-GB"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𝑅</m:t>
                          </m:r>
                        </m:e>
                        <m:sub>
                          <m:r>
                            <a:rPr lang="en-GB" b="0" i="1" smtClean="0">
                              <a:latin typeface="Cambria Math" panose="02040503050406030204" pitchFamily="18" charset="0"/>
                              <a:ea typeface="Cambria Math" panose="02040503050406030204" pitchFamily="18" charset="0"/>
                            </a:rPr>
                            <m:t>𝑒</m:t>
                          </m:r>
                        </m:sub>
                      </m:sSub>
                    </m:oMath>
                  </m:oMathPara>
                </a14:m>
                <a:endParaRPr lang="en-US" dirty="0"/>
              </a:p>
            </p:txBody>
          </p:sp>
        </mc:Choice>
        <mc:Fallback xmlns="">
          <p:sp>
            <p:nvSpPr>
              <p:cNvPr id="14" name="Rectangle 13">
                <a:extLst>
                  <a:ext uri="{FF2B5EF4-FFF2-40B4-BE49-F238E27FC236}">
                    <a16:creationId xmlns:a16="http://schemas.microsoft.com/office/drawing/2014/main" id="{765DDABF-22C3-7E4F-A8B2-98080AFD9BC4}"/>
                  </a:ext>
                </a:extLst>
              </p:cNvPr>
              <p:cNvSpPr>
                <a:spLocks noRot="1" noChangeAspect="1" noMove="1" noResize="1" noEditPoints="1" noAdjustHandles="1" noChangeArrowheads="1" noChangeShapeType="1" noTextEdit="1"/>
              </p:cNvSpPr>
              <p:nvPr/>
            </p:nvSpPr>
            <p:spPr>
              <a:xfrm>
                <a:off x="3777640" y="6152674"/>
                <a:ext cx="994054" cy="369332"/>
              </a:xfrm>
              <a:prstGeom prst="rect">
                <a:avLst/>
              </a:prstGeom>
              <a:blipFill>
                <a:blip r:embed="rId5"/>
                <a:stretch>
                  <a:fillRect b="-9677"/>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BED7769D-4E15-6944-AD5B-061387CB1996}"/>
              </a:ext>
            </a:extLst>
          </p:cNvPr>
          <p:cNvSpPr/>
          <p:nvPr/>
        </p:nvSpPr>
        <p:spPr>
          <a:xfrm>
            <a:off x="5227892" y="1570622"/>
            <a:ext cx="6602399" cy="40601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0D9447-63B8-A94A-A47F-A2D51B06FF58}"/>
              </a:ext>
            </a:extLst>
          </p:cNvPr>
          <p:cNvSpPr/>
          <p:nvPr/>
        </p:nvSpPr>
        <p:spPr>
          <a:xfrm>
            <a:off x="5227891" y="2867822"/>
            <a:ext cx="6602399" cy="1404594"/>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479E3CA-3B7F-C64B-9583-8921628BC9E1}"/>
              </a:ext>
            </a:extLst>
          </p:cNvPr>
          <p:cNvSpPr/>
          <p:nvPr/>
        </p:nvSpPr>
        <p:spPr>
          <a:xfrm>
            <a:off x="5227891" y="1976632"/>
            <a:ext cx="6602399" cy="872349"/>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A08F745-3D30-4F4E-A4A2-31EE3595B63B}"/>
              </a:ext>
            </a:extLst>
          </p:cNvPr>
          <p:cNvSpPr/>
          <p:nvPr/>
        </p:nvSpPr>
        <p:spPr>
          <a:xfrm>
            <a:off x="5227891" y="4265860"/>
            <a:ext cx="6602399" cy="93105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F4E48A5-264D-0541-8196-D556C8F9E333}"/>
              </a:ext>
            </a:extLst>
          </p:cNvPr>
          <p:cNvSpPr/>
          <p:nvPr/>
        </p:nvSpPr>
        <p:spPr>
          <a:xfrm>
            <a:off x="5227891" y="5205172"/>
            <a:ext cx="6582644" cy="1405058"/>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6955B219-5211-8E4B-A0A2-F46B1B011127}"/>
              </a:ext>
            </a:extLst>
          </p:cNvPr>
          <p:cNvPicPr>
            <a:picLocks noChangeAspect="1"/>
          </p:cNvPicPr>
          <p:nvPr/>
        </p:nvPicPr>
        <p:blipFill rotWithShape="1">
          <a:blip r:embed="rId6"/>
          <a:srcRect l="4838" t="57843" r="27258" b="33234"/>
          <a:stretch/>
        </p:blipFill>
        <p:spPr>
          <a:xfrm>
            <a:off x="361950" y="305362"/>
            <a:ext cx="8020050" cy="376809"/>
          </a:xfrm>
          <a:prstGeom prst="rect">
            <a:avLst/>
          </a:prstGeom>
        </p:spPr>
      </p:pic>
      <p:cxnSp>
        <p:nvCxnSpPr>
          <p:cNvPr id="8" name="Straight Arrow Connector 7">
            <a:extLst>
              <a:ext uri="{FF2B5EF4-FFF2-40B4-BE49-F238E27FC236}">
                <a16:creationId xmlns:a16="http://schemas.microsoft.com/office/drawing/2014/main" id="{73B9E51D-5321-C343-ADBE-6F82FDFF534A}"/>
              </a:ext>
            </a:extLst>
          </p:cNvPr>
          <p:cNvCxnSpPr>
            <a:cxnSpLocks/>
          </p:cNvCxnSpPr>
          <p:nvPr/>
        </p:nvCxnSpPr>
        <p:spPr>
          <a:xfrm>
            <a:off x="2710840" y="4171950"/>
            <a:ext cx="1823060"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122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26"/>
                                        </p:tgtEl>
                                      </p:cBhvr>
                                    </p:animEffect>
                                    <p:set>
                                      <p:cBhvr>
                                        <p:cTn id="27" dur="1" fill="hold">
                                          <p:stCondLst>
                                            <p:cond delay="499"/>
                                          </p:stCondLst>
                                        </p:cTn>
                                        <p:tgtEl>
                                          <p:spTgt spid="2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894B5C0E-370B-0047-8CF5-1FE0EDA1F39E}"/>
              </a:ext>
            </a:extLst>
          </p:cNvPr>
          <p:cNvCxnSpPr>
            <a:cxnSpLocks/>
          </p:cNvCxnSpPr>
          <p:nvPr/>
        </p:nvCxnSpPr>
        <p:spPr>
          <a:xfrm flipV="1">
            <a:off x="838200" y="2590800"/>
            <a:ext cx="0" cy="344805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460ABD75-DD41-B54C-B423-2906BF80BF47}"/>
              </a:ext>
            </a:extLst>
          </p:cNvPr>
          <p:cNvCxnSpPr>
            <a:cxnSpLocks/>
          </p:cNvCxnSpPr>
          <p:nvPr/>
        </p:nvCxnSpPr>
        <p:spPr>
          <a:xfrm>
            <a:off x="838200" y="6038850"/>
            <a:ext cx="4095750" cy="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5-Point Star 9">
            <a:extLst>
              <a:ext uri="{FF2B5EF4-FFF2-40B4-BE49-F238E27FC236}">
                <a16:creationId xmlns:a16="http://schemas.microsoft.com/office/drawing/2014/main" id="{665FC5D0-5A98-A447-90A2-53583FBB85FE}"/>
              </a:ext>
            </a:extLst>
          </p:cNvPr>
          <p:cNvSpPr/>
          <p:nvPr/>
        </p:nvSpPr>
        <p:spPr>
          <a:xfrm>
            <a:off x="2514600" y="4010025"/>
            <a:ext cx="342900" cy="32385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6A356721-B8F8-4840-BA21-09BED59E5396}"/>
              </a:ext>
            </a:extLst>
          </p:cNvPr>
          <p:cNvSpPr txBox="1"/>
          <p:nvPr/>
        </p:nvSpPr>
        <p:spPr>
          <a:xfrm>
            <a:off x="5296235" y="1064018"/>
            <a:ext cx="6696075" cy="3276025"/>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r>
              <a:rPr lang="en-GB" sz="2000" b="0" dirty="0"/>
              <a:t>Let’s populate this graph…</a:t>
            </a:r>
          </a:p>
          <a:p>
            <a:pPr marL="342900" indent="-342900">
              <a:lnSpc>
                <a:spcPct val="150000"/>
              </a:lnSpc>
              <a:buFont typeface="Arial" panose="020B0604020202020204" pitchFamily="34" charset="0"/>
              <a:buChar char="•"/>
            </a:pPr>
            <a:r>
              <a:rPr lang="en-GB" sz="2000" b="0" dirty="0"/>
              <a:t>To get from a dwarf spheroidal to an elliptical, we need to increase the velocity dispersion and the effective radius</a:t>
            </a:r>
          </a:p>
          <a:p>
            <a:pPr marL="342900" indent="-342900">
              <a:lnSpc>
                <a:spcPct val="150000"/>
              </a:lnSpc>
              <a:buFont typeface="Arial" panose="020B0604020202020204" pitchFamily="34" charset="0"/>
              <a:buChar char="•"/>
            </a:pPr>
            <a:r>
              <a:rPr lang="en-GB" sz="2000" b="0" dirty="0"/>
              <a:t>To increase dispersion, we need gas dissipation</a:t>
            </a:r>
          </a:p>
          <a:p>
            <a:pPr marL="342900" indent="-342900">
              <a:lnSpc>
                <a:spcPct val="150000"/>
              </a:lnSpc>
              <a:buFont typeface="Arial" panose="020B0604020202020204" pitchFamily="34" charset="0"/>
              <a:buChar char="•"/>
            </a:pPr>
            <a:r>
              <a:rPr lang="en-GB" sz="2000" b="0" dirty="0"/>
              <a:t>This requires gas, so as dwarf spheroids are gas-poor, the dispersion following a merger will stay the same</a:t>
            </a:r>
            <a:endParaRPr lang="en-GB" sz="2000" b="1" dirty="0"/>
          </a:p>
          <a:p>
            <a:pPr marL="342900" indent="-342900">
              <a:lnSpc>
                <a:spcPct val="150000"/>
              </a:lnSpc>
              <a:buFont typeface="Arial" panose="020B0604020202020204" pitchFamily="34" charset="0"/>
              <a:buChar char="•"/>
            </a:pPr>
            <a:r>
              <a:rPr lang="en-GB" sz="2000" b="1" dirty="0">
                <a:latin typeface="Cambria Math" panose="02040503050406030204" pitchFamily="18" charset="0"/>
                <a:ea typeface="Cambria Math" panose="02040503050406030204" pitchFamily="18" charset="0"/>
              </a:rPr>
              <a:t>No!</a:t>
            </a:r>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96E4F488-A335-F44D-8475-964816F53325}"/>
                  </a:ext>
                </a:extLst>
              </p:cNvPr>
              <p:cNvSpPr/>
              <p:nvPr/>
            </p:nvSpPr>
            <p:spPr>
              <a:xfrm>
                <a:off x="361950" y="2177534"/>
                <a:ext cx="87600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ea typeface="Cambria Math" panose="02040503050406030204" pitchFamily="18" charset="0"/>
                            </a:rPr>
                          </m:ctrlPr>
                        </m:sSubPr>
                        <m:e>
                          <m:r>
                            <m:rPr>
                              <m:sty m:val="p"/>
                            </m:rPr>
                            <a:rPr lang="en-GB" b="0" i="0" smtClean="0">
                              <a:latin typeface="Cambria Math" panose="02040503050406030204" pitchFamily="18" charset="0"/>
                              <a:ea typeface="Cambria Math" panose="02040503050406030204" pitchFamily="18" charset="0"/>
                            </a:rPr>
                            <m:t>log</m:t>
                          </m:r>
                        </m:e>
                        <m:sub>
                          <m:r>
                            <a:rPr lang="en-GB" b="0" i="0" smtClean="0">
                              <a:latin typeface="Cambria Math" panose="02040503050406030204" pitchFamily="18" charset="0"/>
                              <a:ea typeface="Cambria Math" panose="02040503050406030204" pitchFamily="18" charset="0"/>
                            </a:rPr>
                            <m:t>10</m:t>
                          </m:r>
                        </m:sub>
                      </m:sSub>
                      <m:r>
                        <m:rPr>
                          <m:sty m:val="p"/>
                        </m:rPr>
                        <a:rPr lang="el-GR" i="1" smtClean="0">
                          <a:latin typeface="Cambria Math" panose="02040503050406030204" pitchFamily="18" charset="0"/>
                          <a:ea typeface="Cambria Math" panose="02040503050406030204" pitchFamily="18" charset="0"/>
                        </a:rPr>
                        <m:t>σ</m:t>
                      </m:r>
                    </m:oMath>
                  </m:oMathPara>
                </a14:m>
                <a:endParaRPr lang="en-US" dirty="0"/>
              </a:p>
            </p:txBody>
          </p:sp>
        </mc:Choice>
        <mc:Fallback xmlns="">
          <p:sp>
            <p:nvSpPr>
              <p:cNvPr id="13" name="Rectangle 12">
                <a:extLst>
                  <a:ext uri="{FF2B5EF4-FFF2-40B4-BE49-F238E27FC236}">
                    <a16:creationId xmlns:a16="http://schemas.microsoft.com/office/drawing/2014/main" id="{96E4F488-A335-F44D-8475-964816F53325}"/>
                  </a:ext>
                </a:extLst>
              </p:cNvPr>
              <p:cNvSpPr>
                <a:spLocks noRot="1" noChangeAspect="1" noMove="1" noResize="1" noEditPoints="1" noAdjustHandles="1" noChangeArrowheads="1" noChangeShapeType="1" noTextEdit="1"/>
              </p:cNvSpPr>
              <p:nvPr/>
            </p:nvSpPr>
            <p:spPr>
              <a:xfrm>
                <a:off x="361950" y="2177534"/>
                <a:ext cx="876009" cy="369332"/>
              </a:xfrm>
              <a:prstGeom prst="rect">
                <a:avLst/>
              </a:prstGeom>
              <a:blipFill>
                <a:blip r:embed="rId3"/>
                <a:stretch>
                  <a:fillRect b="-96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765DDABF-22C3-7E4F-A8B2-98080AFD9BC4}"/>
                  </a:ext>
                </a:extLst>
              </p:cNvPr>
              <p:cNvSpPr/>
              <p:nvPr/>
            </p:nvSpPr>
            <p:spPr>
              <a:xfrm>
                <a:off x="3777640" y="6152674"/>
                <a:ext cx="99405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ea typeface="Cambria Math" panose="02040503050406030204" pitchFamily="18" charset="0"/>
                            </a:rPr>
                          </m:ctrlPr>
                        </m:sSubPr>
                        <m:e>
                          <m:r>
                            <m:rPr>
                              <m:sty m:val="p"/>
                            </m:rPr>
                            <a:rPr lang="en-GB" b="0" i="0" smtClean="0">
                              <a:latin typeface="Cambria Math" panose="02040503050406030204" pitchFamily="18" charset="0"/>
                              <a:ea typeface="Cambria Math" panose="02040503050406030204" pitchFamily="18" charset="0"/>
                            </a:rPr>
                            <m:t>log</m:t>
                          </m:r>
                        </m:e>
                        <m:sub>
                          <m:r>
                            <a:rPr lang="en-GB" b="0" i="0" smtClean="0">
                              <a:latin typeface="Cambria Math" panose="02040503050406030204" pitchFamily="18" charset="0"/>
                              <a:ea typeface="Cambria Math" panose="02040503050406030204" pitchFamily="18" charset="0"/>
                            </a:rPr>
                            <m:t>10</m:t>
                          </m:r>
                        </m:sub>
                      </m:sSub>
                      <m:sSub>
                        <m:sSubPr>
                          <m:ctrlPr>
                            <a:rPr lang="en-GB"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𝑅</m:t>
                          </m:r>
                        </m:e>
                        <m:sub>
                          <m:r>
                            <a:rPr lang="en-GB" b="0" i="1" smtClean="0">
                              <a:latin typeface="Cambria Math" panose="02040503050406030204" pitchFamily="18" charset="0"/>
                              <a:ea typeface="Cambria Math" panose="02040503050406030204" pitchFamily="18" charset="0"/>
                            </a:rPr>
                            <m:t>𝑒</m:t>
                          </m:r>
                        </m:sub>
                      </m:sSub>
                    </m:oMath>
                  </m:oMathPara>
                </a14:m>
                <a:endParaRPr lang="en-US" dirty="0"/>
              </a:p>
            </p:txBody>
          </p:sp>
        </mc:Choice>
        <mc:Fallback xmlns="">
          <p:sp>
            <p:nvSpPr>
              <p:cNvPr id="14" name="Rectangle 13">
                <a:extLst>
                  <a:ext uri="{FF2B5EF4-FFF2-40B4-BE49-F238E27FC236}">
                    <a16:creationId xmlns:a16="http://schemas.microsoft.com/office/drawing/2014/main" id="{765DDABF-22C3-7E4F-A8B2-98080AFD9BC4}"/>
                  </a:ext>
                </a:extLst>
              </p:cNvPr>
              <p:cNvSpPr>
                <a:spLocks noRot="1" noChangeAspect="1" noMove="1" noResize="1" noEditPoints="1" noAdjustHandles="1" noChangeArrowheads="1" noChangeShapeType="1" noTextEdit="1"/>
              </p:cNvSpPr>
              <p:nvPr/>
            </p:nvSpPr>
            <p:spPr>
              <a:xfrm>
                <a:off x="3777640" y="6152674"/>
                <a:ext cx="994054" cy="369332"/>
              </a:xfrm>
              <a:prstGeom prst="rect">
                <a:avLst/>
              </a:prstGeom>
              <a:blipFill>
                <a:blip r:embed="rId4"/>
                <a:stretch>
                  <a:fillRect b="-9677"/>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BED7769D-4E15-6944-AD5B-061387CB1996}"/>
              </a:ext>
            </a:extLst>
          </p:cNvPr>
          <p:cNvSpPr/>
          <p:nvPr/>
        </p:nvSpPr>
        <p:spPr>
          <a:xfrm>
            <a:off x="5276480" y="1125668"/>
            <a:ext cx="6602399" cy="40601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0D9447-63B8-A94A-A47F-A2D51B06FF58}"/>
              </a:ext>
            </a:extLst>
          </p:cNvPr>
          <p:cNvSpPr/>
          <p:nvPr/>
        </p:nvSpPr>
        <p:spPr>
          <a:xfrm>
            <a:off x="5276479" y="2379721"/>
            <a:ext cx="6602399" cy="592079"/>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479E3CA-3B7F-C64B-9583-8921628BC9E1}"/>
              </a:ext>
            </a:extLst>
          </p:cNvPr>
          <p:cNvSpPr/>
          <p:nvPr/>
        </p:nvSpPr>
        <p:spPr>
          <a:xfrm>
            <a:off x="5276479" y="1527951"/>
            <a:ext cx="6602399" cy="872349"/>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A08F745-3D30-4F4E-A4A2-31EE3595B63B}"/>
              </a:ext>
            </a:extLst>
          </p:cNvPr>
          <p:cNvSpPr/>
          <p:nvPr/>
        </p:nvSpPr>
        <p:spPr>
          <a:xfrm>
            <a:off x="5277186" y="2946565"/>
            <a:ext cx="6602399" cy="877005"/>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F4E48A5-264D-0541-8196-D556C8F9E333}"/>
              </a:ext>
            </a:extLst>
          </p:cNvPr>
          <p:cNvSpPr/>
          <p:nvPr/>
        </p:nvSpPr>
        <p:spPr>
          <a:xfrm>
            <a:off x="5276479" y="3795298"/>
            <a:ext cx="6582644" cy="1405058"/>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AA27237-9CD0-0244-A648-DBBC362B37EC}"/>
              </a:ext>
            </a:extLst>
          </p:cNvPr>
          <p:cNvPicPr>
            <a:picLocks noChangeAspect="1"/>
          </p:cNvPicPr>
          <p:nvPr/>
        </p:nvPicPr>
        <p:blipFill>
          <a:blip r:embed="rId5"/>
          <a:stretch>
            <a:fillRect/>
          </a:stretch>
        </p:blipFill>
        <p:spPr>
          <a:xfrm>
            <a:off x="361950" y="74875"/>
            <a:ext cx="11528202" cy="810950"/>
          </a:xfrm>
          <a:prstGeom prst="rect">
            <a:avLst/>
          </a:prstGeom>
        </p:spPr>
      </p:pic>
      <p:cxnSp>
        <p:nvCxnSpPr>
          <p:cNvPr id="18" name="Straight Arrow Connector 17">
            <a:extLst>
              <a:ext uri="{FF2B5EF4-FFF2-40B4-BE49-F238E27FC236}">
                <a16:creationId xmlns:a16="http://schemas.microsoft.com/office/drawing/2014/main" id="{4465BCEB-32E7-5E40-8FF1-3FC638E03FEE}"/>
              </a:ext>
            </a:extLst>
          </p:cNvPr>
          <p:cNvCxnSpPr>
            <a:cxnSpLocks/>
          </p:cNvCxnSpPr>
          <p:nvPr/>
        </p:nvCxnSpPr>
        <p:spPr>
          <a:xfrm flipH="1" flipV="1">
            <a:off x="1237959" y="2933700"/>
            <a:ext cx="1448091" cy="1238250"/>
          </a:xfrm>
          <a:prstGeom prst="straightConnector1">
            <a:avLst/>
          </a:prstGeom>
          <a:ln w="317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2868C434-7B92-134C-91C3-942F36A1D360}"/>
              </a:ext>
            </a:extLst>
          </p:cNvPr>
          <p:cNvSpPr/>
          <p:nvPr/>
        </p:nvSpPr>
        <p:spPr>
          <a:xfrm>
            <a:off x="1219390" y="4617855"/>
            <a:ext cx="936202" cy="879343"/>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35E857A-C758-5A42-A268-48DD084372E3}"/>
              </a:ext>
            </a:extLst>
          </p:cNvPr>
          <p:cNvSpPr/>
          <p:nvPr/>
        </p:nvSpPr>
        <p:spPr>
          <a:xfrm>
            <a:off x="1359516" y="4887598"/>
            <a:ext cx="655949" cy="369332"/>
          </a:xfrm>
          <a:prstGeom prst="rect">
            <a:avLst/>
          </a:prstGeom>
        </p:spPr>
        <p:txBody>
          <a:bodyPr wrap="none">
            <a:spAutoFit/>
          </a:bodyPr>
          <a:lstStyle/>
          <a:p>
            <a:r>
              <a:rPr lang="en-GB" dirty="0" err="1"/>
              <a:t>dSph</a:t>
            </a:r>
            <a:endParaRPr lang="en-US" dirty="0"/>
          </a:p>
        </p:txBody>
      </p:sp>
      <p:sp>
        <p:nvSpPr>
          <p:cNvPr id="27" name="Oval 26">
            <a:extLst>
              <a:ext uri="{FF2B5EF4-FFF2-40B4-BE49-F238E27FC236}">
                <a16:creationId xmlns:a16="http://schemas.microsoft.com/office/drawing/2014/main" id="{42533D76-1360-2446-85F0-0812EE517009}"/>
              </a:ext>
            </a:extLst>
          </p:cNvPr>
          <p:cNvSpPr/>
          <p:nvPr/>
        </p:nvSpPr>
        <p:spPr>
          <a:xfrm>
            <a:off x="1619148" y="3955232"/>
            <a:ext cx="936202" cy="879343"/>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2A2F3116-B4E0-DF41-B61B-E7523204249E}"/>
              </a:ext>
            </a:extLst>
          </p:cNvPr>
          <p:cNvSpPr/>
          <p:nvPr/>
        </p:nvSpPr>
        <p:spPr>
          <a:xfrm>
            <a:off x="1698859" y="4224973"/>
            <a:ext cx="837922" cy="369332"/>
          </a:xfrm>
          <a:prstGeom prst="rect">
            <a:avLst/>
          </a:prstGeom>
        </p:spPr>
        <p:txBody>
          <a:bodyPr wrap="none">
            <a:spAutoFit/>
          </a:bodyPr>
          <a:lstStyle/>
          <a:p>
            <a:r>
              <a:rPr lang="en-GB" dirty="0"/>
              <a:t>Dwarfs</a:t>
            </a:r>
            <a:endParaRPr lang="en-US" dirty="0"/>
          </a:p>
        </p:txBody>
      </p:sp>
      <p:sp>
        <p:nvSpPr>
          <p:cNvPr id="29" name="Oval 28">
            <a:extLst>
              <a:ext uri="{FF2B5EF4-FFF2-40B4-BE49-F238E27FC236}">
                <a16:creationId xmlns:a16="http://schemas.microsoft.com/office/drawing/2014/main" id="{9FA9C6D4-7FF0-C54D-9EF1-774BA0870D69}"/>
              </a:ext>
            </a:extLst>
          </p:cNvPr>
          <p:cNvSpPr/>
          <p:nvPr/>
        </p:nvSpPr>
        <p:spPr>
          <a:xfrm>
            <a:off x="1993706" y="2877028"/>
            <a:ext cx="1282791" cy="1209346"/>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A246363-FCC4-834B-AE24-4BDF065C6B6D}"/>
              </a:ext>
            </a:extLst>
          </p:cNvPr>
          <p:cNvSpPr/>
          <p:nvPr/>
        </p:nvSpPr>
        <p:spPr>
          <a:xfrm>
            <a:off x="2136870" y="3345630"/>
            <a:ext cx="1203906" cy="369332"/>
          </a:xfrm>
          <a:prstGeom prst="rect">
            <a:avLst/>
          </a:prstGeom>
        </p:spPr>
        <p:txBody>
          <a:bodyPr wrap="square">
            <a:spAutoFit/>
          </a:bodyPr>
          <a:lstStyle/>
          <a:p>
            <a:r>
              <a:rPr lang="en-GB" dirty="0"/>
              <a:t>Ellipticals</a:t>
            </a:r>
            <a:endParaRPr lang="en-US" dirty="0"/>
          </a:p>
        </p:txBody>
      </p:sp>
      <p:cxnSp>
        <p:nvCxnSpPr>
          <p:cNvPr id="31" name="Straight Arrow Connector 30">
            <a:extLst>
              <a:ext uri="{FF2B5EF4-FFF2-40B4-BE49-F238E27FC236}">
                <a16:creationId xmlns:a16="http://schemas.microsoft.com/office/drawing/2014/main" id="{8D77766D-ABE3-BF4B-8E06-3E191A4D0261}"/>
              </a:ext>
            </a:extLst>
          </p:cNvPr>
          <p:cNvCxnSpPr>
            <a:cxnSpLocks/>
          </p:cNvCxnSpPr>
          <p:nvPr/>
        </p:nvCxnSpPr>
        <p:spPr>
          <a:xfrm>
            <a:off x="2710840" y="4171950"/>
            <a:ext cx="1823060"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D8595C2C-D091-8F49-92A7-EFBB06C33705}"/>
              </a:ext>
            </a:extLst>
          </p:cNvPr>
          <p:cNvSpPr/>
          <p:nvPr/>
        </p:nvSpPr>
        <p:spPr>
          <a:xfrm>
            <a:off x="3098429" y="3162300"/>
            <a:ext cx="1073657" cy="1012186"/>
          </a:xfrm>
          <a:prstGeom prst="ellipse">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9767F1D-04A7-FB45-A25E-E266CA294EFB}"/>
              </a:ext>
            </a:extLst>
          </p:cNvPr>
          <p:cNvSpPr/>
          <p:nvPr/>
        </p:nvSpPr>
        <p:spPr>
          <a:xfrm>
            <a:off x="3239363" y="3508823"/>
            <a:ext cx="1203906" cy="369332"/>
          </a:xfrm>
          <a:prstGeom prst="rect">
            <a:avLst/>
          </a:prstGeom>
        </p:spPr>
        <p:txBody>
          <a:bodyPr wrap="square">
            <a:spAutoFit/>
          </a:bodyPr>
          <a:lstStyle/>
          <a:p>
            <a:r>
              <a:rPr lang="en-GB" dirty="0"/>
              <a:t>Spirals</a:t>
            </a:r>
            <a:endParaRPr lang="en-US" dirty="0"/>
          </a:p>
        </p:txBody>
      </p:sp>
    </p:spTree>
    <p:extLst>
      <p:ext uri="{BB962C8B-B14F-4D97-AF65-F5344CB8AC3E}">
        <p14:creationId xmlns:p14="http://schemas.microsoft.com/office/powerpoint/2010/main" val="3130943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checkerboard(across)">
                                      <p:cBhvr>
                                        <p:cTn id="15" dur="500"/>
                                        <p:tgtEl>
                                          <p:spTgt spid="30"/>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checkerboard(across)">
                                      <p:cBhvr>
                                        <p:cTn id="21" dur="500"/>
                                        <p:tgtEl>
                                          <p:spTgt spid="28"/>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checkerboard(across)">
                                      <p:cBhvr>
                                        <p:cTn id="24" dur="500"/>
                                        <p:tgtEl>
                                          <p:spTgt spid="27"/>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heckerboard(across)">
                                      <p:cBhvr>
                                        <p:cTn id="27" dur="500"/>
                                        <p:tgtEl>
                                          <p:spTgt spid="29"/>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checkerboard(across)">
                                      <p:cBhvr>
                                        <p:cTn id="30" dur="500"/>
                                        <p:tgtEl>
                                          <p:spTgt spid="33"/>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checkerboard(across)">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grpId="0" nodeType="clickEffect">
                                  <p:stCondLst>
                                    <p:cond delay="0"/>
                                  </p:stCondLst>
                                  <p:childTnLst>
                                    <p:animEffect transition="out" filter="blinds(horizontal)">
                                      <p:cBhvr>
                                        <p:cTn id="37" dur="500"/>
                                        <p:tgtEl>
                                          <p:spTgt spid="24"/>
                                        </p:tgtEl>
                                      </p:cBhvr>
                                    </p:animEffect>
                                    <p:set>
                                      <p:cBhvr>
                                        <p:cTn id="38" dur="1" fill="hold">
                                          <p:stCondLst>
                                            <p:cond delay="499"/>
                                          </p:stCondLst>
                                        </p:cTn>
                                        <p:tgtEl>
                                          <p:spTgt spid="2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grpId="0" nodeType="clickEffect">
                                  <p:stCondLst>
                                    <p:cond delay="0"/>
                                  </p:stCondLst>
                                  <p:childTnLst>
                                    <p:animEffect transition="out" filter="blinds(horizontal)">
                                      <p:cBhvr>
                                        <p:cTn id="42" dur="500"/>
                                        <p:tgtEl>
                                          <p:spTgt spid="23"/>
                                        </p:tgtEl>
                                      </p:cBhvr>
                                    </p:animEffect>
                                    <p:set>
                                      <p:cBhvr>
                                        <p:cTn id="43" dur="1" fill="hold">
                                          <p:stCondLst>
                                            <p:cond delay="499"/>
                                          </p:stCondLst>
                                        </p:cTn>
                                        <p:tgtEl>
                                          <p:spTgt spid="2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3" presetClass="exit" presetSubtype="10" fill="hold" grpId="0" nodeType="clickEffect">
                                  <p:stCondLst>
                                    <p:cond delay="0"/>
                                  </p:stCondLst>
                                  <p:childTnLst>
                                    <p:animEffect transition="out" filter="blinds(horizontal)">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3" presetClass="exit" presetSubtype="10" fill="hold" grpId="0" nodeType="clickEffect">
                                  <p:stCondLst>
                                    <p:cond delay="0"/>
                                  </p:stCondLst>
                                  <p:childTnLst>
                                    <p:animEffect transition="out" filter="blinds(horizontal)">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4" grpId="0" animBg="1"/>
      <p:bldP spid="7" grpId="0"/>
      <p:bldP spid="27" grpId="0" animBg="1"/>
      <p:bldP spid="28" grpId="0"/>
      <p:bldP spid="29" grpId="0" animBg="1"/>
      <p:bldP spid="30" grpId="0"/>
      <p:bldP spid="32" grpId="0" animBg="1"/>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1D6047-B679-4D4E-86A8-F7A4C10C5599}"/>
              </a:ext>
            </a:extLst>
          </p:cNvPr>
          <p:cNvPicPr>
            <a:picLocks noChangeAspect="1"/>
          </p:cNvPicPr>
          <p:nvPr/>
        </p:nvPicPr>
        <p:blipFill>
          <a:blip r:embed="rId3"/>
          <a:stretch>
            <a:fillRect/>
          </a:stretch>
        </p:blipFill>
        <p:spPr>
          <a:xfrm>
            <a:off x="6996786" y="1946170"/>
            <a:ext cx="5195214" cy="4781199"/>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A356721-B8F8-4840-BA21-09BED59E5396}"/>
                  </a:ext>
                </a:extLst>
              </p:cNvPr>
              <p:cNvSpPr txBox="1"/>
              <p:nvPr/>
            </p:nvSpPr>
            <p:spPr>
              <a:xfrm>
                <a:off x="0" y="1623714"/>
                <a:ext cx="6229350" cy="4815164"/>
              </a:xfrm>
              <a:prstGeom prst="rect">
                <a:avLst/>
              </a:prstGeom>
              <a:noFill/>
              <a:ln>
                <a:noFill/>
              </a:ln>
            </p:spPr>
            <p:txBody>
              <a:bodyPr wrap="square" rtlCol="0">
                <a:spAutoFit/>
              </a:bodyPr>
              <a:lstStyle/>
              <a:p>
                <a:pPr marL="342900" indent="-342900">
                  <a:buFont typeface="Arial" panose="020B0604020202020204" pitchFamily="34" charset="0"/>
                  <a:buChar char="•"/>
                </a:pPr>
                <a:r>
                  <a:rPr lang="en-GB" sz="2000" dirty="0"/>
                  <a:t>Early galaxies are surrounded by neutral hydrogen gas, which are almost completely opaque to rest-frame wavelengths less than </a:t>
                </a:r>
                <a14:m>
                  <m:oMath xmlns:m="http://schemas.openxmlformats.org/officeDocument/2006/math">
                    <m:r>
                      <a:rPr lang="en-GB" sz="2000" b="0" i="1" smtClean="0">
                        <a:latin typeface="Cambria Math" panose="02040503050406030204" pitchFamily="18" charset="0"/>
                      </a:rPr>
                      <m:t>912</m:t>
                    </m:r>
                    <m:r>
                      <m:rPr>
                        <m:sty m:val="p"/>
                      </m:rPr>
                      <a:rPr lang="en-GB" sz="2000" b="0" i="0" smtClean="0">
                        <a:latin typeface="Cambria Math" panose="02040503050406030204" pitchFamily="18" charset="0"/>
                      </a:rPr>
                      <m:t>A</m:t>
                    </m:r>
                  </m:oMath>
                </a14:m>
                <a:r>
                  <a:rPr lang="en-GB" sz="2000" b="0" dirty="0"/>
                  <a:t> (this is the Lyman limit, the </a:t>
                </a:r>
                <a:r>
                  <a:rPr lang="en-GB" sz="2000" dirty="0"/>
                  <a:t>minimum energy required to ionise a Hydrogen atom</a:t>
                </a:r>
                <a:r>
                  <a:rPr lang="en-GB" sz="2000" b="0" dirty="0"/>
                  <a:t>)</a:t>
                </a:r>
              </a:p>
              <a:p>
                <a:pPr marL="342900" indent="-342900">
                  <a:buFont typeface="Arial" panose="020B0604020202020204" pitchFamily="34" charset="0"/>
                  <a:buChar char="•"/>
                </a:pPr>
                <a:r>
                  <a:rPr lang="en-GB" sz="2000" b="0" dirty="0"/>
                  <a:t>So if we observe a patch of sky in two passbands (one redder, one bluer) and we see a source in higher wavelengths but not lower, we have a high redshift galaxy candidate</a:t>
                </a:r>
              </a:p>
              <a:p>
                <a:pPr marL="342900" indent="-342900">
                  <a:buFont typeface="Arial" panose="020B0604020202020204" pitchFamily="34" charset="0"/>
                  <a:buChar char="•"/>
                </a:pPr>
                <a:r>
                  <a:rPr lang="en-GB" sz="2000" dirty="0"/>
                  <a:t>Broad-band filters are needed to allow a sufficient number of photons to allow detection</a:t>
                </a:r>
                <a:endParaRPr lang="en-GB" sz="2000" b="0" dirty="0"/>
              </a:p>
              <a:p>
                <a:pPr marL="342900" indent="-342900">
                  <a:buFont typeface="Arial" panose="020B0604020202020204" pitchFamily="34" charset="0"/>
                  <a:buChar char="•"/>
                </a:pPr>
                <a:r>
                  <a:rPr lang="en-GB" sz="2000" dirty="0"/>
                  <a:t>This signal can arise from AGN and high mass stars in the Milky Way, so follow-up spectroscopic observation is needed to confirm the source and the redshift</a:t>
                </a:r>
              </a:p>
              <a:p>
                <a:pPr marL="342900" indent="-342900">
                  <a:lnSpc>
                    <a:spcPct val="150000"/>
                  </a:lnSpc>
                  <a:buFont typeface="Arial" panose="020B0604020202020204" pitchFamily="34" charset="0"/>
                  <a:buChar char="•"/>
                </a:pPr>
                <a:endParaRPr lang="en-GB" sz="2000" b="0" dirty="0"/>
              </a:p>
            </p:txBody>
          </p:sp>
        </mc:Choice>
        <mc:Fallback xmlns="">
          <p:sp>
            <p:nvSpPr>
              <p:cNvPr id="12" name="TextBox 11">
                <a:extLst>
                  <a:ext uri="{FF2B5EF4-FFF2-40B4-BE49-F238E27FC236}">
                    <a16:creationId xmlns:a16="http://schemas.microsoft.com/office/drawing/2014/main" id="{6A356721-B8F8-4840-BA21-09BED59E5396}"/>
                  </a:ext>
                </a:extLst>
              </p:cNvPr>
              <p:cNvSpPr txBox="1">
                <a:spLocks noRot="1" noChangeAspect="1" noMove="1" noResize="1" noEditPoints="1" noAdjustHandles="1" noChangeArrowheads="1" noChangeShapeType="1" noTextEdit="1"/>
              </p:cNvSpPr>
              <p:nvPr/>
            </p:nvSpPr>
            <p:spPr>
              <a:xfrm>
                <a:off x="0" y="1623714"/>
                <a:ext cx="6229350" cy="4815164"/>
              </a:xfrm>
              <a:prstGeom prst="rect">
                <a:avLst/>
              </a:prstGeom>
              <a:blipFill>
                <a:blip r:embed="rId4"/>
                <a:stretch>
                  <a:fillRect l="-611" t="-526" r="-204"/>
                </a:stretch>
              </a:blipFill>
              <a:ln>
                <a:noFill/>
              </a:ln>
            </p:spPr>
            <p:txBody>
              <a:bodyPr/>
              <a:lstStyle/>
              <a:p>
                <a:r>
                  <a:rPr lang="en-US">
                    <a:noFill/>
                  </a:rPr>
                  <a:t> </a:t>
                </a:r>
              </a:p>
            </p:txBody>
          </p:sp>
        </mc:Fallback>
      </mc:AlternateContent>
      <p:sp>
        <p:nvSpPr>
          <p:cNvPr id="22" name="Rectangle 21">
            <a:extLst>
              <a:ext uri="{FF2B5EF4-FFF2-40B4-BE49-F238E27FC236}">
                <a16:creationId xmlns:a16="http://schemas.microsoft.com/office/drawing/2014/main" id="{BED7769D-4E15-6944-AD5B-061387CB1996}"/>
              </a:ext>
            </a:extLst>
          </p:cNvPr>
          <p:cNvSpPr/>
          <p:nvPr/>
        </p:nvSpPr>
        <p:spPr>
          <a:xfrm>
            <a:off x="0" y="1532748"/>
            <a:ext cx="6602399" cy="162865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0D9447-63B8-A94A-A47F-A2D51B06FF58}"/>
              </a:ext>
            </a:extLst>
          </p:cNvPr>
          <p:cNvSpPr/>
          <p:nvPr/>
        </p:nvSpPr>
        <p:spPr>
          <a:xfrm>
            <a:off x="-2" y="4416322"/>
            <a:ext cx="6602399" cy="57983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479E3CA-3B7F-C64B-9583-8921628BC9E1}"/>
              </a:ext>
            </a:extLst>
          </p:cNvPr>
          <p:cNvSpPr/>
          <p:nvPr/>
        </p:nvSpPr>
        <p:spPr>
          <a:xfrm>
            <a:off x="-1" y="3148074"/>
            <a:ext cx="6602399" cy="1271526"/>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A08F745-3D30-4F4E-A4A2-31EE3595B63B}"/>
              </a:ext>
            </a:extLst>
          </p:cNvPr>
          <p:cNvSpPr/>
          <p:nvPr/>
        </p:nvSpPr>
        <p:spPr>
          <a:xfrm>
            <a:off x="10669" y="4989139"/>
            <a:ext cx="6602399" cy="93105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731123B-47CC-5143-AFFE-AB5EAB726873}"/>
              </a:ext>
            </a:extLst>
          </p:cNvPr>
          <p:cNvPicPr>
            <a:picLocks noChangeAspect="1"/>
          </p:cNvPicPr>
          <p:nvPr/>
        </p:nvPicPr>
        <p:blipFill>
          <a:blip r:embed="rId5"/>
          <a:stretch>
            <a:fillRect/>
          </a:stretch>
        </p:blipFill>
        <p:spPr>
          <a:xfrm>
            <a:off x="0" y="109733"/>
            <a:ext cx="11255854" cy="1537685"/>
          </a:xfrm>
          <a:prstGeom prst="rect">
            <a:avLst/>
          </a:prstGeom>
        </p:spPr>
      </p:pic>
    </p:spTree>
    <p:extLst>
      <p:ext uri="{BB962C8B-B14F-4D97-AF65-F5344CB8AC3E}">
        <p14:creationId xmlns:p14="http://schemas.microsoft.com/office/powerpoint/2010/main" val="337962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1D6047-B679-4D4E-86A8-F7A4C10C5599}"/>
              </a:ext>
            </a:extLst>
          </p:cNvPr>
          <p:cNvPicPr>
            <a:picLocks noChangeAspect="1"/>
          </p:cNvPicPr>
          <p:nvPr/>
        </p:nvPicPr>
        <p:blipFill>
          <a:blip r:embed="rId3"/>
          <a:stretch>
            <a:fillRect/>
          </a:stretch>
        </p:blipFill>
        <p:spPr>
          <a:xfrm>
            <a:off x="6996786" y="1946170"/>
            <a:ext cx="5195214" cy="4781199"/>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A356721-B8F8-4840-BA21-09BED59E5396}"/>
                  </a:ext>
                </a:extLst>
              </p:cNvPr>
              <p:cNvSpPr txBox="1"/>
              <p:nvPr/>
            </p:nvSpPr>
            <p:spPr>
              <a:xfrm>
                <a:off x="0" y="1623714"/>
                <a:ext cx="6229350" cy="4815164"/>
              </a:xfrm>
              <a:prstGeom prst="rect">
                <a:avLst/>
              </a:prstGeom>
              <a:noFill/>
              <a:ln>
                <a:noFill/>
              </a:ln>
            </p:spPr>
            <p:txBody>
              <a:bodyPr wrap="square" rtlCol="0">
                <a:spAutoFit/>
              </a:bodyPr>
              <a:lstStyle/>
              <a:p>
                <a:pPr marL="342900" indent="-342900">
                  <a:buFont typeface="Arial" panose="020B0604020202020204" pitchFamily="34" charset="0"/>
                  <a:buChar char="•"/>
                </a:pPr>
                <a:r>
                  <a:rPr lang="en-GB" sz="2000" dirty="0"/>
                  <a:t>Early galaxies are surrounded by neutral hydrogen gas, which are almost completely opaque to rest-frame wavelengths less than </a:t>
                </a:r>
                <a14:m>
                  <m:oMath xmlns:m="http://schemas.openxmlformats.org/officeDocument/2006/math">
                    <m:r>
                      <a:rPr lang="en-GB" sz="2000" b="0" i="1" smtClean="0">
                        <a:latin typeface="Cambria Math" panose="02040503050406030204" pitchFamily="18" charset="0"/>
                      </a:rPr>
                      <m:t>912</m:t>
                    </m:r>
                    <m:r>
                      <m:rPr>
                        <m:sty m:val="p"/>
                      </m:rPr>
                      <a:rPr lang="en-GB" sz="2000" b="0" i="0" smtClean="0">
                        <a:latin typeface="Cambria Math" panose="02040503050406030204" pitchFamily="18" charset="0"/>
                      </a:rPr>
                      <m:t>A</m:t>
                    </m:r>
                  </m:oMath>
                </a14:m>
                <a:r>
                  <a:rPr lang="en-GB" sz="2000" b="0" dirty="0"/>
                  <a:t> (this is the Lyman limit, the </a:t>
                </a:r>
                <a:r>
                  <a:rPr lang="en-GB" sz="2000" dirty="0"/>
                  <a:t>minimum energy required to ionise a Hydrogen atom</a:t>
                </a:r>
                <a:r>
                  <a:rPr lang="en-GB" sz="2000" b="0" dirty="0"/>
                  <a:t>)</a:t>
                </a:r>
              </a:p>
              <a:p>
                <a:pPr marL="342900" indent="-342900">
                  <a:buFont typeface="Arial" panose="020B0604020202020204" pitchFamily="34" charset="0"/>
                  <a:buChar char="•"/>
                </a:pPr>
                <a:r>
                  <a:rPr lang="en-GB" sz="2000" b="0" dirty="0"/>
                  <a:t>So if we observe a patch of sky in two passbands (one redder, one bluer) and we see a source in higher wavelengths but not lower, we have a high redshift galaxy candidate</a:t>
                </a:r>
              </a:p>
              <a:p>
                <a:pPr marL="342900" indent="-342900">
                  <a:buFont typeface="Arial" panose="020B0604020202020204" pitchFamily="34" charset="0"/>
                  <a:buChar char="•"/>
                </a:pPr>
                <a:r>
                  <a:rPr lang="en-GB" sz="2000" dirty="0"/>
                  <a:t>Broad-band filters are needed to allow a sufficient number of photons to allow detection</a:t>
                </a:r>
                <a:endParaRPr lang="en-GB" sz="2000" b="0" dirty="0"/>
              </a:p>
              <a:p>
                <a:pPr marL="342900" indent="-342900">
                  <a:buFont typeface="Arial" panose="020B0604020202020204" pitchFamily="34" charset="0"/>
                  <a:buChar char="•"/>
                </a:pPr>
                <a:r>
                  <a:rPr lang="en-GB" sz="2000" dirty="0"/>
                  <a:t>This signal can arise from AGN and high mass stars in the Milky Way, so follow-up spectroscopic observation is needed to confirm the source and the redshift</a:t>
                </a:r>
              </a:p>
              <a:p>
                <a:pPr marL="342900" indent="-342900">
                  <a:lnSpc>
                    <a:spcPct val="150000"/>
                  </a:lnSpc>
                  <a:buFont typeface="Arial" panose="020B0604020202020204" pitchFamily="34" charset="0"/>
                  <a:buChar char="•"/>
                </a:pPr>
                <a:endParaRPr lang="en-GB" sz="2000" b="0" dirty="0"/>
              </a:p>
            </p:txBody>
          </p:sp>
        </mc:Choice>
        <mc:Fallback xmlns="">
          <p:sp>
            <p:nvSpPr>
              <p:cNvPr id="12" name="TextBox 11">
                <a:extLst>
                  <a:ext uri="{FF2B5EF4-FFF2-40B4-BE49-F238E27FC236}">
                    <a16:creationId xmlns:a16="http://schemas.microsoft.com/office/drawing/2014/main" id="{6A356721-B8F8-4840-BA21-09BED59E5396}"/>
                  </a:ext>
                </a:extLst>
              </p:cNvPr>
              <p:cNvSpPr txBox="1">
                <a:spLocks noRot="1" noChangeAspect="1" noMove="1" noResize="1" noEditPoints="1" noAdjustHandles="1" noChangeArrowheads="1" noChangeShapeType="1" noTextEdit="1"/>
              </p:cNvSpPr>
              <p:nvPr/>
            </p:nvSpPr>
            <p:spPr>
              <a:xfrm>
                <a:off x="0" y="1623714"/>
                <a:ext cx="6229350" cy="4815164"/>
              </a:xfrm>
              <a:prstGeom prst="rect">
                <a:avLst/>
              </a:prstGeom>
              <a:blipFill>
                <a:blip r:embed="rId4"/>
                <a:stretch>
                  <a:fillRect l="-611" t="-526" r="-204"/>
                </a:stretch>
              </a:blipFill>
              <a:ln>
                <a:noFill/>
              </a:ln>
            </p:spPr>
            <p:txBody>
              <a:bodyPr/>
              <a:lstStyle/>
              <a:p>
                <a:r>
                  <a:rPr lang="en-US">
                    <a:noFill/>
                  </a:rPr>
                  <a:t> </a:t>
                </a:r>
              </a:p>
            </p:txBody>
          </p:sp>
        </mc:Fallback>
      </mc:AlternateContent>
      <p:sp>
        <p:nvSpPr>
          <p:cNvPr id="22" name="Rectangle 21">
            <a:extLst>
              <a:ext uri="{FF2B5EF4-FFF2-40B4-BE49-F238E27FC236}">
                <a16:creationId xmlns:a16="http://schemas.microsoft.com/office/drawing/2014/main" id="{BED7769D-4E15-6944-AD5B-061387CB1996}"/>
              </a:ext>
            </a:extLst>
          </p:cNvPr>
          <p:cNvSpPr/>
          <p:nvPr/>
        </p:nvSpPr>
        <p:spPr>
          <a:xfrm>
            <a:off x="0" y="1532748"/>
            <a:ext cx="6602399" cy="162865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0D9447-63B8-A94A-A47F-A2D51B06FF58}"/>
              </a:ext>
            </a:extLst>
          </p:cNvPr>
          <p:cNvSpPr/>
          <p:nvPr/>
        </p:nvSpPr>
        <p:spPr>
          <a:xfrm>
            <a:off x="-2" y="4416322"/>
            <a:ext cx="6602399" cy="57983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479E3CA-3B7F-C64B-9583-8921628BC9E1}"/>
              </a:ext>
            </a:extLst>
          </p:cNvPr>
          <p:cNvSpPr/>
          <p:nvPr/>
        </p:nvSpPr>
        <p:spPr>
          <a:xfrm>
            <a:off x="-1" y="3148074"/>
            <a:ext cx="6602399" cy="1271526"/>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A08F745-3D30-4F4E-A4A2-31EE3595B63B}"/>
              </a:ext>
            </a:extLst>
          </p:cNvPr>
          <p:cNvSpPr/>
          <p:nvPr/>
        </p:nvSpPr>
        <p:spPr>
          <a:xfrm>
            <a:off x="10669" y="4989139"/>
            <a:ext cx="6602399" cy="93105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731123B-47CC-5143-AFFE-AB5EAB726873}"/>
              </a:ext>
            </a:extLst>
          </p:cNvPr>
          <p:cNvPicPr>
            <a:picLocks noChangeAspect="1"/>
          </p:cNvPicPr>
          <p:nvPr/>
        </p:nvPicPr>
        <p:blipFill>
          <a:blip r:embed="rId5"/>
          <a:stretch>
            <a:fillRect/>
          </a:stretch>
        </p:blipFill>
        <p:spPr>
          <a:xfrm>
            <a:off x="0" y="109733"/>
            <a:ext cx="11255854" cy="1537685"/>
          </a:xfrm>
          <a:prstGeom prst="rect">
            <a:avLst/>
          </a:prstGeom>
        </p:spPr>
      </p:pic>
    </p:spTree>
    <p:extLst>
      <p:ext uri="{BB962C8B-B14F-4D97-AF65-F5344CB8AC3E}">
        <p14:creationId xmlns:p14="http://schemas.microsoft.com/office/powerpoint/2010/main" val="165625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B8CF2E-7C3B-E04D-A131-C4392581C56F}"/>
              </a:ext>
            </a:extLst>
          </p:cNvPr>
          <p:cNvPicPr>
            <a:picLocks noChangeAspect="1"/>
          </p:cNvPicPr>
          <p:nvPr/>
        </p:nvPicPr>
        <p:blipFill rotWithShape="1">
          <a:blip r:embed="rId3"/>
          <a:srcRect b="88672"/>
          <a:stretch/>
        </p:blipFill>
        <p:spPr>
          <a:xfrm>
            <a:off x="-38100" y="0"/>
            <a:ext cx="12177486" cy="552450"/>
          </a:xfrm>
          <a:prstGeom prst="rect">
            <a:avLst/>
          </a:prstGeom>
        </p:spPr>
      </p:pic>
      <p:pic>
        <p:nvPicPr>
          <p:cNvPr id="8" name="Picture 7">
            <a:extLst>
              <a:ext uri="{FF2B5EF4-FFF2-40B4-BE49-F238E27FC236}">
                <a16:creationId xmlns:a16="http://schemas.microsoft.com/office/drawing/2014/main" id="{D5DC0B79-9254-1C47-B36E-165B467A2B96}"/>
              </a:ext>
            </a:extLst>
          </p:cNvPr>
          <p:cNvPicPr>
            <a:picLocks noChangeAspect="1"/>
          </p:cNvPicPr>
          <p:nvPr/>
        </p:nvPicPr>
        <p:blipFill rotWithShape="1">
          <a:blip r:embed="rId3"/>
          <a:srcRect l="15956" t="51562" r="66210" b="39063"/>
          <a:stretch/>
        </p:blipFill>
        <p:spPr>
          <a:xfrm>
            <a:off x="7372350" y="552450"/>
            <a:ext cx="2171700" cy="457199"/>
          </a:xfrm>
          <a:prstGeom prst="rect">
            <a:avLst/>
          </a:prstGeom>
        </p:spPr>
      </p:pic>
      <p:pic>
        <p:nvPicPr>
          <p:cNvPr id="9" name="Picture 8">
            <a:extLst>
              <a:ext uri="{FF2B5EF4-FFF2-40B4-BE49-F238E27FC236}">
                <a16:creationId xmlns:a16="http://schemas.microsoft.com/office/drawing/2014/main" id="{ACBD1078-1CE9-7D4A-A03A-EB88D8CEA1E9}"/>
              </a:ext>
            </a:extLst>
          </p:cNvPr>
          <p:cNvPicPr>
            <a:picLocks noChangeAspect="1"/>
          </p:cNvPicPr>
          <p:nvPr/>
        </p:nvPicPr>
        <p:blipFill rotWithShape="1">
          <a:blip r:embed="rId3"/>
          <a:srcRect l="1253" t="36719" r="39302" b="56250"/>
          <a:stretch/>
        </p:blipFill>
        <p:spPr>
          <a:xfrm>
            <a:off x="133350" y="604837"/>
            <a:ext cx="7239000" cy="342900"/>
          </a:xfrm>
          <a:prstGeom prst="rect">
            <a:avLst/>
          </a:prstGeom>
        </p:spPr>
      </p:pic>
      <p:pic>
        <p:nvPicPr>
          <p:cNvPr id="10" name="Picture 9">
            <a:extLst>
              <a:ext uri="{FF2B5EF4-FFF2-40B4-BE49-F238E27FC236}">
                <a16:creationId xmlns:a16="http://schemas.microsoft.com/office/drawing/2014/main" id="{709F2B0C-E4A6-4D4D-A6D4-28A093193E3C}"/>
              </a:ext>
            </a:extLst>
          </p:cNvPr>
          <p:cNvPicPr>
            <a:picLocks noChangeAspect="1"/>
          </p:cNvPicPr>
          <p:nvPr/>
        </p:nvPicPr>
        <p:blipFill rotWithShape="1">
          <a:blip r:embed="rId3"/>
          <a:srcRect l="15800" t="17579" r="63864" b="71875"/>
          <a:stretch/>
        </p:blipFill>
        <p:spPr>
          <a:xfrm>
            <a:off x="9715500" y="38100"/>
            <a:ext cx="2476500" cy="514350"/>
          </a:xfrm>
          <a:prstGeom prst="rect">
            <a:avLst/>
          </a:prstGeom>
        </p:spPr>
      </p:pic>
      <p:pic>
        <p:nvPicPr>
          <p:cNvPr id="11" name="Picture 10">
            <a:extLst>
              <a:ext uri="{FF2B5EF4-FFF2-40B4-BE49-F238E27FC236}">
                <a16:creationId xmlns:a16="http://schemas.microsoft.com/office/drawing/2014/main" id="{227DDF03-121A-244B-82BB-73FCFAC58329}"/>
              </a:ext>
            </a:extLst>
          </p:cNvPr>
          <p:cNvPicPr>
            <a:picLocks noChangeAspect="1"/>
          </p:cNvPicPr>
          <p:nvPr/>
        </p:nvPicPr>
        <p:blipFill rotWithShape="1">
          <a:blip r:embed="rId3"/>
          <a:srcRect t="67773"/>
          <a:stretch/>
        </p:blipFill>
        <p:spPr>
          <a:xfrm>
            <a:off x="14514" y="1104900"/>
            <a:ext cx="12177486" cy="1571625"/>
          </a:xfrm>
          <a:prstGeom prst="rect">
            <a:avLst/>
          </a:prstGeom>
        </p:spPr>
      </p:pic>
      <p:sp>
        <p:nvSpPr>
          <p:cNvPr id="17" name="TextBox 16">
            <a:extLst>
              <a:ext uri="{FF2B5EF4-FFF2-40B4-BE49-F238E27FC236}">
                <a16:creationId xmlns:a16="http://schemas.microsoft.com/office/drawing/2014/main" id="{D0032C5C-7930-7D47-9AC9-95EA5B85E0C0}"/>
              </a:ext>
            </a:extLst>
          </p:cNvPr>
          <p:cNvSpPr txBox="1"/>
          <p:nvPr/>
        </p:nvSpPr>
        <p:spPr>
          <a:xfrm>
            <a:off x="133350" y="2808551"/>
            <a:ext cx="6229350" cy="1429622"/>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r>
              <a:rPr lang="en-GB" sz="2000" b="0" dirty="0"/>
              <a:t>We need a few extra equations in our toolbox here</a:t>
            </a:r>
          </a:p>
          <a:p>
            <a:pPr marL="342900" indent="-342900">
              <a:lnSpc>
                <a:spcPct val="150000"/>
              </a:lnSpc>
              <a:buFont typeface="Arial" panose="020B0604020202020204" pitchFamily="34" charset="0"/>
              <a:buChar char="•"/>
            </a:pPr>
            <a:endParaRPr lang="en-GB" sz="2000" dirty="0"/>
          </a:p>
          <a:p>
            <a:pPr marL="342900" indent="-342900">
              <a:lnSpc>
                <a:spcPct val="150000"/>
              </a:lnSpc>
              <a:buFont typeface="Arial" panose="020B0604020202020204" pitchFamily="34" charset="0"/>
              <a:buChar char="•"/>
            </a:pPr>
            <a:endParaRPr lang="en-GB" sz="2000" b="0" dirty="0"/>
          </a:p>
        </p:txBody>
      </p:sp>
      <p:pic>
        <p:nvPicPr>
          <p:cNvPr id="1034" name="Picture 10" descr="equation.pdf">
            <a:extLst>
              <a:ext uri="{FF2B5EF4-FFF2-40B4-BE49-F238E27FC236}">
                <a16:creationId xmlns:a16="http://schemas.microsoft.com/office/drawing/2014/main" id="{03DE9CAD-0939-E149-AAED-730BDCF0A6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449" y="4352727"/>
            <a:ext cx="6470305" cy="77189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equation.pdf">
            <a:extLst>
              <a:ext uri="{FF2B5EF4-FFF2-40B4-BE49-F238E27FC236}">
                <a16:creationId xmlns:a16="http://schemas.microsoft.com/office/drawing/2014/main" id="{B4B37E69-F736-E345-ADA2-FA3FF739BA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449" y="3402666"/>
            <a:ext cx="6814657" cy="818722"/>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EC027CD5-5EDC-9C4E-A609-CB715F808A05}"/>
              </a:ext>
            </a:extLst>
          </p:cNvPr>
          <p:cNvSpPr/>
          <p:nvPr/>
        </p:nvSpPr>
        <p:spPr>
          <a:xfrm>
            <a:off x="293354" y="3372891"/>
            <a:ext cx="7078995" cy="86528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AA68978-ACA2-7048-B9C9-8E99B3D99FC3}"/>
              </a:ext>
            </a:extLst>
          </p:cNvPr>
          <p:cNvSpPr/>
          <p:nvPr/>
        </p:nvSpPr>
        <p:spPr>
          <a:xfrm>
            <a:off x="293279" y="4264321"/>
            <a:ext cx="7078995" cy="974855"/>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838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27DDF03-121A-244B-82BB-73FCFAC58329}"/>
              </a:ext>
            </a:extLst>
          </p:cNvPr>
          <p:cNvPicPr>
            <a:picLocks noChangeAspect="1"/>
          </p:cNvPicPr>
          <p:nvPr/>
        </p:nvPicPr>
        <p:blipFill rotWithShape="1">
          <a:blip r:embed="rId3"/>
          <a:srcRect t="67773"/>
          <a:stretch/>
        </p:blipFill>
        <p:spPr>
          <a:xfrm>
            <a:off x="0" y="145664"/>
            <a:ext cx="12177486" cy="1571625"/>
          </a:xfrm>
          <a:prstGeom prst="rect">
            <a:avLst/>
          </a:prstGeom>
        </p:spPr>
      </p:pic>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0032C5C-7930-7D47-9AC9-95EA5B85E0C0}"/>
                  </a:ext>
                </a:extLst>
              </p:cNvPr>
              <p:cNvSpPr txBox="1"/>
              <p:nvPr/>
            </p:nvSpPr>
            <p:spPr>
              <a:xfrm>
                <a:off x="0" y="2749674"/>
                <a:ext cx="6229350" cy="3670107"/>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14:m>
                  <m:oMath xmlns:m="http://schemas.openxmlformats.org/officeDocument/2006/math">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𝑀</m:t>
                        </m:r>
                      </m:e>
                      <m:sub>
                        <m:r>
                          <a:rPr lang="en-GB" sz="2400" b="0" i="1" smtClean="0">
                            <a:latin typeface="Cambria Math" panose="02040503050406030204" pitchFamily="18" charset="0"/>
                          </a:rPr>
                          <m:t>1</m:t>
                        </m:r>
                      </m:sub>
                    </m:sSub>
                    <m:r>
                      <a:rPr lang="en-GB" sz="2400" b="0" i="1" smtClean="0">
                        <a:latin typeface="Cambria Math" panose="02040503050406030204" pitchFamily="18" charset="0"/>
                      </a:rPr>
                      <m:t>=−2</m:t>
                    </m:r>
                    <m:r>
                      <a:rPr lang="en-GB" sz="2400" b="0" i="1" smtClean="0">
                        <a:latin typeface="Cambria Math" panose="02040503050406030204" pitchFamily="18" charset="0"/>
                      </a:rPr>
                      <m:t>𝐾</m:t>
                    </m:r>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−0.5</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0.1</m:t>
                            </m:r>
                          </m:e>
                          <m:sup>
                            <m:r>
                              <a:rPr lang="en-GB" sz="2400" b="0" i="1" smtClean="0">
                                <a:latin typeface="Cambria Math" panose="02040503050406030204" pitchFamily="18" charset="0"/>
                                <a:ea typeface="Cambria Math" panose="02040503050406030204" pitchFamily="18" charset="0"/>
                              </a:rPr>
                              <m:t>−0.5</m:t>
                            </m:r>
                          </m:sup>
                        </m:sSup>
                      </m:e>
                    </m:d>
                  </m:oMath>
                </a14:m>
                <a:r>
                  <a:rPr lang="en-GB" sz="2400" b="0" dirty="0">
                    <a:ea typeface="Cambria Math" panose="02040503050406030204" pitchFamily="18" charset="0"/>
                  </a:rPr>
                  <a:t> </a:t>
                </a:r>
              </a:p>
              <a:p>
                <a:pPr marL="342900" indent="-342900">
                  <a:lnSpc>
                    <a:spcPct val="150000"/>
                  </a:lnSpc>
                  <a:buFont typeface="Arial" panose="020B0604020202020204" pitchFamily="34" charset="0"/>
                  <a:buChar char="•"/>
                </a:pPr>
                <a14:m>
                  <m:oMath xmlns:m="http://schemas.openxmlformats.org/officeDocument/2006/math">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𝑀</m:t>
                        </m:r>
                      </m:e>
                      <m:sub>
                        <m:r>
                          <a:rPr lang="en-GB" sz="2400" b="0" i="1" smtClean="0">
                            <a:latin typeface="Cambria Math" panose="02040503050406030204" pitchFamily="18" charset="0"/>
                          </a:rPr>
                          <m:t>2</m:t>
                        </m:r>
                      </m:sub>
                    </m:sSub>
                    <m:r>
                      <a:rPr lang="en-GB" sz="2400" b="0" i="1" smtClean="0">
                        <a:latin typeface="Cambria Math" panose="02040503050406030204" pitchFamily="18" charset="0"/>
                      </a:rPr>
                      <m:t>=−2</m:t>
                    </m:r>
                    <m:r>
                      <a:rPr lang="en-GB" sz="2400" b="0" i="1" smtClean="0">
                        <a:latin typeface="Cambria Math" panose="02040503050406030204" pitchFamily="18" charset="0"/>
                      </a:rPr>
                      <m:t>𝐾</m:t>
                    </m:r>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−0.5</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5</m:t>
                            </m:r>
                          </m:e>
                          <m:sup>
                            <m:r>
                              <a:rPr lang="en-GB" sz="2400" b="0" i="1" smtClean="0">
                                <a:latin typeface="Cambria Math" panose="02040503050406030204" pitchFamily="18" charset="0"/>
                                <a:ea typeface="Cambria Math" panose="02040503050406030204" pitchFamily="18" charset="0"/>
                              </a:rPr>
                              <m:t>−0.5</m:t>
                            </m:r>
                          </m:sup>
                        </m:sSup>
                      </m:e>
                    </m:d>
                  </m:oMath>
                </a14:m>
                <a:endParaRPr lang="en-GB" sz="2400" b="0" dirty="0">
                  <a:ea typeface="Cambria Math" panose="02040503050406030204" pitchFamily="18" charset="0"/>
                </a:endParaRPr>
              </a:p>
              <a:p>
                <a:pPr marL="342900" indent="-342900">
                  <a:lnSpc>
                    <a:spcPct val="150000"/>
                  </a:lnSpc>
                  <a:buFont typeface="Arial" panose="020B0604020202020204" pitchFamily="34" charset="0"/>
                  <a:buChar char="•"/>
                </a:pPr>
                <a14:m>
                  <m:oMath xmlns:m="http://schemas.openxmlformats.org/officeDocument/2006/math">
                    <m:f>
                      <m:fPr>
                        <m:ctrlPr>
                          <a:rPr lang="en-GB" sz="2400" b="0" i="1" smtClean="0">
                            <a:latin typeface="Cambria Math" panose="02040503050406030204" pitchFamily="18" charset="0"/>
                          </a:rPr>
                        </m:ctrlPr>
                      </m:fPr>
                      <m:num>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𝑀</m:t>
                            </m:r>
                          </m:e>
                          <m:sub>
                            <m:r>
                              <a:rPr lang="en-GB" sz="2400" b="0" i="1" smtClean="0">
                                <a:latin typeface="Cambria Math" panose="02040503050406030204" pitchFamily="18" charset="0"/>
                              </a:rPr>
                              <m:t>1</m:t>
                            </m:r>
                          </m:sub>
                        </m:sSub>
                      </m:num>
                      <m:den>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𝑀</m:t>
                            </m:r>
                          </m:e>
                          <m:sub>
                            <m:r>
                              <a:rPr lang="en-GB" sz="2400" b="0" i="1" smtClean="0">
                                <a:latin typeface="Cambria Math" panose="02040503050406030204" pitchFamily="18" charset="0"/>
                              </a:rPr>
                              <m:t>2</m:t>
                            </m:r>
                          </m:sub>
                        </m:sSub>
                      </m:den>
                    </m:f>
                    <m:r>
                      <a:rPr lang="en-GB" sz="2400" b="0" i="1" smtClean="0">
                        <a:latin typeface="Cambria Math" panose="02040503050406030204" pitchFamily="18" charset="0"/>
                      </a:rPr>
                      <m:t>= </m:t>
                    </m:r>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−0.5</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0.1</m:t>
                            </m:r>
                          </m:e>
                          <m:sup>
                            <m:r>
                              <a:rPr lang="en-GB" sz="2400" b="0" i="1" smtClean="0">
                                <a:latin typeface="Cambria Math" panose="02040503050406030204" pitchFamily="18" charset="0"/>
                                <a:ea typeface="Cambria Math" panose="02040503050406030204" pitchFamily="18" charset="0"/>
                              </a:rPr>
                              <m:t>−0.5</m:t>
                            </m:r>
                          </m:sup>
                        </m:sSup>
                      </m:e>
                    </m:d>
                  </m:oMath>
                </a14:m>
                <a:r>
                  <a:rPr lang="en-GB" sz="2400" b="0" dirty="0">
                    <a:ea typeface="Cambria Math" panose="02040503050406030204" pitchFamily="18" charset="0"/>
                  </a:rPr>
                  <a:t>/ </a:t>
                </a:r>
                <a14:m>
                  <m:oMath xmlns:m="http://schemas.openxmlformats.org/officeDocument/2006/math">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−0.5</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5</m:t>
                            </m:r>
                          </m:e>
                          <m:sup>
                            <m:r>
                              <a:rPr lang="en-GB" sz="2400" b="0" i="1" smtClean="0">
                                <a:latin typeface="Cambria Math" panose="02040503050406030204" pitchFamily="18" charset="0"/>
                                <a:ea typeface="Cambria Math" panose="02040503050406030204" pitchFamily="18" charset="0"/>
                              </a:rPr>
                              <m:t>−0.5</m:t>
                            </m:r>
                          </m:sup>
                        </m:sSup>
                      </m:e>
                    </m:d>
                  </m:oMath>
                </a14:m>
                <a:endParaRPr lang="en-GB" sz="2400" b="0" dirty="0">
                  <a:ea typeface="Cambria Math" panose="02040503050406030204" pitchFamily="18" charset="0"/>
                </a:endParaRPr>
              </a:p>
              <a:p>
                <a:pPr>
                  <a:lnSpc>
                    <a:spcPct val="150000"/>
                  </a:lnSpc>
                </a:pPr>
                <a:r>
                  <a:rPr lang="en-GB" sz="2400" b="0" dirty="0">
                    <a:ea typeface="Cambria Math" panose="02040503050406030204" pitchFamily="18" charset="0"/>
                  </a:rPr>
                  <a:t>	</a:t>
                </a:r>
                <a14:m>
                  <m:oMath xmlns:m="http://schemas.openxmlformats.org/officeDocument/2006/math">
                    <m:r>
                      <a:rPr lang="en-GB" sz="2400" b="0" i="1" smtClean="0">
                        <a:latin typeface="Cambria Math" panose="02040503050406030204" pitchFamily="18" charset="0"/>
                        <a:ea typeface="Cambria Math" panose="02040503050406030204" pitchFamily="18" charset="0"/>
                      </a:rPr>
                      <m:t>=9.0</m:t>
                    </m:r>
                  </m:oMath>
                </a14:m>
                <a:endParaRPr lang="en-GB" sz="2400" b="0" dirty="0">
                  <a:ea typeface="Cambria Math" panose="02040503050406030204" pitchFamily="18" charset="0"/>
                </a:endParaRPr>
              </a:p>
              <a:p>
                <a:pPr marL="342900" indent="-342900">
                  <a:lnSpc>
                    <a:spcPct val="150000"/>
                  </a:lnSpc>
                  <a:buFont typeface="Arial" panose="020B0604020202020204" pitchFamily="34" charset="0"/>
                  <a:buChar char="•"/>
                </a:pPr>
                <a:endParaRPr lang="en-GB" sz="2400" dirty="0"/>
              </a:p>
              <a:p>
                <a:pPr marL="342900" indent="-342900">
                  <a:lnSpc>
                    <a:spcPct val="150000"/>
                  </a:lnSpc>
                  <a:buFont typeface="Arial" panose="020B0604020202020204" pitchFamily="34" charset="0"/>
                  <a:buChar char="•"/>
                </a:pPr>
                <a:endParaRPr lang="en-GB" sz="2400" b="0" dirty="0"/>
              </a:p>
            </p:txBody>
          </p:sp>
        </mc:Choice>
        <mc:Fallback xmlns="">
          <p:sp>
            <p:nvSpPr>
              <p:cNvPr id="17" name="TextBox 16">
                <a:extLst>
                  <a:ext uri="{FF2B5EF4-FFF2-40B4-BE49-F238E27FC236}">
                    <a16:creationId xmlns:a16="http://schemas.microsoft.com/office/drawing/2014/main" id="{D0032C5C-7930-7D47-9AC9-95EA5B85E0C0}"/>
                  </a:ext>
                </a:extLst>
              </p:cNvPr>
              <p:cNvSpPr txBox="1">
                <a:spLocks noRot="1" noChangeAspect="1" noMove="1" noResize="1" noEditPoints="1" noAdjustHandles="1" noChangeArrowheads="1" noChangeShapeType="1" noTextEdit="1"/>
              </p:cNvSpPr>
              <p:nvPr/>
            </p:nvSpPr>
            <p:spPr>
              <a:xfrm>
                <a:off x="0" y="2749674"/>
                <a:ext cx="6229350" cy="3670107"/>
              </a:xfrm>
              <a:prstGeom prst="rect">
                <a:avLst/>
              </a:prstGeom>
              <a:blipFill>
                <a:blip r:embed="rId4"/>
                <a:stretch>
                  <a:fillRect l="-1222"/>
                </a:stretch>
              </a:blipFill>
              <a:ln>
                <a:noFill/>
              </a:ln>
            </p:spPr>
            <p:txBody>
              <a:bodyPr/>
              <a:lstStyle/>
              <a:p>
                <a:r>
                  <a:rPr lang="en-US">
                    <a:noFill/>
                  </a:rPr>
                  <a:t> </a:t>
                </a:r>
              </a:p>
            </p:txBody>
          </p:sp>
        </mc:Fallback>
      </mc:AlternateContent>
      <p:sp>
        <p:nvSpPr>
          <p:cNvPr id="18" name="Rectangle 17">
            <a:extLst>
              <a:ext uri="{FF2B5EF4-FFF2-40B4-BE49-F238E27FC236}">
                <a16:creationId xmlns:a16="http://schemas.microsoft.com/office/drawing/2014/main" id="{EC027CD5-5EDC-9C4E-A609-CB715F808A05}"/>
              </a:ext>
            </a:extLst>
          </p:cNvPr>
          <p:cNvSpPr/>
          <p:nvPr/>
        </p:nvSpPr>
        <p:spPr>
          <a:xfrm>
            <a:off x="1" y="2852539"/>
            <a:ext cx="6229350" cy="576461"/>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34B55AF-A3AD-AE41-B858-84858806750B}"/>
              </a:ext>
            </a:extLst>
          </p:cNvPr>
          <p:cNvSpPr/>
          <p:nvPr/>
        </p:nvSpPr>
        <p:spPr>
          <a:xfrm>
            <a:off x="1" y="3926143"/>
            <a:ext cx="6229350" cy="135070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AA68978-ACA2-7048-B9C9-8E99B3D99FC3}"/>
              </a:ext>
            </a:extLst>
          </p:cNvPr>
          <p:cNvSpPr/>
          <p:nvPr/>
        </p:nvSpPr>
        <p:spPr>
          <a:xfrm>
            <a:off x="1" y="3414926"/>
            <a:ext cx="6229350" cy="51121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equation.pdf">
            <a:extLst>
              <a:ext uri="{FF2B5EF4-FFF2-40B4-BE49-F238E27FC236}">
                <a16:creationId xmlns:a16="http://schemas.microsoft.com/office/drawing/2014/main" id="{EF226DD6-CC3D-B741-B534-E2D59E42C9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6225" y="1802401"/>
            <a:ext cx="2695575" cy="46654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quation.pdf">
            <a:extLst>
              <a:ext uri="{FF2B5EF4-FFF2-40B4-BE49-F238E27FC236}">
                <a16:creationId xmlns:a16="http://schemas.microsoft.com/office/drawing/2014/main" id="{2F06C6D1-3F80-364A-BBDB-94E1F808F0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 y="1849079"/>
            <a:ext cx="2510367" cy="40345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6893B308-22C5-E14A-8687-212F213C3F11}"/>
                  </a:ext>
                </a:extLst>
              </p:cNvPr>
              <p:cNvSpPr txBox="1"/>
              <p:nvPr/>
            </p:nvSpPr>
            <p:spPr>
              <a:xfrm>
                <a:off x="6576786" y="2652420"/>
                <a:ext cx="6229350" cy="3657540"/>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14:m>
                  <m:oMath xmlns:m="http://schemas.openxmlformats.org/officeDocument/2006/math">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𝐿</m:t>
                        </m:r>
                      </m:e>
                      <m:sub>
                        <m:r>
                          <a:rPr lang="en-GB" sz="2400" b="0" i="1" smtClean="0">
                            <a:latin typeface="Cambria Math" panose="02040503050406030204" pitchFamily="18" charset="0"/>
                          </a:rPr>
                          <m:t>1</m:t>
                        </m:r>
                      </m:sub>
                    </m:sSub>
                    <m:r>
                      <a:rPr lang="en-GB" sz="2400" b="0" i="1" smtClean="0">
                        <a:latin typeface="Cambria Math" panose="02040503050406030204" pitchFamily="18" charset="0"/>
                      </a:rPr>
                      <m:t>=0.5</m:t>
                    </m:r>
                    <m:r>
                      <a:rPr lang="en-GB" sz="2400" b="0" i="1" smtClean="0">
                        <a:latin typeface="Cambria Math" panose="02040503050406030204" pitchFamily="18" charset="0"/>
                      </a:rPr>
                      <m:t>𝐶𝐾</m:t>
                    </m:r>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2</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0.1</m:t>
                            </m:r>
                          </m:e>
                          <m:sup>
                            <m:r>
                              <a:rPr lang="en-GB" sz="2400" b="0" i="1" smtClean="0">
                                <a:latin typeface="Cambria Math" panose="02040503050406030204" pitchFamily="18" charset="0"/>
                                <a:ea typeface="Cambria Math" panose="02040503050406030204" pitchFamily="18" charset="0"/>
                              </a:rPr>
                              <m:t>2</m:t>
                            </m:r>
                          </m:sup>
                        </m:sSup>
                      </m:e>
                    </m:d>
                  </m:oMath>
                </a14:m>
                <a:r>
                  <a:rPr lang="en-GB" sz="2400" b="0" dirty="0">
                    <a:ea typeface="Cambria Math" panose="02040503050406030204" pitchFamily="18" charset="0"/>
                  </a:rPr>
                  <a:t> </a:t>
                </a:r>
              </a:p>
              <a:p>
                <a:pPr marL="342900" indent="-342900">
                  <a:lnSpc>
                    <a:spcPct val="150000"/>
                  </a:lnSpc>
                  <a:buFont typeface="Arial" panose="020B0604020202020204" pitchFamily="34" charset="0"/>
                  <a:buChar char="•"/>
                </a:pPr>
                <a14:m>
                  <m:oMath xmlns:m="http://schemas.openxmlformats.org/officeDocument/2006/math">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𝑀</m:t>
                        </m:r>
                      </m:e>
                      <m:sub>
                        <m:r>
                          <a:rPr lang="en-GB" sz="2400" b="0" i="1" smtClean="0">
                            <a:latin typeface="Cambria Math" panose="02040503050406030204" pitchFamily="18" charset="0"/>
                          </a:rPr>
                          <m:t>2</m:t>
                        </m:r>
                      </m:sub>
                    </m:sSub>
                    <m:r>
                      <a:rPr lang="en-GB" sz="2400" b="0" i="1" smtClean="0">
                        <a:latin typeface="Cambria Math" panose="02040503050406030204" pitchFamily="18" charset="0"/>
                      </a:rPr>
                      <m:t>=0.5</m:t>
                    </m:r>
                    <m:r>
                      <a:rPr lang="en-GB" sz="2400" b="0" i="1" smtClean="0">
                        <a:latin typeface="Cambria Math" panose="02040503050406030204" pitchFamily="18" charset="0"/>
                      </a:rPr>
                      <m:t>𝐶𝐾</m:t>
                    </m:r>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2</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5</m:t>
                            </m:r>
                          </m:e>
                          <m:sup>
                            <m:r>
                              <a:rPr lang="en-GB" sz="2400" b="0" i="1" smtClean="0">
                                <a:latin typeface="Cambria Math" panose="02040503050406030204" pitchFamily="18" charset="0"/>
                                <a:ea typeface="Cambria Math" panose="02040503050406030204" pitchFamily="18" charset="0"/>
                              </a:rPr>
                              <m:t>2</m:t>
                            </m:r>
                          </m:sup>
                        </m:sSup>
                      </m:e>
                    </m:d>
                  </m:oMath>
                </a14:m>
                <a:endParaRPr lang="en-GB" sz="2400" b="0" dirty="0">
                  <a:ea typeface="Cambria Math" panose="02040503050406030204" pitchFamily="18" charset="0"/>
                </a:endParaRPr>
              </a:p>
              <a:p>
                <a:pPr marL="342900" indent="-342900">
                  <a:lnSpc>
                    <a:spcPct val="150000"/>
                  </a:lnSpc>
                  <a:buFont typeface="Arial" panose="020B0604020202020204" pitchFamily="34" charset="0"/>
                  <a:buChar char="•"/>
                </a:pPr>
                <a14:m>
                  <m:oMath xmlns:m="http://schemas.openxmlformats.org/officeDocument/2006/math">
                    <m:f>
                      <m:fPr>
                        <m:ctrlPr>
                          <a:rPr lang="en-GB" sz="2400" b="0" i="1" smtClean="0">
                            <a:latin typeface="Cambria Math" panose="02040503050406030204" pitchFamily="18" charset="0"/>
                          </a:rPr>
                        </m:ctrlPr>
                      </m:fPr>
                      <m:num>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𝐿</m:t>
                            </m:r>
                          </m:e>
                          <m:sub>
                            <m:r>
                              <a:rPr lang="en-GB" sz="2400" b="0" i="1" smtClean="0">
                                <a:latin typeface="Cambria Math" panose="02040503050406030204" pitchFamily="18" charset="0"/>
                              </a:rPr>
                              <m:t>1</m:t>
                            </m:r>
                          </m:sub>
                        </m:sSub>
                      </m:num>
                      <m:den>
                        <m:sSub>
                          <m:sSubPr>
                            <m:ctrlPr>
                              <a:rPr lang="en-GB" sz="2400" i="1" smtClean="0">
                                <a:latin typeface="Cambria Math" panose="02040503050406030204" pitchFamily="18" charset="0"/>
                              </a:rPr>
                            </m:ctrlPr>
                          </m:sSubPr>
                          <m:e>
                            <m:r>
                              <a:rPr lang="en-GB" sz="2400" b="0" i="1" smtClean="0">
                                <a:latin typeface="Cambria Math" panose="02040503050406030204" pitchFamily="18" charset="0"/>
                              </a:rPr>
                              <m:t>𝐿</m:t>
                            </m:r>
                          </m:e>
                          <m:sub>
                            <m:r>
                              <a:rPr lang="en-GB" sz="2400" b="0" i="1" smtClean="0">
                                <a:latin typeface="Cambria Math" panose="02040503050406030204" pitchFamily="18" charset="0"/>
                              </a:rPr>
                              <m:t>2</m:t>
                            </m:r>
                          </m:sub>
                        </m:sSub>
                      </m:den>
                    </m:f>
                    <m:r>
                      <a:rPr lang="en-GB" sz="2400" b="0" i="1" smtClean="0">
                        <a:latin typeface="Cambria Math" panose="02040503050406030204" pitchFamily="18" charset="0"/>
                      </a:rPr>
                      <m:t>= </m:t>
                    </m:r>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2</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0.1</m:t>
                            </m:r>
                          </m:e>
                          <m:sup>
                            <m:r>
                              <a:rPr lang="en-GB" sz="2400" b="0" i="1" smtClean="0">
                                <a:latin typeface="Cambria Math" panose="02040503050406030204" pitchFamily="18" charset="0"/>
                                <a:ea typeface="Cambria Math" panose="02040503050406030204" pitchFamily="18" charset="0"/>
                              </a:rPr>
                              <m:t>2</m:t>
                            </m:r>
                          </m:sup>
                        </m:sSup>
                      </m:e>
                    </m:d>
                  </m:oMath>
                </a14:m>
                <a:r>
                  <a:rPr lang="en-GB" sz="2400" b="0" dirty="0">
                    <a:ea typeface="Cambria Math" panose="02040503050406030204" pitchFamily="18" charset="0"/>
                  </a:rPr>
                  <a:t>/ </a:t>
                </a:r>
                <a14:m>
                  <m:oMath xmlns:m="http://schemas.openxmlformats.org/officeDocument/2006/math">
                    <m:d>
                      <m:dPr>
                        <m:ctrlPr>
                          <a:rPr lang="en-GB" sz="2400" b="0" i="1" smtClean="0">
                            <a:latin typeface="Cambria Math" panose="02040503050406030204" pitchFamily="18" charset="0"/>
                            <a:ea typeface="Cambria Math" panose="02040503050406030204" pitchFamily="18" charset="0"/>
                          </a:rPr>
                        </m:ctrlPr>
                      </m:dPr>
                      <m:e>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80</m:t>
                            </m:r>
                          </m:e>
                          <m:sup>
                            <m:r>
                              <a:rPr lang="en-GB" sz="2400" b="0" i="1" smtClean="0">
                                <a:latin typeface="Cambria Math" panose="02040503050406030204" pitchFamily="18" charset="0"/>
                                <a:ea typeface="Cambria Math" panose="02040503050406030204" pitchFamily="18" charset="0"/>
                              </a:rPr>
                              <m:t>2</m:t>
                            </m:r>
                          </m:sup>
                        </m:sSup>
                        <m:r>
                          <a:rPr lang="en-GB" sz="2400" b="0" i="1" smtClean="0">
                            <a:latin typeface="Cambria Math" panose="02040503050406030204" pitchFamily="18" charset="0"/>
                            <a:ea typeface="Cambria Math" panose="02040503050406030204" pitchFamily="18" charset="0"/>
                          </a:rPr>
                          <m:t>−</m:t>
                        </m:r>
                        <m:sSup>
                          <m:sSupPr>
                            <m:ctrlPr>
                              <a:rPr lang="en-GB" sz="2400" b="0" i="1" smtClean="0">
                                <a:latin typeface="Cambria Math" panose="02040503050406030204" pitchFamily="18" charset="0"/>
                                <a:ea typeface="Cambria Math" panose="02040503050406030204" pitchFamily="18" charset="0"/>
                              </a:rPr>
                            </m:ctrlPr>
                          </m:sSupPr>
                          <m:e>
                            <m:r>
                              <a:rPr lang="en-GB" sz="2400" b="0" i="1" smtClean="0">
                                <a:latin typeface="Cambria Math" panose="02040503050406030204" pitchFamily="18" charset="0"/>
                                <a:ea typeface="Cambria Math" panose="02040503050406030204" pitchFamily="18" charset="0"/>
                              </a:rPr>
                              <m:t>5</m:t>
                            </m:r>
                          </m:e>
                          <m:sup>
                            <m:r>
                              <a:rPr lang="en-GB" sz="2400" b="0" i="1" smtClean="0">
                                <a:latin typeface="Cambria Math" panose="02040503050406030204" pitchFamily="18" charset="0"/>
                                <a:ea typeface="Cambria Math" panose="02040503050406030204" pitchFamily="18" charset="0"/>
                              </a:rPr>
                              <m:t>2</m:t>
                            </m:r>
                          </m:sup>
                        </m:sSup>
                      </m:e>
                    </m:d>
                  </m:oMath>
                </a14:m>
                <a:endParaRPr lang="en-GB" sz="2400" b="0" dirty="0">
                  <a:ea typeface="Cambria Math" panose="02040503050406030204" pitchFamily="18" charset="0"/>
                </a:endParaRPr>
              </a:p>
              <a:p>
                <a:pPr>
                  <a:lnSpc>
                    <a:spcPct val="150000"/>
                  </a:lnSpc>
                </a:pPr>
                <a:r>
                  <a:rPr lang="en-GB" sz="2400" b="0" dirty="0">
                    <a:ea typeface="Cambria Math" panose="02040503050406030204" pitchFamily="18" charset="0"/>
                  </a:rPr>
                  <a:t>	</a:t>
                </a:r>
                <a14:m>
                  <m:oMath xmlns:m="http://schemas.openxmlformats.org/officeDocument/2006/math">
                    <m:r>
                      <a:rPr lang="en-GB" sz="2400" b="0" i="1" smtClean="0">
                        <a:latin typeface="Cambria Math" panose="02040503050406030204" pitchFamily="18" charset="0"/>
                        <a:ea typeface="Cambria Math" panose="02040503050406030204" pitchFamily="18" charset="0"/>
                      </a:rPr>
                      <m:t>=1.004</m:t>
                    </m:r>
                  </m:oMath>
                </a14:m>
                <a:endParaRPr lang="en-GB" sz="2400" b="0" dirty="0">
                  <a:ea typeface="Cambria Math" panose="02040503050406030204" pitchFamily="18" charset="0"/>
                </a:endParaRPr>
              </a:p>
              <a:p>
                <a:pPr marL="342900" indent="-342900">
                  <a:lnSpc>
                    <a:spcPct val="150000"/>
                  </a:lnSpc>
                  <a:buFont typeface="Arial" panose="020B0604020202020204" pitchFamily="34" charset="0"/>
                  <a:buChar char="•"/>
                </a:pPr>
                <a:endParaRPr lang="en-GB" sz="2400" dirty="0"/>
              </a:p>
              <a:p>
                <a:pPr marL="342900" indent="-342900">
                  <a:lnSpc>
                    <a:spcPct val="150000"/>
                  </a:lnSpc>
                  <a:buFont typeface="Arial" panose="020B0604020202020204" pitchFamily="34" charset="0"/>
                  <a:buChar char="•"/>
                </a:pPr>
                <a:endParaRPr lang="en-GB" sz="2400" b="0" dirty="0"/>
              </a:p>
            </p:txBody>
          </p:sp>
        </mc:Choice>
        <mc:Fallback xmlns="">
          <p:sp>
            <p:nvSpPr>
              <p:cNvPr id="22" name="TextBox 21">
                <a:extLst>
                  <a:ext uri="{FF2B5EF4-FFF2-40B4-BE49-F238E27FC236}">
                    <a16:creationId xmlns:a16="http://schemas.microsoft.com/office/drawing/2014/main" id="{6893B308-22C5-E14A-8687-212F213C3F11}"/>
                  </a:ext>
                </a:extLst>
              </p:cNvPr>
              <p:cNvSpPr txBox="1">
                <a:spLocks noRot="1" noChangeAspect="1" noMove="1" noResize="1" noEditPoints="1" noAdjustHandles="1" noChangeArrowheads="1" noChangeShapeType="1" noTextEdit="1"/>
              </p:cNvSpPr>
              <p:nvPr/>
            </p:nvSpPr>
            <p:spPr>
              <a:xfrm>
                <a:off x="6576786" y="2652420"/>
                <a:ext cx="6229350" cy="3657540"/>
              </a:xfrm>
              <a:prstGeom prst="rect">
                <a:avLst/>
              </a:prstGeom>
              <a:blipFill>
                <a:blip r:embed="rId7"/>
                <a:stretch>
                  <a:fillRect l="-1222"/>
                </a:stretch>
              </a:blipFill>
              <a:ln>
                <a:noFill/>
              </a:ln>
            </p:spPr>
            <p:txBody>
              <a:bodyPr/>
              <a:lstStyle/>
              <a:p>
                <a:r>
                  <a:rPr lang="en-US">
                    <a:noFill/>
                  </a:rPr>
                  <a:t> </a:t>
                </a:r>
              </a:p>
            </p:txBody>
          </p:sp>
        </mc:Fallback>
      </mc:AlternateContent>
      <p:sp>
        <p:nvSpPr>
          <p:cNvPr id="21" name="Rectangle 20">
            <a:extLst>
              <a:ext uri="{FF2B5EF4-FFF2-40B4-BE49-F238E27FC236}">
                <a16:creationId xmlns:a16="http://schemas.microsoft.com/office/drawing/2014/main" id="{70E9A91E-C120-4043-9B56-265BA9AC87E6}"/>
              </a:ext>
            </a:extLst>
          </p:cNvPr>
          <p:cNvSpPr/>
          <p:nvPr/>
        </p:nvSpPr>
        <p:spPr>
          <a:xfrm>
            <a:off x="6576785" y="2652421"/>
            <a:ext cx="4624615" cy="762506"/>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5628D4C-4039-6E4C-B874-31FF6B0CF126}"/>
              </a:ext>
            </a:extLst>
          </p:cNvPr>
          <p:cNvSpPr/>
          <p:nvPr/>
        </p:nvSpPr>
        <p:spPr>
          <a:xfrm>
            <a:off x="6576785" y="3335206"/>
            <a:ext cx="4624615" cy="417644"/>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FFEB593-5D4C-9A48-9C7D-B9634BE9B315}"/>
              </a:ext>
            </a:extLst>
          </p:cNvPr>
          <p:cNvSpPr/>
          <p:nvPr/>
        </p:nvSpPr>
        <p:spPr>
          <a:xfrm>
            <a:off x="6576785" y="3752850"/>
            <a:ext cx="4624615" cy="1524000"/>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900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23"/>
                                        </p:tgtEl>
                                      </p:cBhvr>
                                    </p:animEffect>
                                    <p:set>
                                      <p:cBhvr>
                                        <p:cTn id="27" dur="1" fill="hold">
                                          <p:stCondLst>
                                            <p:cond delay="499"/>
                                          </p:stCondLst>
                                        </p:cTn>
                                        <p:tgtEl>
                                          <p:spTgt spid="2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27DDF03-121A-244B-82BB-73FCFAC58329}"/>
              </a:ext>
            </a:extLst>
          </p:cNvPr>
          <p:cNvPicPr>
            <a:picLocks noChangeAspect="1"/>
          </p:cNvPicPr>
          <p:nvPr/>
        </p:nvPicPr>
        <p:blipFill rotWithShape="1">
          <a:blip r:embed="rId3"/>
          <a:srcRect t="67773"/>
          <a:stretch/>
        </p:blipFill>
        <p:spPr>
          <a:xfrm>
            <a:off x="0" y="145664"/>
            <a:ext cx="12177486" cy="1571625"/>
          </a:xfrm>
          <a:prstGeom prst="rect">
            <a:avLst/>
          </a:prstGeom>
        </p:spPr>
      </p:pic>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0032C5C-7930-7D47-9AC9-95EA5B85E0C0}"/>
                  </a:ext>
                </a:extLst>
              </p:cNvPr>
              <p:cNvSpPr txBox="1"/>
              <p:nvPr/>
            </p:nvSpPr>
            <p:spPr>
              <a:xfrm>
                <a:off x="342900" y="3602464"/>
                <a:ext cx="6229350" cy="2670090"/>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14:m>
                  <m:oMath xmlns:m="http://schemas.openxmlformats.org/officeDocument/2006/math">
                    <m:f>
                      <m:fPr>
                        <m:ctrlPr>
                          <a:rPr lang="en-GB" sz="3200" b="0" i="1" smtClean="0">
                            <a:latin typeface="Cambria Math" panose="02040503050406030204" pitchFamily="18" charset="0"/>
                          </a:rPr>
                        </m:ctrlPr>
                      </m:fPr>
                      <m:num>
                        <m:sSub>
                          <m:sSubPr>
                            <m:ctrlPr>
                              <a:rPr lang="en-GB" sz="3200" i="1" smtClean="0">
                                <a:latin typeface="Cambria Math" panose="02040503050406030204" pitchFamily="18" charset="0"/>
                              </a:rPr>
                            </m:ctrlPr>
                          </m:sSubPr>
                          <m:e>
                            <m:r>
                              <a:rPr lang="en-GB" sz="3200" b="0" i="1" smtClean="0">
                                <a:latin typeface="Cambria Math" panose="02040503050406030204" pitchFamily="18" charset="0"/>
                              </a:rPr>
                              <m:t>(</m:t>
                            </m:r>
                            <m:r>
                              <a:rPr lang="en-GB" sz="3200" b="0" i="1" smtClean="0">
                                <a:latin typeface="Cambria Math" panose="02040503050406030204" pitchFamily="18" charset="0"/>
                              </a:rPr>
                              <m:t>𝑀</m:t>
                            </m:r>
                            <m:r>
                              <a:rPr lang="en-GB" sz="3200" b="0" i="1" smtClean="0">
                                <a:latin typeface="Cambria Math" panose="02040503050406030204" pitchFamily="18" charset="0"/>
                              </a:rPr>
                              <m:t>/</m:t>
                            </m:r>
                            <m:r>
                              <a:rPr lang="en-GB" sz="3200" b="0" i="1" smtClean="0">
                                <a:latin typeface="Cambria Math" panose="02040503050406030204" pitchFamily="18" charset="0"/>
                              </a:rPr>
                              <m:t>𝐿</m:t>
                            </m:r>
                            <m:r>
                              <a:rPr lang="en-GB" sz="3200" b="0" i="1" smtClean="0">
                                <a:latin typeface="Cambria Math" panose="02040503050406030204" pitchFamily="18" charset="0"/>
                              </a:rPr>
                              <m:t>)</m:t>
                            </m:r>
                          </m:e>
                          <m:sub>
                            <m:r>
                              <a:rPr lang="en-GB" sz="3200" b="0" i="1" smtClean="0">
                                <a:latin typeface="Cambria Math" panose="02040503050406030204" pitchFamily="18" charset="0"/>
                              </a:rPr>
                              <m:t>1</m:t>
                            </m:r>
                          </m:sub>
                        </m:sSub>
                      </m:num>
                      <m:den>
                        <m:sSub>
                          <m:sSubPr>
                            <m:ctrlPr>
                              <a:rPr lang="en-GB" sz="3200" i="1" smtClean="0">
                                <a:latin typeface="Cambria Math" panose="02040503050406030204" pitchFamily="18" charset="0"/>
                              </a:rPr>
                            </m:ctrlPr>
                          </m:sSubPr>
                          <m:e>
                            <m:r>
                              <a:rPr lang="en-GB" sz="3200" b="0" i="1" smtClean="0">
                                <a:latin typeface="Cambria Math" panose="02040503050406030204" pitchFamily="18" charset="0"/>
                              </a:rPr>
                              <m:t>(</m:t>
                            </m:r>
                            <m:r>
                              <a:rPr lang="en-GB" sz="3200" b="0" i="1" smtClean="0">
                                <a:latin typeface="Cambria Math" panose="02040503050406030204" pitchFamily="18" charset="0"/>
                              </a:rPr>
                              <m:t>𝑀</m:t>
                            </m:r>
                            <m:r>
                              <a:rPr lang="en-GB" sz="3200" b="0" i="1" smtClean="0">
                                <a:latin typeface="Cambria Math" panose="02040503050406030204" pitchFamily="18" charset="0"/>
                              </a:rPr>
                              <m:t>/</m:t>
                            </m:r>
                            <m:r>
                              <a:rPr lang="en-GB" sz="3200" b="0" i="1" smtClean="0">
                                <a:latin typeface="Cambria Math" panose="02040503050406030204" pitchFamily="18" charset="0"/>
                              </a:rPr>
                              <m:t>𝐿</m:t>
                            </m:r>
                            <m:r>
                              <a:rPr lang="en-GB" sz="3200" b="0" i="1" smtClean="0">
                                <a:latin typeface="Cambria Math" panose="02040503050406030204" pitchFamily="18" charset="0"/>
                              </a:rPr>
                              <m:t>)</m:t>
                            </m:r>
                          </m:e>
                          <m:sub>
                            <m:r>
                              <a:rPr lang="en-GB" sz="3200" b="0" i="1" smtClean="0">
                                <a:latin typeface="Cambria Math" panose="02040503050406030204" pitchFamily="18" charset="0"/>
                              </a:rPr>
                              <m:t>2</m:t>
                            </m:r>
                          </m:sub>
                        </m:sSub>
                      </m:den>
                    </m:f>
                    <m:r>
                      <a:rPr lang="en-GB" sz="3200" b="0" i="1" smtClean="0">
                        <a:latin typeface="Cambria Math" panose="02040503050406030204" pitchFamily="18" charset="0"/>
                      </a:rPr>
                      <m:t>=</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m:t>
                        </m:r>
                        <m:sSub>
                          <m:sSubPr>
                            <m:ctrlPr>
                              <a:rPr lang="en-GB" sz="3200" i="1" smtClean="0">
                                <a:latin typeface="Cambria Math" panose="02040503050406030204" pitchFamily="18" charset="0"/>
                              </a:rPr>
                            </m:ctrlPr>
                          </m:sSubPr>
                          <m:e>
                            <m:r>
                              <a:rPr lang="en-GB" sz="3200" b="0" i="1" smtClean="0">
                                <a:latin typeface="Cambria Math" panose="02040503050406030204" pitchFamily="18" charset="0"/>
                              </a:rPr>
                              <m:t>𝑀</m:t>
                            </m:r>
                          </m:e>
                          <m:sub>
                            <m:r>
                              <a:rPr lang="en-GB" sz="3200" b="0" i="1" smtClean="0">
                                <a:latin typeface="Cambria Math" panose="02040503050406030204" pitchFamily="18" charset="0"/>
                              </a:rPr>
                              <m:t>1</m:t>
                            </m:r>
                          </m:sub>
                        </m:sSub>
                        <m:r>
                          <a:rPr lang="en-GB" sz="3200" b="0" i="1" smtClean="0">
                            <a:latin typeface="Cambria Math" panose="02040503050406030204" pitchFamily="18" charset="0"/>
                          </a:rPr>
                          <m:t>/</m:t>
                        </m:r>
                        <m:sSub>
                          <m:sSubPr>
                            <m:ctrlPr>
                              <a:rPr lang="en-GB" sz="3200" i="1" smtClean="0">
                                <a:latin typeface="Cambria Math" panose="02040503050406030204" pitchFamily="18" charset="0"/>
                              </a:rPr>
                            </m:ctrlPr>
                          </m:sSubPr>
                          <m:e>
                            <m:r>
                              <a:rPr lang="en-GB" sz="3200" b="0" i="1" smtClean="0">
                                <a:latin typeface="Cambria Math" panose="02040503050406030204" pitchFamily="18" charset="0"/>
                              </a:rPr>
                              <m:t>𝑀</m:t>
                            </m:r>
                          </m:e>
                          <m:sub>
                            <m:r>
                              <a:rPr lang="en-GB" sz="3200" b="0" i="1" smtClean="0">
                                <a:latin typeface="Cambria Math" panose="02040503050406030204" pitchFamily="18" charset="0"/>
                              </a:rPr>
                              <m:t>2</m:t>
                            </m:r>
                          </m:sub>
                        </m:sSub>
                        <m:r>
                          <a:rPr lang="en-GB" sz="3200" b="0" i="1" smtClean="0">
                            <a:latin typeface="Cambria Math" panose="02040503050406030204" pitchFamily="18" charset="0"/>
                          </a:rPr>
                          <m:t>)</m:t>
                        </m:r>
                      </m:num>
                      <m:den>
                        <m:r>
                          <a:rPr lang="en-GB" sz="3200" b="0" i="1" smtClean="0">
                            <a:latin typeface="Cambria Math" panose="02040503050406030204" pitchFamily="18" charset="0"/>
                          </a:rPr>
                          <m:t>(</m:t>
                        </m:r>
                        <m:sSub>
                          <m:sSubPr>
                            <m:ctrlPr>
                              <a:rPr lang="en-GB" sz="3200" i="1" smtClean="0">
                                <a:latin typeface="Cambria Math" panose="02040503050406030204" pitchFamily="18" charset="0"/>
                              </a:rPr>
                            </m:ctrlPr>
                          </m:sSubPr>
                          <m:e>
                            <m:r>
                              <a:rPr lang="en-GB" sz="3200" b="0" i="1" smtClean="0">
                                <a:latin typeface="Cambria Math" panose="02040503050406030204" pitchFamily="18" charset="0"/>
                              </a:rPr>
                              <m:t>𝐿</m:t>
                            </m:r>
                          </m:e>
                          <m:sub>
                            <m:r>
                              <a:rPr lang="en-GB" sz="3200" b="0" i="1" smtClean="0">
                                <a:latin typeface="Cambria Math" panose="02040503050406030204" pitchFamily="18" charset="0"/>
                              </a:rPr>
                              <m:t>1</m:t>
                            </m:r>
                          </m:sub>
                        </m:sSub>
                        <m:r>
                          <a:rPr lang="en-GB" sz="3200" b="0" i="1" smtClean="0">
                            <a:latin typeface="Cambria Math" panose="02040503050406030204" pitchFamily="18" charset="0"/>
                          </a:rPr>
                          <m:t>/</m:t>
                        </m:r>
                        <m:sSub>
                          <m:sSubPr>
                            <m:ctrlPr>
                              <a:rPr lang="en-GB" sz="3200" i="1" smtClean="0">
                                <a:latin typeface="Cambria Math" panose="02040503050406030204" pitchFamily="18" charset="0"/>
                              </a:rPr>
                            </m:ctrlPr>
                          </m:sSubPr>
                          <m:e>
                            <m:r>
                              <a:rPr lang="en-GB" sz="3200" b="0" i="1" smtClean="0">
                                <a:latin typeface="Cambria Math" panose="02040503050406030204" pitchFamily="18" charset="0"/>
                              </a:rPr>
                              <m:t>𝐿</m:t>
                            </m:r>
                          </m:e>
                          <m:sub>
                            <m:r>
                              <a:rPr lang="en-GB" sz="3200" b="0" i="1" smtClean="0">
                                <a:latin typeface="Cambria Math" panose="02040503050406030204" pitchFamily="18" charset="0"/>
                              </a:rPr>
                              <m:t>2</m:t>
                            </m:r>
                          </m:sub>
                        </m:sSub>
                        <m:r>
                          <a:rPr lang="en-GB" sz="3200" b="0" i="1" smtClean="0">
                            <a:latin typeface="Cambria Math" panose="02040503050406030204" pitchFamily="18" charset="0"/>
                          </a:rPr>
                          <m:t>)</m:t>
                        </m:r>
                      </m:den>
                    </m:f>
                    <m:r>
                      <a:rPr lang="en-GB" sz="3200" b="0" i="1" smtClean="0">
                        <a:latin typeface="Cambria Math" panose="02040503050406030204" pitchFamily="18" charset="0"/>
                      </a:rPr>
                      <m:t>=</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9.0</m:t>
                        </m:r>
                      </m:num>
                      <m:den>
                        <m:r>
                          <a:rPr lang="en-GB" sz="3200" b="0" i="1" smtClean="0">
                            <a:latin typeface="Cambria Math" panose="02040503050406030204" pitchFamily="18" charset="0"/>
                          </a:rPr>
                          <m:t>1.004</m:t>
                        </m:r>
                      </m:den>
                    </m:f>
                    <m:r>
                      <a:rPr lang="en-GB" sz="3200" b="0" i="1" smtClean="0">
                        <a:latin typeface="Cambria Math" panose="02040503050406030204" pitchFamily="18" charset="0"/>
                      </a:rPr>
                      <m:t>=8.9</m:t>
                    </m:r>
                  </m:oMath>
                </a14:m>
                <a:endParaRPr lang="en-GB" sz="3200" b="0" dirty="0">
                  <a:ea typeface="Cambria Math" panose="02040503050406030204" pitchFamily="18" charset="0"/>
                </a:endParaRPr>
              </a:p>
              <a:p>
                <a:pPr>
                  <a:lnSpc>
                    <a:spcPct val="150000"/>
                  </a:lnSpc>
                </a:pPr>
                <a:endParaRPr lang="en-GB" sz="3200" dirty="0"/>
              </a:p>
              <a:p>
                <a:pPr marL="342900" indent="-342900">
                  <a:lnSpc>
                    <a:spcPct val="150000"/>
                  </a:lnSpc>
                  <a:buFont typeface="Arial" panose="020B0604020202020204" pitchFamily="34" charset="0"/>
                  <a:buChar char="•"/>
                </a:pPr>
                <a:endParaRPr lang="en-GB" sz="3200" b="0" dirty="0"/>
              </a:p>
            </p:txBody>
          </p:sp>
        </mc:Choice>
        <mc:Fallback xmlns="">
          <p:sp>
            <p:nvSpPr>
              <p:cNvPr id="17" name="TextBox 16">
                <a:extLst>
                  <a:ext uri="{FF2B5EF4-FFF2-40B4-BE49-F238E27FC236}">
                    <a16:creationId xmlns:a16="http://schemas.microsoft.com/office/drawing/2014/main" id="{D0032C5C-7930-7D47-9AC9-95EA5B85E0C0}"/>
                  </a:ext>
                </a:extLst>
              </p:cNvPr>
              <p:cNvSpPr txBox="1">
                <a:spLocks noRot="1" noChangeAspect="1" noMove="1" noResize="1" noEditPoints="1" noAdjustHandles="1" noChangeArrowheads="1" noChangeShapeType="1" noTextEdit="1"/>
              </p:cNvSpPr>
              <p:nvPr/>
            </p:nvSpPr>
            <p:spPr>
              <a:xfrm>
                <a:off x="342900" y="3602464"/>
                <a:ext cx="6229350" cy="2670090"/>
              </a:xfrm>
              <a:prstGeom prst="rect">
                <a:avLst/>
              </a:prstGeom>
              <a:blipFill>
                <a:blip r:embed="rId4"/>
                <a:stretch>
                  <a:fillRect l="-2236"/>
                </a:stretch>
              </a:blipFill>
              <a:ln>
                <a:noFill/>
              </a:ln>
            </p:spPr>
            <p:txBody>
              <a:bodyPr/>
              <a:lstStyle/>
              <a:p>
                <a:r>
                  <a:rPr lang="en-US">
                    <a:noFill/>
                  </a:rPr>
                  <a:t> </a:t>
                </a:r>
              </a:p>
            </p:txBody>
          </p:sp>
        </mc:Fallback>
      </mc:AlternateContent>
      <p:sp>
        <p:nvSpPr>
          <p:cNvPr id="18" name="Rectangle 17">
            <a:extLst>
              <a:ext uri="{FF2B5EF4-FFF2-40B4-BE49-F238E27FC236}">
                <a16:creationId xmlns:a16="http://schemas.microsoft.com/office/drawing/2014/main" id="{EC027CD5-5EDC-9C4E-A609-CB715F808A05}"/>
              </a:ext>
            </a:extLst>
          </p:cNvPr>
          <p:cNvSpPr/>
          <p:nvPr/>
        </p:nvSpPr>
        <p:spPr>
          <a:xfrm>
            <a:off x="342900" y="3839092"/>
            <a:ext cx="6229350" cy="1056758"/>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equation.pdf">
            <a:extLst>
              <a:ext uri="{FF2B5EF4-FFF2-40B4-BE49-F238E27FC236}">
                <a16:creationId xmlns:a16="http://schemas.microsoft.com/office/drawing/2014/main" id="{EF226DD6-CC3D-B741-B534-E2D59E42C9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6225" y="1802401"/>
            <a:ext cx="2695575" cy="46654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quation.pdf">
            <a:extLst>
              <a:ext uri="{FF2B5EF4-FFF2-40B4-BE49-F238E27FC236}">
                <a16:creationId xmlns:a16="http://schemas.microsoft.com/office/drawing/2014/main" id="{2F06C6D1-3F80-364A-BBDB-94E1F808F0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 y="1849079"/>
            <a:ext cx="2510367" cy="403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820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1828122-7848-854D-A2DD-2A05FF38606B}"/>
              </a:ext>
            </a:extLst>
          </p:cNvPr>
          <p:cNvPicPr>
            <a:picLocks noGrp="1" noChangeAspect="1"/>
          </p:cNvPicPr>
          <p:nvPr>
            <p:ph idx="1"/>
          </p:nvPr>
        </p:nvPicPr>
        <p:blipFill>
          <a:blip r:embed="rId4"/>
          <a:stretch>
            <a:fillRect/>
          </a:stretch>
        </p:blipFill>
        <p:spPr>
          <a:xfrm>
            <a:off x="318654" y="508216"/>
            <a:ext cx="11278400" cy="1210676"/>
          </a:xfrm>
        </p:spPr>
      </p:pic>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43E7020-28F7-3E49-BDE9-4FE8F0B0BB49}"/>
                  </a:ext>
                </a:extLst>
              </p:cNvPr>
              <p:cNvSpPr txBox="1"/>
              <p:nvPr/>
            </p:nvSpPr>
            <p:spPr>
              <a:xfrm>
                <a:off x="692727" y="1718892"/>
                <a:ext cx="10904327" cy="5287730"/>
              </a:xfrm>
              <a:prstGeom prst="rect">
                <a:avLst/>
              </a:prstGeom>
              <a:noFill/>
            </p:spPr>
            <p:txBody>
              <a:bodyPr wrap="square" rtlCol="0">
                <a:spAutoFit/>
              </a:bodyPr>
              <a:lstStyle/>
              <a:p>
                <a:pPr marL="285750" indent="-285750">
                  <a:lnSpc>
                    <a:spcPct val="200000"/>
                  </a:lnSpc>
                  <a:buFont typeface="Arial" panose="020B0604020202020204" pitchFamily="34" charset="0"/>
                  <a:buChar char="•"/>
                </a:pPr>
                <a:r>
                  <a:rPr lang="en-US" sz="2000" dirty="0"/>
                  <a:t>The surface density is the mass divided by the area, </a:t>
                </a:r>
                <a14:m>
                  <m:oMath xmlns:m="http://schemas.openxmlformats.org/officeDocument/2006/math">
                    <m:r>
                      <a:rPr lang="en-GB" sz="2000" b="0" i="1" smtClean="0">
                        <a:latin typeface="Cambria Math" panose="02040503050406030204" pitchFamily="18" charset="0"/>
                        <a:ea typeface="Cambria Math" panose="02040503050406030204" pitchFamily="18" charset="0"/>
                      </a:rPr>
                      <m:t>𝜇</m:t>
                    </m:r>
                    <m:r>
                      <a:rPr lang="en-GB" sz="2000" b="0" i="1" smtClean="0">
                        <a:latin typeface="Cambria Math" panose="02040503050406030204" pitchFamily="18" charset="0"/>
                        <a:ea typeface="Cambria Math" panose="02040503050406030204" pitchFamily="18" charset="0"/>
                      </a:rPr>
                      <m:t>= </m:t>
                    </m:r>
                    <m:f>
                      <m:fPr>
                        <m:type m:val="skw"/>
                        <m:ctrlPr>
                          <a:rPr lang="en-GB" sz="2000" b="0" i="1" smtClean="0">
                            <a:latin typeface="Cambria Math" panose="02040503050406030204" pitchFamily="18" charset="0"/>
                          </a:rPr>
                        </m:ctrlPr>
                      </m:fPr>
                      <m:num>
                        <m:r>
                          <a:rPr lang="en-GB" sz="2000" b="0" i="1" smtClean="0">
                            <a:latin typeface="Cambria Math" panose="02040503050406030204" pitchFamily="18" charset="0"/>
                          </a:rPr>
                          <m:t>𝑀</m:t>
                        </m:r>
                      </m:num>
                      <m:den>
                        <m:r>
                          <a:rPr lang="en-GB" sz="2000" b="0" i="1" smtClean="0">
                            <a:latin typeface="Cambria Math" panose="02040503050406030204" pitchFamily="18" charset="0"/>
                          </a:rPr>
                          <m:t>𝐴</m:t>
                        </m:r>
                      </m:den>
                    </m:f>
                  </m:oMath>
                </a14:m>
                <a:endParaRPr lang="en-US" sz="2000" dirty="0"/>
              </a:p>
              <a:p>
                <a:pPr marL="285750" indent="-285750">
                  <a:lnSpc>
                    <a:spcPct val="200000"/>
                  </a:lnSpc>
                  <a:buFont typeface="Arial" panose="020B0604020202020204" pitchFamily="34" charset="0"/>
                  <a:buChar char="•"/>
                </a:pPr>
                <a:r>
                  <a:rPr lang="en-US" sz="2000" dirty="0"/>
                  <a:t>Mass = </a:t>
                </a:r>
                <a14:m>
                  <m:oMath xmlns:m="http://schemas.openxmlformats.org/officeDocument/2006/math">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10</m:t>
                        </m:r>
                      </m:sup>
                    </m:sSup>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𝑀</m:t>
                        </m:r>
                      </m:e>
                      <m:sub>
                        <m:r>
                          <a:rPr lang="en-GB" sz="2000" b="0" i="1" smtClean="0">
                            <a:latin typeface="Cambria Math" panose="02040503050406030204" pitchFamily="18" charset="0"/>
                            <a:ea typeface="Cambria Math" panose="02040503050406030204" pitchFamily="18" charset="0"/>
                          </a:rPr>
                          <m:t>⊙</m:t>
                        </m:r>
                      </m:sub>
                    </m:sSub>
                  </m:oMath>
                </a14:m>
                <a:r>
                  <a:rPr lang="en-US" sz="2000" dirty="0"/>
                  <a:t>      Area = </a:t>
                </a:r>
                <a14:m>
                  <m:oMath xmlns:m="http://schemas.openxmlformats.org/officeDocument/2006/math">
                    <m:r>
                      <a:rPr lang="en-US" sz="2000" i="1" smtClean="0">
                        <a:latin typeface="Cambria Math" panose="02040503050406030204" pitchFamily="18" charset="0"/>
                        <a:ea typeface="Cambria Math" panose="02040503050406030204" pitchFamily="18" charset="0"/>
                      </a:rPr>
                      <m:t>𝜋</m:t>
                    </m:r>
                    <m:sSup>
                      <m:sSupPr>
                        <m:ctrlPr>
                          <a:rPr lang="en-US" sz="200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𝑟</m:t>
                        </m:r>
                      </m:e>
                      <m:sup>
                        <m:r>
                          <a:rPr lang="en-GB" sz="2000" b="0" i="1" smtClean="0">
                            <a:latin typeface="Cambria Math" panose="02040503050406030204" pitchFamily="18" charset="0"/>
                            <a:ea typeface="Cambria Math" panose="02040503050406030204" pitchFamily="18" charset="0"/>
                          </a:rPr>
                          <m:t>2</m:t>
                        </m:r>
                      </m:sup>
                    </m:sSup>
                  </m:oMath>
                </a14:m>
                <a:r>
                  <a:rPr lang="en-US" sz="2000" dirty="0"/>
                  <a:t>, where </a:t>
                </a:r>
                <a14:m>
                  <m:oMath xmlns:m="http://schemas.openxmlformats.org/officeDocument/2006/math">
                    <m:r>
                      <a:rPr lang="en-GB" sz="2000" b="0" i="1" smtClean="0">
                        <a:latin typeface="Cambria Math" panose="02040503050406030204" pitchFamily="18" charset="0"/>
                      </a:rPr>
                      <m:t>𝑟</m:t>
                    </m:r>
                    <m:r>
                      <a:rPr lang="en-GB" sz="2000" b="0" i="1" smtClean="0">
                        <a:latin typeface="Cambria Math" panose="02040503050406030204" pitchFamily="18" charset="0"/>
                      </a:rPr>
                      <m:t>=10</m:t>
                    </m:r>
                    <m:r>
                      <m:rPr>
                        <m:sty m:val="p"/>
                      </m:rPr>
                      <a:rPr lang="en-GB" sz="2000" b="0" i="0" smtClean="0">
                        <a:latin typeface="Cambria Math" panose="02040503050406030204" pitchFamily="18" charset="0"/>
                      </a:rPr>
                      <m:t>kpc</m:t>
                    </m:r>
                  </m:oMath>
                </a14:m>
                <a:endParaRPr lang="en-US" sz="2000" dirty="0"/>
              </a:p>
              <a:p>
                <a:pPr marL="285750" indent="-285750">
                  <a:lnSpc>
                    <a:spcPct val="200000"/>
                  </a:lnSpc>
                  <a:buFont typeface="Arial" panose="020B0604020202020204" pitchFamily="34" charset="0"/>
                  <a:buChar char="•"/>
                </a:pPr>
                <a:r>
                  <a:rPr lang="en-US" sz="2000" dirty="0"/>
                  <a:t>The required units are </a:t>
                </a:r>
                <a14:m>
                  <m:oMath xmlns:m="http://schemas.openxmlformats.org/officeDocument/2006/math">
                    <m:r>
                      <m:rPr>
                        <m:sty m:val="p"/>
                      </m:rPr>
                      <a:rPr lang="en-GB" sz="2000" b="0" i="0" smtClean="0">
                        <a:latin typeface="Cambria Math" panose="02040503050406030204" pitchFamily="18" charset="0"/>
                      </a:rPr>
                      <m:t>kg</m:t>
                    </m:r>
                    <m:r>
                      <a:rPr lang="en-GB" sz="2000" b="0" i="0" smtClean="0">
                        <a:latin typeface="Cambria Math" panose="02040503050406030204" pitchFamily="18" charset="0"/>
                      </a:rPr>
                      <m:t> </m:t>
                    </m:r>
                    <m:sSup>
                      <m:sSupPr>
                        <m:ctrlPr>
                          <a:rPr lang="en-GB" sz="2000" b="0" i="1" smtClean="0">
                            <a:latin typeface="Cambria Math" panose="02040503050406030204" pitchFamily="18" charset="0"/>
                          </a:rPr>
                        </m:ctrlPr>
                      </m:sSupPr>
                      <m:e>
                        <m:r>
                          <m:rPr>
                            <m:sty m:val="p"/>
                          </m:rPr>
                          <a:rPr lang="en-GB" sz="2000" b="0" i="0" smtClean="0">
                            <a:latin typeface="Cambria Math" panose="02040503050406030204" pitchFamily="18" charset="0"/>
                          </a:rPr>
                          <m:t>m</m:t>
                        </m:r>
                      </m:e>
                      <m:sup>
                        <m:r>
                          <a:rPr lang="en-GB" sz="2000" b="0" i="0" smtClean="0">
                            <a:latin typeface="Cambria Math" panose="02040503050406030204" pitchFamily="18" charset="0"/>
                          </a:rPr>
                          <m:t>−2</m:t>
                        </m:r>
                      </m:sup>
                    </m:sSup>
                  </m:oMath>
                </a14:m>
                <a:r>
                  <a:rPr lang="en-US" sz="2000" dirty="0"/>
                  <a:t> - so some conversions are needed</a:t>
                </a:r>
              </a:p>
              <a:p>
                <a:pPr marL="285750" indent="-285750">
                  <a:lnSpc>
                    <a:spcPct val="20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rPr>
                      <m:t>1</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𝑀</m:t>
                        </m:r>
                      </m:e>
                      <m:sub>
                        <m:r>
                          <a:rPr lang="en-GB" sz="2000" b="0" i="1" smtClean="0">
                            <a:latin typeface="Cambria Math" panose="02040503050406030204" pitchFamily="18" charset="0"/>
                            <a:ea typeface="Cambria Math" panose="02040503050406030204" pitchFamily="18" charset="0"/>
                          </a:rPr>
                          <m:t>⊙</m:t>
                        </m:r>
                      </m:sub>
                    </m:sSub>
                    <m:r>
                      <a:rPr lang="en-GB" sz="2000" b="0" i="1" smtClean="0">
                        <a:latin typeface="Cambria Math" panose="02040503050406030204" pitchFamily="18" charset="0"/>
                        <a:ea typeface="Cambria Math" panose="02040503050406030204" pitchFamily="18" charset="0"/>
                      </a:rPr>
                      <m:t>=2.00×</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30</m:t>
                        </m:r>
                      </m:sup>
                    </m:sSup>
                    <m:r>
                      <m:rPr>
                        <m:sty m:val="p"/>
                      </m:rPr>
                      <a:rPr lang="en-GB" sz="2000" b="0" i="0" smtClean="0">
                        <a:latin typeface="Cambria Math" panose="02040503050406030204" pitchFamily="18" charset="0"/>
                        <a:ea typeface="Cambria Math" panose="02040503050406030204" pitchFamily="18" charset="0"/>
                      </a:rPr>
                      <m:t>kg</m:t>
                    </m:r>
                  </m:oMath>
                </a14:m>
                <a:r>
                  <a:rPr lang="en-US" sz="2000" dirty="0"/>
                  <a:t>, so </a:t>
                </a:r>
                <a14:m>
                  <m:oMath xmlns:m="http://schemas.openxmlformats.org/officeDocument/2006/math">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10</m:t>
                        </m:r>
                      </m:sup>
                    </m:sSup>
                    <m:r>
                      <a:rPr lang="en-GB" sz="2000" b="0" i="1" smtClean="0">
                        <a:latin typeface="Cambria Math" panose="02040503050406030204" pitchFamily="18" charset="0"/>
                      </a:rPr>
                      <m:t> </m:t>
                    </m:r>
                    <m:sSub>
                      <m:sSubPr>
                        <m:ctrlPr>
                          <a:rPr lang="en-GB" sz="2000" b="0" i="1" smtClean="0">
                            <a:latin typeface="Cambria Math" panose="02040503050406030204" pitchFamily="18" charset="0"/>
                          </a:rPr>
                        </m:ctrlPr>
                      </m:sSubPr>
                      <m:e>
                        <m:r>
                          <a:rPr lang="en-GB" sz="2000" b="0" i="1" smtClean="0">
                            <a:latin typeface="Cambria Math" panose="02040503050406030204" pitchFamily="18" charset="0"/>
                          </a:rPr>
                          <m:t>𝑀</m:t>
                        </m:r>
                      </m:e>
                      <m:sub>
                        <m:r>
                          <a:rPr lang="en-GB" sz="2000" b="0" i="1" smtClean="0">
                            <a:latin typeface="Cambria Math" panose="02040503050406030204" pitchFamily="18" charset="0"/>
                            <a:ea typeface="Cambria Math" panose="02040503050406030204" pitchFamily="18" charset="0"/>
                          </a:rPr>
                          <m:t>⊙</m:t>
                        </m:r>
                      </m:sub>
                    </m:sSub>
                    <m:r>
                      <a:rPr lang="en-GB" sz="2000" b="0" i="1" smtClean="0">
                        <a:latin typeface="Cambria Math" panose="02040503050406030204" pitchFamily="18" charset="0"/>
                        <a:ea typeface="Cambria Math" panose="02040503050406030204" pitchFamily="18" charset="0"/>
                      </a:rPr>
                      <m:t>=2.00×</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40</m:t>
                        </m:r>
                      </m:sup>
                    </m:sSup>
                    <m:r>
                      <m:rPr>
                        <m:sty m:val="p"/>
                      </m:rPr>
                      <a:rPr lang="en-GB" sz="2000" b="0" i="0" smtClean="0">
                        <a:latin typeface="Cambria Math" panose="02040503050406030204" pitchFamily="18" charset="0"/>
                        <a:ea typeface="Cambria Math" panose="02040503050406030204" pitchFamily="18" charset="0"/>
                      </a:rPr>
                      <m:t>kg</m:t>
                    </m:r>
                  </m:oMath>
                </a14:m>
                <a:endParaRPr lang="en-GB" sz="2000" b="0" i="0" dirty="0">
                  <a:latin typeface="Cambria Math" panose="02040503050406030204" pitchFamily="18" charset="0"/>
                  <a:ea typeface="Cambria Math" panose="02040503050406030204" pitchFamily="18" charset="0"/>
                </a:endParaRPr>
              </a:p>
              <a:p>
                <a:pPr marL="285750" indent="-285750">
                  <a:lnSpc>
                    <a:spcPct val="20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ea typeface="Cambria Math" panose="02040503050406030204" pitchFamily="18" charset="0"/>
                      </a:rPr>
                      <m:t>1</m:t>
                    </m:r>
                    <m:r>
                      <m:rPr>
                        <m:sty m:val="p"/>
                      </m:rPr>
                      <a:rPr lang="en-GB" sz="2000" b="0" i="0" smtClean="0">
                        <a:latin typeface="Cambria Math" panose="02040503050406030204" pitchFamily="18" charset="0"/>
                        <a:ea typeface="Cambria Math" panose="02040503050406030204" pitchFamily="18" charset="0"/>
                      </a:rPr>
                      <m:t>kpc</m:t>
                    </m:r>
                    <m:r>
                      <a:rPr lang="en-GB" sz="2000" b="0" i="1" smtClean="0">
                        <a:latin typeface="Cambria Math" panose="02040503050406030204" pitchFamily="18" charset="0"/>
                        <a:ea typeface="Cambria Math" panose="02040503050406030204" pitchFamily="18" charset="0"/>
                      </a:rPr>
                      <m:t>=3.1×</m:t>
                    </m:r>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19</m:t>
                        </m:r>
                      </m:sup>
                    </m:sSup>
                    <m:r>
                      <m:rPr>
                        <m:sty m:val="p"/>
                      </m:rPr>
                      <a:rPr lang="en-GB" sz="2000" b="0" i="0" smtClean="0">
                        <a:latin typeface="Cambria Math" panose="02040503050406030204" pitchFamily="18" charset="0"/>
                      </a:rPr>
                      <m:t>m</m:t>
                    </m:r>
                  </m:oMath>
                </a14:m>
                <a:r>
                  <a:rPr lang="en-US" sz="2000" dirty="0"/>
                  <a:t>, so </a:t>
                </a:r>
                <a14:m>
                  <m:oMath xmlns:m="http://schemas.openxmlformats.org/officeDocument/2006/math">
                    <m:r>
                      <a:rPr lang="en-GB" sz="2000" b="0" i="1" smtClean="0">
                        <a:latin typeface="Cambria Math" panose="02040503050406030204" pitchFamily="18" charset="0"/>
                        <a:ea typeface="Cambria Math" panose="02040503050406030204" pitchFamily="18" charset="0"/>
                      </a:rPr>
                      <m:t>1</m:t>
                    </m:r>
                    <m:r>
                      <a:rPr lang="en-GB" sz="2000" b="0" i="0" smtClean="0">
                        <a:latin typeface="Cambria Math" panose="02040503050406030204" pitchFamily="18" charset="0"/>
                        <a:ea typeface="Cambria Math" panose="02040503050406030204" pitchFamily="18" charset="0"/>
                      </a:rPr>
                      <m:t>0</m:t>
                    </m:r>
                    <m:r>
                      <m:rPr>
                        <m:sty m:val="p"/>
                      </m:rPr>
                      <a:rPr lang="en-GB" sz="2000" b="0" i="0" smtClean="0">
                        <a:latin typeface="Cambria Math" panose="02040503050406030204" pitchFamily="18" charset="0"/>
                        <a:ea typeface="Cambria Math" panose="02040503050406030204" pitchFamily="18" charset="0"/>
                      </a:rPr>
                      <m:t>kpc</m:t>
                    </m:r>
                    <m:r>
                      <a:rPr lang="en-GB" sz="2000" b="0" i="1" smtClean="0">
                        <a:latin typeface="Cambria Math" panose="02040503050406030204" pitchFamily="18" charset="0"/>
                        <a:ea typeface="Cambria Math" panose="02040503050406030204" pitchFamily="18" charset="0"/>
                      </a:rPr>
                      <m:t>=3.1×</m:t>
                    </m:r>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20</m:t>
                        </m:r>
                      </m:sup>
                    </m:sSup>
                    <m:r>
                      <m:rPr>
                        <m:sty m:val="p"/>
                      </m:rPr>
                      <a:rPr lang="en-GB" sz="2000" b="0" i="0" smtClean="0">
                        <a:latin typeface="Cambria Math" panose="02040503050406030204" pitchFamily="18" charset="0"/>
                      </a:rPr>
                      <m:t>m</m:t>
                    </m:r>
                  </m:oMath>
                </a14:m>
                <a:endParaRPr lang="en-US" sz="2000" dirty="0"/>
              </a:p>
              <a:p>
                <a:pPr marL="285750" indent="-285750">
                  <a:lnSpc>
                    <a:spcPct val="200000"/>
                  </a:lnSpc>
                  <a:buFont typeface="Arial" panose="020B0604020202020204" pitchFamily="34" charset="0"/>
                  <a:buChar char="•"/>
                </a:pPr>
                <a:r>
                  <a:rPr lang="en-US" sz="2000" dirty="0"/>
                  <a:t>Plugging all this in:</a:t>
                </a:r>
              </a:p>
              <a:p>
                <a:pPr marL="742950" lvl="1" indent="-285750">
                  <a:lnSpc>
                    <a:spcPct val="200000"/>
                  </a:lnSpc>
                  <a:buFont typeface="Arial" panose="020B0604020202020204" pitchFamily="34" charset="0"/>
                  <a:buChar char="•"/>
                </a:pPr>
                <a:r>
                  <a:rPr lang="en-US" sz="2000" dirty="0"/>
                  <a:t> </a:t>
                </a:r>
                <a14:m>
                  <m:oMath xmlns:m="http://schemas.openxmlformats.org/officeDocument/2006/math">
                    <m:r>
                      <a:rPr lang="en-GB" sz="2000" b="0" i="1" smtClean="0">
                        <a:latin typeface="Cambria Math" panose="02040503050406030204" pitchFamily="18" charset="0"/>
                        <a:ea typeface="Cambria Math" panose="02040503050406030204" pitchFamily="18" charset="0"/>
                      </a:rPr>
                      <m:t>𝜇</m:t>
                    </m:r>
                    <m:r>
                      <a:rPr lang="en-GB" sz="2000" b="0" i="1" smtClean="0">
                        <a:latin typeface="Cambria Math" panose="02040503050406030204" pitchFamily="18" charset="0"/>
                        <a:ea typeface="Cambria Math" panose="02040503050406030204" pitchFamily="18" charset="0"/>
                      </a:rPr>
                      <m:t>= </m:t>
                    </m:r>
                    <m:f>
                      <m:fPr>
                        <m:type m:val="skw"/>
                        <m:ctrlPr>
                          <a:rPr lang="en-GB" sz="2000" b="0" i="1" smtClean="0">
                            <a:latin typeface="Cambria Math" panose="02040503050406030204" pitchFamily="18" charset="0"/>
                          </a:rPr>
                        </m:ctrlPr>
                      </m:fPr>
                      <m:num>
                        <m:r>
                          <a:rPr lang="en-GB" sz="2000" b="0" i="1" smtClean="0">
                            <a:latin typeface="Cambria Math" panose="02040503050406030204" pitchFamily="18" charset="0"/>
                          </a:rPr>
                          <m:t>2.00</m:t>
                        </m:r>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40</m:t>
                            </m:r>
                          </m:sup>
                        </m:sSup>
                        <m:r>
                          <m:rPr>
                            <m:sty m:val="p"/>
                          </m:rPr>
                          <a:rPr lang="en-GB" sz="2000" b="0" i="0" smtClean="0">
                            <a:latin typeface="Cambria Math" panose="02040503050406030204" pitchFamily="18" charset="0"/>
                            <a:ea typeface="Cambria Math" panose="02040503050406030204" pitchFamily="18" charset="0"/>
                          </a:rPr>
                          <m:t>kg</m:t>
                        </m:r>
                      </m:num>
                      <m:den>
                        <m:r>
                          <a:rPr lang="en-GB" sz="2000" b="0" i="1" smtClean="0">
                            <a:latin typeface="Cambria Math" panose="02040503050406030204" pitchFamily="18" charset="0"/>
                            <a:ea typeface="Cambria Math" panose="02040503050406030204" pitchFamily="18" charset="0"/>
                          </a:rPr>
                          <m:t>𝜋</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(3.1×</m:t>
                            </m:r>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20</m:t>
                                </m:r>
                              </m:sup>
                            </m:sSup>
                            <m:r>
                              <a:rPr lang="en-GB" sz="2000" b="0" i="1" smtClean="0">
                                <a:latin typeface="Cambria Math" panose="02040503050406030204" pitchFamily="18" charset="0"/>
                                <a:ea typeface="Cambria Math" panose="02040503050406030204" pitchFamily="18" charset="0"/>
                              </a:rPr>
                              <m:t>)</m:t>
                            </m:r>
                          </m:e>
                          <m:sup>
                            <m:r>
                              <a:rPr lang="en-GB" sz="2000" b="0" i="1" smtClean="0">
                                <a:latin typeface="Cambria Math" panose="02040503050406030204" pitchFamily="18" charset="0"/>
                                <a:ea typeface="Cambria Math" panose="02040503050406030204" pitchFamily="18" charset="0"/>
                              </a:rPr>
                              <m:t>2</m:t>
                            </m:r>
                          </m:sup>
                        </m:sSup>
                      </m:den>
                    </m:f>
                    <m:r>
                      <a:rPr lang="en-GB" sz="2000" b="0" i="1" smtClean="0">
                        <a:latin typeface="Cambria Math" panose="02040503050406030204" pitchFamily="18" charset="0"/>
                      </a:rPr>
                      <m:t>=0.066</m:t>
                    </m:r>
                    <m:r>
                      <m:rPr>
                        <m:sty m:val="p"/>
                      </m:rPr>
                      <a:rPr lang="en-GB" sz="2000" b="0" i="0" smtClean="0">
                        <a:latin typeface="Cambria Math" panose="02040503050406030204" pitchFamily="18" charset="0"/>
                      </a:rPr>
                      <m:t>kg</m:t>
                    </m:r>
                    <m:r>
                      <a:rPr lang="en-GB" sz="2000" b="0" i="0" smtClean="0">
                        <a:latin typeface="Cambria Math" panose="02040503050406030204" pitchFamily="18" charset="0"/>
                      </a:rPr>
                      <m:t> </m:t>
                    </m:r>
                    <m:sSup>
                      <m:sSupPr>
                        <m:ctrlPr>
                          <a:rPr lang="en-GB" sz="2000" b="0" i="1" smtClean="0">
                            <a:latin typeface="Cambria Math" panose="02040503050406030204" pitchFamily="18" charset="0"/>
                          </a:rPr>
                        </m:ctrlPr>
                      </m:sSupPr>
                      <m:e>
                        <m:r>
                          <m:rPr>
                            <m:sty m:val="p"/>
                          </m:rPr>
                          <a:rPr lang="en-GB" sz="2000" b="0" i="0" smtClean="0">
                            <a:latin typeface="Cambria Math" panose="02040503050406030204" pitchFamily="18" charset="0"/>
                          </a:rPr>
                          <m:t>m</m:t>
                        </m:r>
                      </m:e>
                      <m:sup>
                        <m:r>
                          <a:rPr lang="en-GB" sz="2000" b="0" i="0" smtClean="0">
                            <a:latin typeface="Cambria Math" panose="02040503050406030204" pitchFamily="18" charset="0"/>
                          </a:rPr>
                          <m:t>−2</m:t>
                        </m:r>
                      </m:sup>
                    </m:sSup>
                  </m:oMath>
                </a14:m>
                <a:endParaRPr lang="en-US" sz="2000" dirty="0"/>
              </a:p>
              <a:p>
                <a:pPr marL="285750" indent="-285750">
                  <a:lnSpc>
                    <a:spcPct val="200000"/>
                  </a:lnSpc>
                  <a:buFont typeface="Arial" panose="020B0604020202020204" pitchFamily="34" charset="0"/>
                  <a:buChar char="•"/>
                </a:pPr>
                <a:endParaRPr lang="en-US" sz="2000" dirty="0"/>
              </a:p>
            </p:txBody>
          </p:sp>
        </mc:Choice>
        <mc:Fallback xmlns="">
          <p:sp>
            <p:nvSpPr>
              <p:cNvPr id="7" name="TextBox 6">
                <a:extLst>
                  <a:ext uri="{FF2B5EF4-FFF2-40B4-BE49-F238E27FC236}">
                    <a16:creationId xmlns:a16="http://schemas.microsoft.com/office/drawing/2014/main" id="{343E7020-28F7-3E49-BDE9-4FE8F0B0BB49}"/>
                  </a:ext>
                </a:extLst>
              </p:cNvPr>
              <p:cNvSpPr txBox="1">
                <a:spLocks noRot="1" noChangeAspect="1" noMove="1" noResize="1" noEditPoints="1" noAdjustHandles="1" noChangeArrowheads="1" noChangeShapeType="1" noTextEdit="1"/>
              </p:cNvSpPr>
              <p:nvPr/>
            </p:nvSpPr>
            <p:spPr>
              <a:xfrm>
                <a:off x="692727" y="1718892"/>
                <a:ext cx="10904327" cy="5287730"/>
              </a:xfrm>
              <a:prstGeom prst="rect">
                <a:avLst/>
              </a:prstGeom>
              <a:blipFill>
                <a:blip r:embed="rId6"/>
                <a:stretch>
                  <a:fillRect l="-466" t="-4785" b="-4306"/>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5BFB1CE2-BEC7-0E4B-8E8F-40FA0D4CA8FE}"/>
              </a:ext>
            </a:extLst>
          </p:cNvPr>
          <p:cNvSpPr/>
          <p:nvPr/>
        </p:nvSpPr>
        <p:spPr>
          <a:xfrm>
            <a:off x="318653" y="4959927"/>
            <a:ext cx="11707091" cy="1759528"/>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A510F76-1901-6C41-AD9E-DA97A4547AF0}"/>
              </a:ext>
            </a:extLst>
          </p:cNvPr>
          <p:cNvSpPr/>
          <p:nvPr/>
        </p:nvSpPr>
        <p:spPr>
          <a:xfrm>
            <a:off x="318653" y="4308763"/>
            <a:ext cx="11707091" cy="651163"/>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0C54C37-6AEA-A742-BFA1-96F54783BD36}"/>
              </a:ext>
            </a:extLst>
          </p:cNvPr>
          <p:cNvSpPr/>
          <p:nvPr/>
        </p:nvSpPr>
        <p:spPr>
          <a:xfrm>
            <a:off x="318653" y="3657599"/>
            <a:ext cx="11707091" cy="651163"/>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1960A22-BF78-3E4B-A4AD-0277197C64C8}"/>
              </a:ext>
            </a:extLst>
          </p:cNvPr>
          <p:cNvSpPr/>
          <p:nvPr/>
        </p:nvSpPr>
        <p:spPr>
          <a:xfrm>
            <a:off x="318653" y="3013828"/>
            <a:ext cx="11707091" cy="651163"/>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6F926B6-3D9A-8D4B-ABA7-D4CB7E9B4A93}"/>
              </a:ext>
            </a:extLst>
          </p:cNvPr>
          <p:cNvSpPr/>
          <p:nvPr/>
        </p:nvSpPr>
        <p:spPr>
          <a:xfrm>
            <a:off x="318653" y="2362664"/>
            <a:ext cx="11707091" cy="651163"/>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D5A2400-60BA-D84C-8104-C7DBC89A263B}"/>
              </a:ext>
            </a:extLst>
          </p:cNvPr>
          <p:cNvSpPr/>
          <p:nvPr/>
        </p:nvSpPr>
        <p:spPr>
          <a:xfrm>
            <a:off x="318653" y="1718894"/>
            <a:ext cx="11707091" cy="651163"/>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39179946"/>
      </p:ext>
    </p:extLst>
  </p:cSld>
  <p:clrMapOvr>
    <a:masterClrMapping/>
  </p:clrMapOvr>
  <mc:AlternateContent xmlns:mc="http://schemas.openxmlformats.org/markup-compatibility/2006" xmlns:p14="http://schemas.microsoft.com/office/powerpoint/2010/main">
    <mc:Choice Requires="p14">
      <p:transition spd="slow" p14:dur="2000" advTm="147991"/>
    </mc:Choice>
    <mc:Fallback xmlns="">
      <p:transition spd="slow" advTm="1479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ppt_x"/>
                                          </p:val>
                                        </p:tav>
                                      </p:tavLst>
                                    </p:anim>
                                    <p:anim calcmode="lin" valueType="num">
                                      <p:cBhvr additive="base">
                                        <p:cTn id="7" dur="500"/>
                                        <p:tgtEl>
                                          <p:spTgt spid="13"/>
                                        </p:tgtEl>
                                        <p:attrNameLst>
                                          <p:attrName>ppt_y</p:attrName>
                                        </p:attrNameLst>
                                      </p:cBhvr>
                                      <p:tavLst>
                                        <p:tav tm="0">
                                          <p:val>
                                            <p:strVal val="ppt_y"/>
                                          </p:val>
                                        </p:tav>
                                        <p:tav tm="100000">
                                          <p:val>
                                            <p:strVal val="1+ppt_h/2"/>
                                          </p:val>
                                        </p:tav>
                                      </p:tavLst>
                                    </p:anim>
                                    <p:set>
                                      <p:cBhvr>
                                        <p:cTn id="8" dur="1" fill="hold">
                                          <p:stCondLst>
                                            <p:cond delay="499"/>
                                          </p:stCondLst>
                                        </p:cTn>
                                        <p:tgtEl>
                                          <p:spTgt spid="1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 presetClass="exit" presetSubtype="10" fill="hold" grpId="0" nodeType="clickEffect">
                                  <p:stCondLst>
                                    <p:cond delay="0"/>
                                  </p:stCondLst>
                                  <p:childTnLst>
                                    <p:animEffect transition="out" filter="checkerboard(across)">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1" presetClass="exit" presetSubtype="1" fill="hold" grpId="0" nodeType="clickEffect">
                                  <p:stCondLst>
                                    <p:cond delay="0"/>
                                  </p:stCondLst>
                                  <p:childTnLst>
                                    <p:animEffect transition="out" filter="wheel(1)">
                                      <p:cBhvr>
                                        <p:cTn id="17" dur="2000"/>
                                        <p:tgtEl>
                                          <p:spTgt spid="11"/>
                                        </p:tgtEl>
                                      </p:cBhvr>
                                    </p:animEffect>
                                    <p:set>
                                      <p:cBhvr>
                                        <p:cTn id="18" dur="1" fill="hold">
                                          <p:stCondLst>
                                            <p:cond delay="1999"/>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B3172E1-7CEF-F345-82F5-40FAAE819114}"/>
              </a:ext>
            </a:extLst>
          </p:cNvPr>
          <p:cNvPicPr>
            <a:picLocks noChangeAspect="1"/>
          </p:cNvPicPr>
          <p:nvPr/>
        </p:nvPicPr>
        <p:blipFill>
          <a:blip r:embed="rId4"/>
          <a:stretch>
            <a:fillRect/>
          </a:stretch>
        </p:blipFill>
        <p:spPr>
          <a:xfrm>
            <a:off x="457200" y="170873"/>
            <a:ext cx="9379527" cy="2084339"/>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343E7020-28F7-3E49-BDE9-4FE8F0B0BB49}"/>
                  </a:ext>
                </a:extLst>
              </p:cNvPr>
              <p:cNvSpPr txBox="1"/>
              <p:nvPr/>
            </p:nvSpPr>
            <p:spPr>
              <a:xfrm>
                <a:off x="457200" y="2535955"/>
                <a:ext cx="10904327" cy="3596882"/>
              </a:xfrm>
              <a:prstGeom prst="rect">
                <a:avLst/>
              </a:prstGeom>
              <a:noFill/>
              <a:ln>
                <a:noFill/>
              </a:ln>
            </p:spPr>
            <p:txBody>
              <a:bodyPr wrap="square" rtlCol="0">
                <a:spAutoFit/>
              </a:bodyPr>
              <a:lstStyle/>
              <a:p>
                <a:pPr marL="285750" indent="-285750">
                  <a:lnSpc>
                    <a:spcPct val="200000"/>
                  </a:lnSpc>
                  <a:buFont typeface="Arial" panose="020B0604020202020204" pitchFamily="34" charset="0"/>
                  <a:buChar char="•"/>
                </a:pPr>
                <a:r>
                  <a:rPr lang="en-GB" sz="2000" dirty="0"/>
                  <a:t>This is a case of plugging in the numbers</a:t>
                </a:r>
                <a:endParaRPr lang="en-US" sz="2000" dirty="0"/>
              </a:p>
              <a:p>
                <a:pPr marL="285750" indent="-285750">
                  <a:lnSpc>
                    <a:spcPct val="20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ea typeface="Cambria Math" panose="02040503050406030204" pitchFamily="18" charset="0"/>
                      </a:rPr>
                      <m:t>𝜇</m:t>
                    </m:r>
                    <m:r>
                      <a:rPr lang="en-GB" sz="2000" b="0" i="1" smtClean="0">
                        <a:latin typeface="Cambria Math" panose="02040503050406030204" pitchFamily="18" charset="0"/>
                        <a:ea typeface="Cambria Math" panose="02040503050406030204" pitchFamily="18" charset="0"/>
                      </a:rPr>
                      <m:t>=0.066</m:t>
                    </m:r>
                    <m:r>
                      <m:rPr>
                        <m:sty m:val="p"/>
                      </m:rPr>
                      <a:rPr lang="en-GB" sz="2000" b="0" i="0" smtClean="0">
                        <a:latin typeface="Cambria Math" panose="02040503050406030204" pitchFamily="18" charset="0"/>
                      </a:rPr>
                      <m:t>kg</m:t>
                    </m:r>
                    <m:r>
                      <a:rPr lang="en-GB" sz="2000" b="0" i="0" smtClean="0">
                        <a:latin typeface="Cambria Math" panose="02040503050406030204" pitchFamily="18" charset="0"/>
                      </a:rPr>
                      <m:t> </m:t>
                    </m:r>
                    <m:sSup>
                      <m:sSupPr>
                        <m:ctrlPr>
                          <a:rPr lang="en-GB" sz="2000" b="0" i="1" smtClean="0">
                            <a:latin typeface="Cambria Math" panose="02040503050406030204" pitchFamily="18" charset="0"/>
                          </a:rPr>
                        </m:ctrlPr>
                      </m:sSupPr>
                      <m:e>
                        <m:r>
                          <m:rPr>
                            <m:sty m:val="p"/>
                          </m:rPr>
                          <a:rPr lang="en-GB" sz="2000" b="0" i="0" smtClean="0">
                            <a:latin typeface="Cambria Math" panose="02040503050406030204" pitchFamily="18" charset="0"/>
                          </a:rPr>
                          <m:t>m</m:t>
                        </m:r>
                      </m:e>
                      <m:sup>
                        <m:r>
                          <a:rPr lang="en-GB" sz="2000" b="0" i="0" smtClean="0">
                            <a:latin typeface="Cambria Math" panose="02040503050406030204" pitchFamily="18" charset="0"/>
                          </a:rPr>
                          <m:t>−2</m:t>
                        </m:r>
                      </m:sup>
                    </m:sSup>
                    <m:r>
                      <a:rPr lang="en-GB" sz="2000" b="0" i="1" smtClean="0">
                        <a:latin typeface="Cambria Math" panose="02040503050406030204" pitchFamily="18" charset="0"/>
                      </a:rPr>
                      <m:t>, </m:t>
                    </m:r>
                    <m:r>
                      <a:rPr lang="en-GB" sz="2000" b="0" i="1" smtClean="0">
                        <a:latin typeface="Cambria Math" panose="02040503050406030204" pitchFamily="18" charset="0"/>
                      </a:rPr>
                      <m:t>𝐵</m:t>
                    </m:r>
                    <m:r>
                      <a:rPr lang="en-GB" sz="2000" b="0" i="1" smtClean="0">
                        <a:latin typeface="Cambria Math" panose="02040503050406030204" pitchFamily="18" charset="0"/>
                      </a:rPr>
                      <m:t>=12 </m:t>
                    </m:r>
                    <m:r>
                      <m:rPr>
                        <m:sty m:val="p"/>
                      </m:rPr>
                      <a:rPr lang="en-GB" sz="2000" b="0" i="0" smtClean="0">
                        <a:latin typeface="Cambria Math" panose="02040503050406030204" pitchFamily="18" charset="0"/>
                      </a:rPr>
                      <m:t>km</m:t>
                    </m:r>
                    <m:r>
                      <a:rPr lang="en-GB" sz="2000" b="0" i="0" smtClean="0">
                        <a:latin typeface="Cambria Math" panose="02040503050406030204" pitchFamily="18" charset="0"/>
                      </a:rPr>
                      <m:t> </m:t>
                    </m:r>
                    <m:sSup>
                      <m:sSupPr>
                        <m:ctrlPr>
                          <a:rPr lang="en-GB" sz="2000" b="0" i="1" smtClean="0">
                            <a:latin typeface="Cambria Math" panose="02040503050406030204" pitchFamily="18" charset="0"/>
                          </a:rPr>
                        </m:ctrlPr>
                      </m:sSupPr>
                      <m:e>
                        <m:r>
                          <m:rPr>
                            <m:sty m:val="p"/>
                          </m:rPr>
                          <a:rPr lang="en-GB" sz="2000" b="0" i="0" smtClean="0">
                            <a:latin typeface="Cambria Math" panose="02040503050406030204" pitchFamily="18" charset="0"/>
                          </a:rPr>
                          <m:t>s</m:t>
                        </m:r>
                      </m:e>
                      <m:sup>
                        <m:r>
                          <a:rPr lang="en-GB" sz="2000" b="0" i="0" smtClean="0">
                            <a:latin typeface="Cambria Math" panose="02040503050406030204" pitchFamily="18" charset="0"/>
                          </a:rPr>
                          <m:t>−1</m:t>
                        </m:r>
                      </m:sup>
                    </m:sSup>
                    <m:sSup>
                      <m:sSupPr>
                        <m:ctrlPr>
                          <a:rPr lang="en-GB" sz="2000" b="0" i="1" smtClean="0">
                            <a:latin typeface="Cambria Math" panose="02040503050406030204" pitchFamily="18" charset="0"/>
                          </a:rPr>
                        </m:ctrlPr>
                      </m:sSupPr>
                      <m:e>
                        <m:r>
                          <m:rPr>
                            <m:sty m:val="p"/>
                          </m:rPr>
                          <a:rPr lang="en-GB" sz="2000" b="0" i="0" smtClean="0">
                            <a:latin typeface="Cambria Math" panose="02040503050406030204" pitchFamily="18" charset="0"/>
                          </a:rPr>
                          <m:t>kpc</m:t>
                        </m:r>
                      </m:e>
                      <m:sup>
                        <m:r>
                          <a:rPr lang="en-GB" sz="2000" b="0" i="0" smtClean="0">
                            <a:latin typeface="Cambria Math" panose="02040503050406030204" pitchFamily="18" charset="0"/>
                          </a:rPr>
                          <m:t>−1</m:t>
                        </m:r>
                      </m:sup>
                    </m:sSup>
                    <m:r>
                      <a:rPr lang="en-GB" sz="2000" b="0" i="0" smtClean="0">
                        <a:latin typeface="Cambria Math" panose="02040503050406030204" pitchFamily="18" charset="0"/>
                      </a:rPr>
                      <m:t>, </m:t>
                    </m:r>
                    <m:r>
                      <m:rPr>
                        <m:sty m:val="p"/>
                      </m:rPr>
                      <a:rPr lang="en-GB" sz="2000" b="0" i="0" smtClean="0">
                        <a:latin typeface="Cambria Math" panose="02040503050406030204" pitchFamily="18" charset="0"/>
                      </a:rPr>
                      <m:t>G</m:t>
                    </m:r>
                    <m:r>
                      <a:rPr lang="en-GB" sz="2000" b="0" i="0" smtClean="0">
                        <a:latin typeface="Cambria Math" panose="02040503050406030204" pitchFamily="18" charset="0"/>
                      </a:rPr>
                      <m:t>=6.67</m:t>
                    </m:r>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−11</m:t>
                        </m:r>
                      </m:sup>
                    </m:sSup>
                    <m:sSup>
                      <m:sSupPr>
                        <m:ctrlPr>
                          <a:rPr lang="en-GB" sz="2000" b="0" i="1" smtClean="0">
                            <a:latin typeface="Cambria Math" panose="02040503050406030204" pitchFamily="18" charset="0"/>
                            <a:ea typeface="Cambria Math" panose="02040503050406030204" pitchFamily="18" charset="0"/>
                          </a:rPr>
                        </m:ctrlPr>
                      </m:sSupPr>
                      <m:e>
                        <m:r>
                          <m:rPr>
                            <m:sty m:val="p"/>
                          </m:rPr>
                          <a:rPr lang="en-GB" sz="2000" b="0" i="0" smtClean="0">
                            <a:latin typeface="Cambria Math" panose="02040503050406030204" pitchFamily="18" charset="0"/>
                            <a:ea typeface="Cambria Math" panose="02040503050406030204" pitchFamily="18" charset="0"/>
                          </a:rPr>
                          <m:t>m</m:t>
                        </m:r>
                      </m:e>
                      <m:sup>
                        <m:r>
                          <a:rPr lang="en-GB" sz="2000" b="0" i="0" smtClean="0">
                            <a:latin typeface="Cambria Math" panose="02040503050406030204" pitchFamily="18" charset="0"/>
                            <a:ea typeface="Cambria Math" panose="02040503050406030204" pitchFamily="18" charset="0"/>
                          </a:rPr>
                          <m:t>3</m:t>
                        </m:r>
                      </m:sup>
                    </m:sSup>
                    <m:sSup>
                      <m:sSupPr>
                        <m:ctrlPr>
                          <a:rPr lang="en-GB" sz="2000" b="0" i="1" smtClean="0">
                            <a:latin typeface="Cambria Math" panose="02040503050406030204" pitchFamily="18" charset="0"/>
                            <a:ea typeface="Cambria Math" panose="02040503050406030204" pitchFamily="18" charset="0"/>
                          </a:rPr>
                        </m:ctrlPr>
                      </m:sSupPr>
                      <m:e>
                        <m:r>
                          <m:rPr>
                            <m:sty m:val="p"/>
                          </m:rPr>
                          <a:rPr lang="en-GB" sz="2000" b="0" i="0" smtClean="0">
                            <a:latin typeface="Cambria Math" panose="02040503050406030204" pitchFamily="18" charset="0"/>
                            <a:ea typeface="Cambria Math" panose="02040503050406030204" pitchFamily="18" charset="0"/>
                          </a:rPr>
                          <m:t>kg</m:t>
                        </m:r>
                      </m:e>
                      <m:sup>
                        <m:r>
                          <a:rPr lang="en-GB" sz="2000" b="0" i="0" smtClean="0">
                            <a:latin typeface="Cambria Math" panose="02040503050406030204" pitchFamily="18" charset="0"/>
                            <a:ea typeface="Cambria Math" panose="02040503050406030204" pitchFamily="18" charset="0"/>
                          </a:rPr>
                          <m:t>−1</m:t>
                        </m:r>
                      </m:sup>
                    </m:sSup>
                    <m:sSup>
                      <m:sSupPr>
                        <m:ctrlPr>
                          <a:rPr lang="en-GB" i="1">
                            <a:latin typeface="Cambria Math" panose="02040503050406030204" pitchFamily="18" charset="0"/>
                            <a:ea typeface="Cambria Math" panose="02040503050406030204" pitchFamily="18" charset="0"/>
                          </a:rPr>
                        </m:ctrlPr>
                      </m:sSupPr>
                      <m:e>
                        <m:r>
                          <m:rPr>
                            <m:sty m:val="p"/>
                          </m:rPr>
                          <a:rPr lang="en-GB" b="0" i="0" smtClean="0">
                            <a:latin typeface="Cambria Math" panose="02040503050406030204" pitchFamily="18" charset="0"/>
                            <a:ea typeface="Cambria Math" panose="02040503050406030204" pitchFamily="18" charset="0"/>
                          </a:rPr>
                          <m:t>s</m:t>
                        </m:r>
                      </m:e>
                      <m:sup>
                        <m:r>
                          <a:rPr lang="en-GB" i="0">
                            <a:latin typeface="Cambria Math" panose="02040503050406030204" pitchFamily="18" charset="0"/>
                            <a:ea typeface="Cambria Math" panose="02040503050406030204" pitchFamily="18" charset="0"/>
                          </a:rPr>
                          <m:t>3</m:t>
                        </m:r>
                      </m:sup>
                    </m:sSup>
                  </m:oMath>
                </a14:m>
                <a:endParaRPr lang="en-GB" sz="2000" b="0" dirty="0"/>
              </a:p>
              <a:p>
                <a:pPr marL="285750" indent="-285750">
                  <a:lnSpc>
                    <a:spcPct val="200000"/>
                  </a:lnSpc>
                  <a:buFont typeface="Arial" panose="020B0604020202020204" pitchFamily="34" charset="0"/>
                  <a:buChar char="•"/>
                </a:pPr>
                <a:r>
                  <a:rPr lang="en-GB" sz="2000" dirty="0"/>
                  <a:t>All S.I units except </a:t>
                </a:r>
                <a14:m>
                  <m:oMath xmlns:m="http://schemas.openxmlformats.org/officeDocument/2006/math">
                    <m:r>
                      <a:rPr lang="en-GB" sz="2000" b="0" i="1" smtClean="0">
                        <a:latin typeface="Cambria Math" panose="02040503050406030204" pitchFamily="18" charset="0"/>
                      </a:rPr>
                      <m:t>𝐵</m:t>
                    </m:r>
                  </m:oMath>
                </a14:m>
                <a:r>
                  <a:rPr lang="en-GB" sz="2000" dirty="0"/>
                  <a:t>. </a:t>
                </a:r>
                <a14:m>
                  <m:oMath xmlns:m="http://schemas.openxmlformats.org/officeDocument/2006/math">
                    <m:r>
                      <a:rPr lang="en-GB" sz="2000" b="0" i="1" smtClean="0">
                        <a:latin typeface="Cambria Math" panose="02040503050406030204" pitchFamily="18" charset="0"/>
                      </a:rPr>
                      <m:t>1</m:t>
                    </m:r>
                    <m:r>
                      <m:rPr>
                        <m:sty m:val="p"/>
                      </m:rPr>
                      <a:rPr lang="en-GB" sz="2000" b="0" i="0" smtClean="0">
                        <a:latin typeface="Cambria Math" panose="02040503050406030204" pitchFamily="18" charset="0"/>
                      </a:rPr>
                      <m:t>km</m:t>
                    </m:r>
                    <m:r>
                      <a:rPr lang="en-GB" sz="2000" b="0" i="1" smtClean="0">
                        <a:latin typeface="Cambria Math" panose="02040503050406030204" pitchFamily="18" charset="0"/>
                      </a:rPr>
                      <m:t>=1000</m:t>
                    </m:r>
                    <m:r>
                      <m:rPr>
                        <m:sty m:val="p"/>
                      </m:rPr>
                      <a:rPr lang="en-GB" sz="2000" b="0" i="0" smtClean="0">
                        <a:latin typeface="Cambria Math" panose="02040503050406030204" pitchFamily="18" charset="0"/>
                      </a:rPr>
                      <m:t>m</m:t>
                    </m:r>
                  </m:oMath>
                </a14:m>
                <a:r>
                  <a:rPr lang="en-GB" sz="2000" dirty="0"/>
                  <a:t>, </a:t>
                </a:r>
                <a14:m>
                  <m:oMath xmlns:m="http://schemas.openxmlformats.org/officeDocument/2006/math">
                    <m:r>
                      <a:rPr lang="en-GB" sz="2000" b="0" i="1" smtClean="0">
                        <a:latin typeface="Cambria Math" panose="02040503050406030204" pitchFamily="18" charset="0"/>
                      </a:rPr>
                      <m:t>1</m:t>
                    </m:r>
                    <m:r>
                      <m:rPr>
                        <m:sty m:val="p"/>
                      </m:rPr>
                      <a:rPr lang="en-GB" sz="2000" b="0" i="0" smtClean="0">
                        <a:latin typeface="Cambria Math" panose="02040503050406030204" pitchFamily="18" charset="0"/>
                      </a:rPr>
                      <m:t>kpc</m:t>
                    </m:r>
                    <m:r>
                      <a:rPr lang="en-GB" sz="2000" b="0" i="1" smtClean="0">
                        <a:latin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3.1×</m:t>
                    </m:r>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19</m:t>
                        </m:r>
                      </m:sup>
                    </m:sSup>
                    <m:r>
                      <m:rPr>
                        <m:sty m:val="p"/>
                      </m:rPr>
                      <a:rPr lang="en-GB" sz="2000" b="0" i="0" smtClean="0">
                        <a:latin typeface="Cambria Math" panose="02040503050406030204" pitchFamily="18" charset="0"/>
                      </a:rPr>
                      <m:t>m</m:t>
                    </m:r>
                  </m:oMath>
                </a14:m>
                <a:r>
                  <a:rPr lang="en-GB" sz="2000" dirty="0"/>
                  <a:t> </a:t>
                </a:r>
                <a:endParaRPr lang="en-US" sz="2000" dirty="0"/>
              </a:p>
              <a:p>
                <a:pPr marL="285750" indent="-285750">
                  <a:lnSpc>
                    <a:spcPct val="200000"/>
                  </a:lnSpc>
                  <a:buFont typeface="Arial" panose="020B0604020202020204" pitchFamily="34" charset="0"/>
                  <a:buChar char="•"/>
                </a:pPr>
                <a:r>
                  <a:rPr lang="en-GB" sz="2000" b="0" dirty="0">
                    <a:ea typeface="Cambria Math" panose="02040503050406030204" pitchFamily="18" charset="0"/>
                  </a:rPr>
                  <a:t>Plug it in: </a:t>
                </a:r>
                <a14:m>
                  <m:oMath xmlns:m="http://schemas.openxmlformats.org/officeDocument/2006/math">
                    <m:sSup>
                      <m:sSupPr>
                        <m:ctrlPr>
                          <a:rPr lang="en-GB" sz="2000" b="0" i="1" smtClean="0">
                            <a:latin typeface="Cambria Math" panose="02040503050406030204" pitchFamily="18" charset="0"/>
                            <a:ea typeface="Cambria Math" panose="02040503050406030204" pitchFamily="18" charset="0"/>
                          </a:rPr>
                        </m:ctrlPr>
                      </m:sSupPr>
                      <m:e>
                        <m:r>
                          <a:rPr lang="en-GB" sz="2000" b="0" i="0" smtClean="0">
                            <a:latin typeface="Cambria Math" panose="02040503050406030204" pitchFamily="18" charset="0"/>
                            <a:ea typeface="Cambria Math" panose="02040503050406030204" pitchFamily="18" charset="0"/>
                          </a:rPr>
                          <m:t>(</m:t>
                        </m:r>
                        <m:f>
                          <m:fPr>
                            <m:type m:val="skw"/>
                            <m:ctrlPr>
                              <a:rPr lang="en-GB" sz="2000" b="0" i="1" smtClean="0">
                                <a:latin typeface="Cambria Math" panose="02040503050406030204" pitchFamily="18" charset="0"/>
                                <a:ea typeface="Cambria Math" panose="02040503050406030204" pitchFamily="18" charset="0"/>
                              </a:rPr>
                            </m:ctrlPr>
                          </m:fPr>
                          <m:num>
                            <m:r>
                              <a:rPr lang="en-GB" sz="2000" b="0" i="1" smtClean="0">
                                <a:latin typeface="Cambria Math" panose="02040503050406030204" pitchFamily="18" charset="0"/>
                                <a:ea typeface="Cambria Math" panose="02040503050406030204" pitchFamily="18" charset="0"/>
                              </a:rPr>
                              <m:t>16</m:t>
                            </m:r>
                          </m:num>
                          <m:den>
                            <m:r>
                              <a:rPr lang="en-GB" sz="2000" b="0" i="1" smtClean="0">
                                <a:latin typeface="Cambria Math" panose="02040503050406030204" pitchFamily="18" charset="0"/>
                                <a:ea typeface="Cambria Math" panose="02040503050406030204" pitchFamily="18" charset="0"/>
                              </a:rPr>
                              <m:t>3</m:t>
                            </m:r>
                          </m:den>
                        </m:f>
                        <m:r>
                          <a:rPr lang="en-GB" sz="2000" b="0" i="1" smtClean="0">
                            <a:latin typeface="Cambria Math" panose="02040503050406030204" pitchFamily="18" charset="0"/>
                            <a:ea typeface="Cambria Math" panose="02040503050406030204" pitchFamily="18" charset="0"/>
                          </a:rPr>
                          <m:t>)</m:t>
                        </m:r>
                      </m:e>
                      <m:sup>
                        <m:f>
                          <m:fPr>
                            <m:type m:val="lin"/>
                            <m:ctrlPr>
                              <a:rPr lang="en-GB" sz="2000" b="0" i="1" smtClean="0">
                                <a:latin typeface="Cambria Math" panose="02040503050406030204" pitchFamily="18" charset="0"/>
                                <a:ea typeface="Cambria Math" panose="02040503050406030204" pitchFamily="18" charset="0"/>
                              </a:rPr>
                            </m:ctrlPr>
                          </m:fPr>
                          <m:num>
                            <m:r>
                              <a:rPr lang="en-GB" sz="2000" b="0" i="1" smtClean="0">
                                <a:latin typeface="Cambria Math" panose="02040503050406030204" pitchFamily="18" charset="0"/>
                                <a:ea typeface="Cambria Math" panose="02040503050406030204" pitchFamily="18" charset="0"/>
                              </a:rPr>
                              <m:t>1</m:t>
                            </m:r>
                          </m:num>
                          <m:den>
                            <m:r>
                              <a:rPr lang="en-GB" sz="2000" b="0" i="1" smtClean="0">
                                <a:latin typeface="Cambria Math" panose="02040503050406030204" pitchFamily="18" charset="0"/>
                                <a:ea typeface="Cambria Math" panose="02040503050406030204" pitchFamily="18" charset="0"/>
                              </a:rPr>
                              <m:t>2</m:t>
                            </m:r>
                          </m:den>
                        </m:f>
                      </m:sup>
                    </m:sSup>
                    <m:r>
                      <a:rPr lang="en-GB" sz="2000" b="0" i="1" smtClean="0">
                        <a:latin typeface="Cambria Math" panose="02040503050406030204" pitchFamily="18" charset="0"/>
                        <a:ea typeface="Cambria Math" panose="02040503050406030204" pitchFamily="18" charset="0"/>
                      </a:rPr>
                      <m:t>×</m:t>
                    </m:r>
                    <m:f>
                      <m:fPr>
                        <m:type m:val="skw"/>
                        <m:ctrlPr>
                          <a:rPr lang="en-GB" sz="2000" b="0" i="1" smtClean="0">
                            <a:latin typeface="Cambria Math" panose="02040503050406030204" pitchFamily="18" charset="0"/>
                            <a:ea typeface="Cambria Math" panose="02040503050406030204" pitchFamily="18" charset="0"/>
                          </a:rPr>
                        </m:ctrlPr>
                      </m:fPr>
                      <m:num>
                        <m:r>
                          <a:rPr lang="en-GB" sz="2000" b="0" i="1" smtClean="0">
                            <a:latin typeface="Cambria Math" panose="02040503050406030204" pitchFamily="18" charset="0"/>
                            <a:ea typeface="Cambria Math" panose="02040503050406030204" pitchFamily="18" charset="0"/>
                          </a:rPr>
                          <m:t>(6.67×</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−11</m:t>
                            </m:r>
                          </m:sup>
                        </m:sSup>
                        <m:r>
                          <a:rPr lang="en-GB" sz="2000" b="0" i="1" smtClean="0">
                            <a:latin typeface="Cambria Math" panose="02040503050406030204" pitchFamily="18" charset="0"/>
                            <a:ea typeface="Cambria Math" panose="02040503050406030204" pitchFamily="18" charset="0"/>
                          </a:rPr>
                          <m:t>×0.066)</m:t>
                        </m:r>
                      </m:num>
                      <m:den>
                        <m:r>
                          <a:rPr lang="en-GB" sz="2000" b="0" i="1" smtClean="0">
                            <a:latin typeface="Cambria Math" panose="02040503050406030204" pitchFamily="18" charset="0"/>
                            <a:ea typeface="Cambria Math" panose="02040503050406030204" pitchFamily="18" charset="0"/>
                          </a:rPr>
                          <m:t>(12×</m:t>
                        </m:r>
                        <m:f>
                          <m:fPr>
                            <m:ctrlPr>
                              <a:rPr lang="en-GB" sz="2000" b="0" i="1" smtClean="0">
                                <a:latin typeface="Cambria Math" panose="02040503050406030204" pitchFamily="18" charset="0"/>
                                <a:ea typeface="Cambria Math" panose="02040503050406030204" pitchFamily="18" charset="0"/>
                              </a:rPr>
                            </m:ctrlPr>
                          </m:fPr>
                          <m:num>
                            <m:r>
                              <a:rPr lang="en-GB" sz="2000" b="0" i="1" smtClean="0">
                                <a:latin typeface="Cambria Math" panose="02040503050406030204" pitchFamily="18" charset="0"/>
                                <a:ea typeface="Cambria Math" panose="02040503050406030204" pitchFamily="18" charset="0"/>
                              </a:rPr>
                              <m:t>1,000</m:t>
                            </m:r>
                          </m:num>
                          <m:den>
                            <m:r>
                              <a:rPr lang="en-GB" sz="2000" b="0" i="1" smtClean="0">
                                <a:latin typeface="Cambria Math" panose="02040503050406030204" pitchFamily="18" charset="0"/>
                                <a:ea typeface="Cambria Math" panose="02040503050406030204" pitchFamily="18" charset="0"/>
                              </a:rPr>
                              <m:t>3.1×</m:t>
                            </m:r>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10</m:t>
                                </m:r>
                              </m:e>
                              <m:sup>
                                <m:r>
                                  <a:rPr lang="en-GB" sz="2000" b="0" i="1" smtClean="0">
                                    <a:latin typeface="Cambria Math" panose="02040503050406030204" pitchFamily="18" charset="0"/>
                                  </a:rPr>
                                  <m:t>19</m:t>
                                </m:r>
                              </m:sup>
                            </m:sSup>
                          </m:den>
                        </m:f>
                        <m:r>
                          <a:rPr lang="en-GB" sz="2000" b="0" i="1" smtClean="0">
                            <a:latin typeface="Cambria Math" panose="02040503050406030204" pitchFamily="18" charset="0"/>
                          </a:rPr>
                          <m:t>)</m:t>
                        </m:r>
                      </m:den>
                    </m:f>
                    <m:r>
                      <a:rPr lang="en-GB" sz="2000" b="0" i="1" smtClean="0">
                        <a:latin typeface="Cambria Math" panose="02040503050406030204" pitchFamily="18" charset="0"/>
                        <a:ea typeface="Cambria Math" panose="02040503050406030204" pitchFamily="18" charset="0"/>
                      </a:rPr>
                      <m:t>=</m:t>
                    </m:r>
                    <m:r>
                      <a:rPr lang="en-GB" sz="2000" b="0" i="0" smtClean="0">
                        <a:latin typeface="Cambria Math" panose="02040503050406030204" pitchFamily="18" charset="0"/>
                        <a:ea typeface="Cambria Math" panose="02040503050406030204" pitchFamily="18" charset="0"/>
                      </a:rPr>
                      <m:t>26,300</m:t>
                    </m:r>
                    <m:r>
                      <m:rPr>
                        <m:sty m:val="p"/>
                      </m:rPr>
                      <a:rPr lang="en-GB" sz="2000" b="0" i="0" smtClean="0">
                        <a:latin typeface="Cambria Math" panose="02040503050406030204" pitchFamily="18" charset="0"/>
                      </a:rPr>
                      <m:t>m</m:t>
                    </m:r>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𝑠</m:t>
                        </m:r>
                      </m:e>
                      <m:sup>
                        <m:r>
                          <a:rPr lang="en-GB" sz="2000" b="0" i="1" smtClean="0">
                            <a:latin typeface="Cambria Math" panose="02040503050406030204" pitchFamily="18" charset="0"/>
                          </a:rPr>
                          <m:t>−1</m:t>
                        </m:r>
                      </m:sup>
                    </m:sSup>
                    <m:r>
                      <a:rPr lang="en-GB" sz="2000" b="0" i="0" smtClean="0">
                        <a:latin typeface="Cambria Math" panose="02040503050406030204" pitchFamily="18" charset="0"/>
                      </a:rPr>
                      <m:t>=26.3</m:t>
                    </m:r>
                    <m:r>
                      <m:rPr>
                        <m:sty m:val="p"/>
                      </m:rPr>
                      <a:rPr lang="en-GB" sz="2000" b="0" i="0" smtClean="0">
                        <a:latin typeface="Cambria Math" panose="02040503050406030204" pitchFamily="18" charset="0"/>
                      </a:rPr>
                      <m:t>km</m:t>
                    </m:r>
                    <m:r>
                      <a:rPr lang="en-GB" sz="2000" b="0" i="0" smtClean="0">
                        <a:latin typeface="Cambria Math" panose="02040503050406030204" pitchFamily="18" charset="0"/>
                      </a:rPr>
                      <m:t> </m:t>
                    </m:r>
                    <m:sSup>
                      <m:sSupPr>
                        <m:ctrlPr>
                          <a:rPr lang="en-GB" sz="2000" b="0" i="1" smtClean="0">
                            <a:latin typeface="Cambria Math" panose="02040503050406030204" pitchFamily="18" charset="0"/>
                          </a:rPr>
                        </m:ctrlPr>
                      </m:sSupPr>
                      <m:e>
                        <m:r>
                          <m:rPr>
                            <m:sty m:val="p"/>
                          </m:rPr>
                          <a:rPr lang="en-GB" sz="2000" b="0" i="0" smtClean="0">
                            <a:latin typeface="Cambria Math" panose="02040503050406030204" pitchFamily="18" charset="0"/>
                          </a:rPr>
                          <m:t>s</m:t>
                        </m:r>
                      </m:e>
                      <m:sup>
                        <m:r>
                          <a:rPr lang="en-GB" sz="2000" b="0" i="0" smtClean="0">
                            <a:latin typeface="Cambria Math" panose="02040503050406030204" pitchFamily="18" charset="0"/>
                          </a:rPr>
                          <m:t>−1</m:t>
                        </m:r>
                      </m:sup>
                    </m:sSup>
                  </m:oMath>
                </a14:m>
                <a:endParaRPr lang="en-US" sz="2000" dirty="0"/>
              </a:p>
              <a:p>
                <a:pPr marL="285750" indent="-285750">
                  <a:lnSpc>
                    <a:spcPct val="200000"/>
                  </a:lnSpc>
                  <a:buFont typeface="Arial" panose="020B0604020202020204" pitchFamily="34" charset="0"/>
                  <a:buChar char="•"/>
                </a:pPr>
                <a:endParaRPr lang="en-US" sz="2000" dirty="0"/>
              </a:p>
            </p:txBody>
          </p:sp>
        </mc:Choice>
        <mc:Fallback>
          <p:sp>
            <p:nvSpPr>
              <p:cNvPr id="7" name="TextBox 6">
                <a:extLst>
                  <a:ext uri="{FF2B5EF4-FFF2-40B4-BE49-F238E27FC236}">
                    <a16:creationId xmlns:a16="http://schemas.microsoft.com/office/drawing/2014/main" id="{343E7020-28F7-3E49-BDE9-4FE8F0B0BB49}"/>
                  </a:ext>
                </a:extLst>
              </p:cNvPr>
              <p:cNvSpPr txBox="1">
                <a:spLocks noRot="1" noChangeAspect="1" noMove="1" noResize="1" noEditPoints="1" noAdjustHandles="1" noChangeArrowheads="1" noChangeShapeType="1" noTextEdit="1"/>
              </p:cNvSpPr>
              <p:nvPr/>
            </p:nvSpPr>
            <p:spPr>
              <a:xfrm>
                <a:off x="457200" y="2535955"/>
                <a:ext cx="10904327" cy="3596882"/>
              </a:xfrm>
              <a:prstGeom prst="rect">
                <a:avLst/>
              </a:prstGeom>
              <a:blipFill>
                <a:blip r:embed="rId5"/>
                <a:stretch>
                  <a:fillRect l="-466" b="-25352"/>
                </a:stretch>
              </a:blipFill>
              <a:ln>
                <a:noFill/>
              </a:ln>
            </p:spPr>
            <p:txBody>
              <a:bodyPr/>
              <a:lstStyle/>
              <a:p>
                <a:r>
                  <a:rPr lang="en-US">
                    <a:noFill/>
                  </a:rPr>
                  <a:t> </a:t>
                </a:r>
              </a:p>
            </p:txBody>
          </p:sp>
        </mc:Fallback>
      </mc:AlternateContent>
      <p:sp>
        <p:nvSpPr>
          <p:cNvPr id="8" name="Rectangle 7">
            <a:extLst>
              <a:ext uri="{FF2B5EF4-FFF2-40B4-BE49-F238E27FC236}">
                <a16:creationId xmlns:a16="http://schemas.microsoft.com/office/drawing/2014/main" id="{5BFB1CE2-BEC7-0E4B-8E8F-40FA0D4CA8FE}"/>
              </a:ext>
            </a:extLst>
          </p:cNvPr>
          <p:cNvSpPr/>
          <p:nvPr/>
        </p:nvSpPr>
        <p:spPr>
          <a:xfrm>
            <a:off x="180105" y="4556497"/>
            <a:ext cx="11707091" cy="1759528"/>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1960A22-BF78-3E4B-A4AD-0277197C64C8}"/>
              </a:ext>
            </a:extLst>
          </p:cNvPr>
          <p:cNvSpPr/>
          <p:nvPr/>
        </p:nvSpPr>
        <p:spPr>
          <a:xfrm>
            <a:off x="180107" y="3913565"/>
            <a:ext cx="11707091" cy="651163"/>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6F926B6-3D9A-8D4B-ABA7-D4CB7E9B4A93}"/>
              </a:ext>
            </a:extLst>
          </p:cNvPr>
          <p:cNvSpPr/>
          <p:nvPr/>
        </p:nvSpPr>
        <p:spPr>
          <a:xfrm>
            <a:off x="180109" y="3262402"/>
            <a:ext cx="11707091" cy="651163"/>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D5A2400-60BA-D84C-8104-C7DBC89A263B}"/>
              </a:ext>
            </a:extLst>
          </p:cNvPr>
          <p:cNvSpPr/>
          <p:nvPr/>
        </p:nvSpPr>
        <p:spPr>
          <a:xfrm>
            <a:off x="180107" y="2629861"/>
            <a:ext cx="11707091" cy="651163"/>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19485739"/>
      </p:ext>
    </p:extLst>
  </p:cSld>
  <p:clrMapOvr>
    <a:masterClrMapping/>
  </p:clrMapOvr>
  <mc:AlternateContent xmlns:mc="http://schemas.openxmlformats.org/markup-compatibility/2006" xmlns:p14="http://schemas.microsoft.com/office/powerpoint/2010/main">
    <mc:Choice Requires="p14">
      <p:transition spd="slow" p14:dur="2000" advTm="8171"/>
    </mc:Choice>
    <mc:Fallback xmlns="">
      <p:transition spd="slow" advTm="81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ppt_x"/>
                                          </p:val>
                                        </p:tav>
                                      </p:tavLst>
                                    </p:anim>
                                    <p:anim calcmode="lin" valueType="num">
                                      <p:cBhvr additive="base">
                                        <p:cTn id="7" dur="500"/>
                                        <p:tgtEl>
                                          <p:spTgt spid="13"/>
                                        </p:tgtEl>
                                        <p:attrNameLst>
                                          <p:attrName>ppt_y</p:attrName>
                                        </p:attrNameLst>
                                      </p:cBhvr>
                                      <p:tavLst>
                                        <p:tav tm="0">
                                          <p:val>
                                            <p:strVal val="ppt_y"/>
                                          </p:val>
                                        </p:tav>
                                        <p:tav tm="100000">
                                          <p:val>
                                            <p:strVal val="1+ppt_h/2"/>
                                          </p:val>
                                        </p:tav>
                                      </p:tavLst>
                                    </p:anim>
                                    <p:set>
                                      <p:cBhvr>
                                        <p:cTn id="8" dur="1" fill="hold">
                                          <p:stCondLst>
                                            <p:cond delay="499"/>
                                          </p:stCondLst>
                                        </p:cTn>
                                        <p:tgtEl>
                                          <p:spTgt spid="1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 presetClass="exit" presetSubtype="10" fill="hold" grpId="0" nodeType="clickEffect">
                                  <p:stCondLst>
                                    <p:cond delay="0"/>
                                  </p:stCondLst>
                                  <p:childTnLst>
                                    <p:animEffect transition="out" filter="checkerboard(across)">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9" presetClass="exit" presetSubtype="0" fill="hold" grpId="1" nodeType="clickEffect">
                                  <p:stCondLst>
                                    <p:cond delay="0"/>
                                  </p:stCondLst>
                                  <p:childTnLst>
                                    <p:animEffect transition="out" filter="dissolve">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 presetClass="exit" presetSubtype="10" fill="hold" grpId="0" nodeType="clickEffect">
                                  <p:stCondLst>
                                    <p:cond delay="0"/>
                                  </p:stCondLst>
                                  <p:childTnLst>
                                    <p:animEffect transition="out" filter="blinds(horizontal)">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1"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72F586C-AA99-6746-ACCC-FE739FB9AA07}"/>
              </a:ext>
            </a:extLst>
          </p:cNvPr>
          <p:cNvPicPr>
            <a:picLocks noChangeAspect="1"/>
          </p:cNvPicPr>
          <p:nvPr/>
        </p:nvPicPr>
        <p:blipFill>
          <a:blip r:embed="rId3"/>
          <a:stretch>
            <a:fillRect/>
          </a:stretch>
        </p:blipFill>
        <p:spPr>
          <a:xfrm>
            <a:off x="-1" y="161011"/>
            <a:ext cx="11629885" cy="952543"/>
          </a:xfrm>
          <a:prstGeom prst="rect">
            <a:avLst/>
          </a:prstGeom>
        </p:spPr>
      </p:pic>
      <p:pic>
        <p:nvPicPr>
          <p:cNvPr id="9" name="Picture 8">
            <a:extLst>
              <a:ext uri="{FF2B5EF4-FFF2-40B4-BE49-F238E27FC236}">
                <a16:creationId xmlns:a16="http://schemas.microsoft.com/office/drawing/2014/main" id="{914D1374-C3B9-3A4A-A422-361E22BBDE81}"/>
              </a:ext>
            </a:extLst>
          </p:cNvPr>
          <p:cNvPicPr>
            <a:picLocks noChangeAspect="1"/>
          </p:cNvPicPr>
          <p:nvPr/>
        </p:nvPicPr>
        <p:blipFill>
          <a:blip r:embed="rId4"/>
          <a:stretch>
            <a:fillRect/>
          </a:stretch>
        </p:blipFill>
        <p:spPr>
          <a:xfrm>
            <a:off x="367142" y="2213169"/>
            <a:ext cx="11076713" cy="2470798"/>
          </a:xfrm>
          <a:prstGeom prst="rect">
            <a:avLst/>
          </a:prstGeom>
        </p:spPr>
      </p:pic>
      <p:sp>
        <p:nvSpPr>
          <p:cNvPr id="14" name="Rectangle 13">
            <a:extLst>
              <a:ext uri="{FF2B5EF4-FFF2-40B4-BE49-F238E27FC236}">
                <a16:creationId xmlns:a16="http://schemas.microsoft.com/office/drawing/2014/main" id="{666C7EA1-1D53-4D49-BA81-773803E6EC11}"/>
              </a:ext>
            </a:extLst>
          </p:cNvPr>
          <p:cNvSpPr/>
          <p:nvPr/>
        </p:nvSpPr>
        <p:spPr>
          <a:xfrm>
            <a:off x="198768" y="2213168"/>
            <a:ext cx="11707091" cy="2321509"/>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441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4D28D8B-7636-AD4F-BEA0-0DB791426A66}"/>
                  </a:ext>
                </a:extLst>
              </p:cNvPr>
              <p:cNvSpPr txBox="1"/>
              <p:nvPr/>
            </p:nvSpPr>
            <p:spPr>
              <a:xfrm>
                <a:off x="457200" y="2535955"/>
                <a:ext cx="10904327" cy="4930581"/>
              </a:xfrm>
              <a:prstGeom prst="rect">
                <a:avLst/>
              </a:prstGeom>
              <a:noFill/>
              <a:ln>
                <a:noFill/>
              </a:ln>
            </p:spPr>
            <p:txBody>
              <a:bodyPr wrap="square" rtlCol="0">
                <a:spAutoFit/>
              </a:bodyPr>
              <a:lstStyle/>
              <a:p>
                <a:pPr marL="285750" indent="-285750">
                  <a:lnSpc>
                    <a:spcPct val="200000"/>
                  </a:lnSpc>
                  <a:buFont typeface="Arial" panose="020B0604020202020204" pitchFamily="34" charset="0"/>
                  <a:buChar char="•"/>
                </a:pPr>
                <a14:m>
                  <m:oMath xmlns:m="http://schemas.openxmlformats.org/officeDocument/2006/math">
                    <m:sSub>
                      <m:sSubPr>
                        <m:ctrlPr>
                          <a:rPr lang="en-US" sz="2000" i="1" smtClean="0">
                            <a:latin typeface="Cambria Math" panose="02040503050406030204" pitchFamily="18" charset="0"/>
                          </a:rPr>
                        </m:ctrlPr>
                      </m:sSubPr>
                      <m:e>
                        <m:r>
                          <m:rPr>
                            <m:sty m:val="p"/>
                          </m:rPr>
                          <a:rPr lang="el-GR" sz="2000" i="1" smtClean="0">
                            <a:latin typeface="Cambria Math" panose="02040503050406030204" pitchFamily="18" charset="0"/>
                            <a:ea typeface="Cambria Math" panose="02040503050406030204" pitchFamily="18" charset="0"/>
                          </a:rPr>
                          <m:t>Σ</m:t>
                        </m:r>
                      </m:e>
                      <m:sub>
                        <m:r>
                          <a:rPr lang="en-GB" sz="2000" b="0" i="1" smtClean="0">
                            <a:latin typeface="Cambria Math" panose="02040503050406030204" pitchFamily="18" charset="0"/>
                          </a:rPr>
                          <m:t>𝑆𝐹𝑅</m:t>
                        </m:r>
                      </m:sub>
                    </m:sSub>
                  </m:oMath>
                </a14:m>
                <a:r>
                  <a:rPr lang="en-GB" sz="2000" b="0" i="1" dirty="0">
                    <a:latin typeface="Cambria Math" panose="02040503050406030204" pitchFamily="18" charset="0"/>
                  </a:rPr>
                  <a:t> </a:t>
                </a:r>
                <a:r>
                  <a:rPr lang="en-GB" sz="2000" b="0" dirty="0">
                    <a:latin typeface="Cambria Math" panose="02040503050406030204" pitchFamily="18" charset="0"/>
                  </a:rPr>
                  <a:t>is the star-formation rate surface density, i</a:t>
                </a:r>
                <a:r>
                  <a:rPr lang="en-GB" sz="2000" dirty="0">
                    <a:latin typeface="Cambria Math" panose="02040503050406030204" pitchFamily="18" charset="0"/>
                  </a:rPr>
                  <a:t>.e. the total </a:t>
                </a:r>
                <a:r>
                  <a:rPr lang="en-GB" sz="2000" b="0" dirty="0">
                    <a:latin typeface="Cambria Math" panose="02040503050406030204" pitchFamily="18" charset="0"/>
                  </a:rPr>
                  <a:t>star-formation rate divided by the area of the disk</a:t>
                </a:r>
                <a:endParaRPr lang="en-GB" sz="2000" b="0" i="1" dirty="0">
                  <a:latin typeface="Cambria Math" panose="02040503050406030204" pitchFamily="18" charset="0"/>
                </a:endParaRPr>
              </a:p>
              <a:p>
                <a:pPr marL="285750" indent="-285750">
                  <a:lnSpc>
                    <a:spcPct val="200000"/>
                  </a:lnSpc>
                  <a:buFont typeface="Arial" panose="020B0604020202020204" pitchFamily="34" charset="0"/>
                  <a:buChar char="•"/>
                </a:pPr>
                <a:r>
                  <a:rPr lang="en-GB" sz="2000" b="0" dirty="0">
                    <a:ea typeface="Cambria Math" panose="02040503050406030204" pitchFamily="18" charset="0"/>
                  </a:rPr>
                  <a:t>To trace the star-formation rate, we can use something like the H</a:t>
                </a:r>
                <a14:m>
                  <m:oMath xmlns:m="http://schemas.openxmlformats.org/officeDocument/2006/math">
                    <m:r>
                      <a:rPr lang="en-GB" sz="2000" b="0" i="1" smtClean="0">
                        <a:latin typeface="Cambria Math" panose="02040503050406030204" pitchFamily="18" charset="0"/>
                        <a:ea typeface="Cambria Math" panose="02040503050406030204" pitchFamily="18" charset="0"/>
                      </a:rPr>
                      <m:t>𝛼</m:t>
                    </m:r>
                  </m:oMath>
                </a14:m>
                <a:r>
                  <a:rPr lang="en-GB" sz="2000" b="0" dirty="0">
                    <a:ea typeface="Cambria Math" panose="02040503050406030204" pitchFamily="18" charset="0"/>
                  </a:rPr>
                  <a:t>, which emits in the optical and originates from the de-excitation of a hydrogen atom in the nebulae surrounding young O-type stars.</a:t>
                </a:r>
              </a:p>
              <a:p>
                <a:pPr marL="285750" indent="-285750">
                  <a:lnSpc>
                    <a:spcPct val="200000"/>
                  </a:lnSpc>
                  <a:buFont typeface="Arial" panose="020B0604020202020204" pitchFamily="34" charset="0"/>
                  <a:buChar char="•"/>
                </a:pPr>
                <a:r>
                  <a:rPr lang="en-GB" sz="2000" dirty="0">
                    <a:ea typeface="Cambria Math" panose="02040503050406030204" pitchFamily="18" charset="0"/>
                  </a:rPr>
                  <a:t>To observe this, we can use spectroscopy or narrow-band imaging centred on the </a:t>
                </a:r>
                <a:r>
                  <a:rPr lang="en-GB" sz="2000" b="0" dirty="0">
                    <a:ea typeface="Cambria Math" panose="02040503050406030204" pitchFamily="18" charset="0"/>
                  </a:rPr>
                  <a:t>H</a:t>
                </a:r>
                <a14:m>
                  <m:oMath xmlns:m="http://schemas.openxmlformats.org/officeDocument/2006/math">
                    <m:r>
                      <a:rPr lang="en-GB" sz="2000" b="0" i="1" smtClean="0">
                        <a:latin typeface="Cambria Math" panose="02040503050406030204" pitchFamily="18" charset="0"/>
                        <a:ea typeface="Cambria Math" panose="02040503050406030204" pitchFamily="18" charset="0"/>
                      </a:rPr>
                      <m:t>𝛼</m:t>
                    </m:r>
                  </m:oMath>
                </a14:m>
                <a:r>
                  <a:rPr lang="en-GB" sz="2000" b="0" dirty="0">
                    <a:ea typeface="Cambria Math" panose="02040503050406030204" pitchFamily="18" charset="0"/>
                  </a:rPr>
                  <a:t> </a:t>
                </a:r>
              </a:p>
              <a:p>
                <a:pPr marL="285750" indent="-285750">
                  <a:lnSpc>
                    <a:spcPct val="200000"/>
                  </a:lnSpc>
                  <a:buFont typeface="Arial" panose="020B0604020202020204" pitchFamily="34" charset="0"/>
                  <a:buChar char="•"/>
                </a:pPr>
                <a:r>
                  <a:rPr lang="en-GB" sz="2000" dirty="0">
                    <a:ea typeface="Cambria Math" panose="02040503050406030204" pitchFamily="18" charset="0"/>
                  </a:rPr>
                  <a:t>You can also use UV or IR observation, but for this you need a space-based telescope</a:t>
                </a:r>
                <a:endParaRPr lang="en-GB" sz="2000" b="0" dirty="0">
                  <a:ea typeface="Cambria Math" panose="02040503050406030204" pitchFamily="18" charset="0"/>
                </a:endParaRPr>
              </a:p>
              <a:p>
                <a:pPr>
                  <a:lnSpc>
                    <a:spcPct val="200000"/>
                  </a:lnSpc>
                </a:pPr>
                <a:endParaRPr lang="en-US" sz="2000" dirty="0"/>
              </a:p>
              <a:p>
                <a:pPr marL="285750" indent="-285750">
                  <a:lnSpc>
                    <a:spcPct val="200000"/>
                  </a:lnSpc>
                  <a:buFont typeface="Arial" panose="020B0604020202020204" pitchFamily="34" charset="0"/>
                  <a:buChar char="•"/>
                </a:pPr>
                <a:endParaRPr lang="en-US" sz="2000" dirty="0"/>
              </a:p>
            </p:txBody>
          </p:sp>
        </mc:Choice>
        <mc:Fallback xmlns="">
          <p:sp>
            <p:nvSpPr>
              <p:cNvPr id="15" name="TextBox 14">
                <a:extLst>
                  <a:ext uri="{FF2B5EF4-FFF2-40B4-BE49-F238E27FC236}">
                    <a16:creationId xmlns:a16="http://schemas.microsoft.com/office/drawing/2014/main" id="{04D28D8B-7636-AD4F-BEA0-0DB791426A66}"/>
                  </a:ext>
                </a:extLst>
              </p:cNvPr>
              <p:cNvSpPr txBox="1">
                <a:spLocks noRot="1" noChangeAspect="1" noMove="1" noResize="1" noEditPoints="1" noAdjustHandles="1" noChangeArrowheads="1" noChangeShapeType="1" noTextEdit="1"/>
              </p:cNvSpPr>
              <p:nvPr/>
            </p:nvSpPr>
            <p:spPr>
              <a:xfrm>
                <a:off x="457200" y="2535955"/>
                <a:ext cx="10904327" cy="4930581"/>
              </a:xfrm>
              <a:prstGeom prst="rect">
                <a:avLst/>
              </a:prstGeom>
              <a:blipFill>
                <a:blip r:embed="rId3"/>
                <a:stretch>
                  <a:fillRect l="-466"/>
                </a:stretch>
              </a:blipFill>
              <a:ln>
                <a:noFill/>
              </a:ln>
            </p:spPr>
            <p:txBody>
              <a:bodyPr/>
              <a:lstStyle/>
              <a:p>
                <a:r>
                  <a:rPr lang="en-US">
                    <a:noFill/>
                  </a:rPr>
                  <a:t> </a:t>
                </a:r>
              </a:p>
            </p:txBody>
          </p:sp>
        </mc:Fallback>
      </mc:AlternateContent>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66C7EA1-1D53-4D49-BA81-773803E6EC11}"/>
              </a:ext>
            </a:extLst>
          </p:cNvPr>
          <p:cNvSpPr/>
          <p:nvPr/>
        </p:nvSpPr>
        <p:spPr>
          <a:xfrm>
            <a:off x="234048" y="2535956"/>
            <a:ext cx="11707091" cy="1489710"/>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8EB74A6-D90C-EE47-A9FB-9CE91103F322}"/>
              </a:ext>
            </a:extLst>
          </p:cNvPr>
          <p:cNvPicPr>
            <a:picLocks noChangeAspect="1"/>
          </p:cNvPicPr>
          <p:nvPr/>
        </p:nvPicPr>
        <p:blipFill>
          <a:blip r:embed="rId4"/>
          <a:stretch>
            <a:fillRect/>
          </a:stretch>
        </p:blipFill>
        <p:spPr>
          <a:xfrm>
            <a:off x="197735" y="1776086"/>
            <a:ext cx="8046624" cy="670552"/>
          </a:xfrm>
          <a:prstGeom prst="rect">
            <a:avLst/>
          </a:prstGeom>
        </p:spPr>
      </p:pic>
      <p:pic>
        <p:nvPicPr>
          <p:cNvPr id="7" name="Picture 6">
            <a:extLst>
              <a:ext uri="{FF2B5EF4-FFF2-40B4-BE49-F238E27FC236}">
                <a16:creationId xmlns:a16="http://schemas.microsoft.com/office/drawing/2014/main" id="{127B9EB7-E712-8A42-B248-82C572EC887D}"/>
              </a:ext>
            </a:extLst>
          </p:cNvPr>
          <p:cNvPicPr>
            <a:picLocks noChangeAspect="1"/>
          </p:cNvPicPr>
          <p:nvPr/>
        </p:nvPicPr>
        <p:blipFill>
          <a:blip r:embed="rId5"/>
          <a:stretch>
            <a:fillRect/>
          </a:stretch>
        </p:blipFill>
        <p:spPr>
          <a:xfrm>
            <a:off x="260552" y="1479707"/>
            <a:ext cx="6301947" cy="296379"/>
          </a:xfrm>
          <a:prstGeom prst="rect">
            <a:avLst/>
          </a:prstGeom>
        </p:spPr>
      </p:pic>
      <p:pic>
        <p:nvPicPr>
          <p:cNvPr id="12" name="Picture 11">
            <a:extLst>
              <a:ext uri="{FF2B5EF4-FFF2-40B4-BE49-F238E27FC236}">
                <a16:creationId xmlns:a16="http://schemas.microsoft.com/office/drawing/2014/main" id="{2AD1279A-F939-9942-830C-831EC654783F}"/>
              </a:ext>
            </a:extLst>
          </p:cNvPr>
          <p:cNvPicPr>
            <a:picLocks noChangeAspect="1"/>
          </p:cNvPicPr>
          <p:nvPr/>
        </p:nvPicPr>
        <p:blipFill>
          <a:blip r:embed="rId6"/>
          <a:stretch>
            <a:fillRect/>
          </a:stretch>
        </p:blipFill>
        <p:spPr>
          <a:xfrm>
            <a:off x="198768" y="176345"/>
            <a:ext cx="9874380" cy="780583"/>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499B0693-5C8F-6E4E-8D40-2356376A8647}"/>
                  </a:ext>
                </a:extLst>
              </p:cNvPr>
              <p:cNvSpPr txBox="1"/>
              <p:nvPr/>
            </p:nvSpPr>
            <p:spPr>
              <a:xfrm>
                <a:off x="-148282" y="975973"/>
                <a:ext cx="3645243" cy="37600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l-GR" i="1" smtClean="0">
                              <a:latin typeface="Cambria Math" panose="02040503050406030204" pitchFamily="18" charset="0"/>
                              <a:ea typeface="Cambria Math" panose="02040503050406030204" pitchFamily="18" charset="0"/>
                            </a:rPr>
                            <m:t>Σ</m:t>
                          </m:r>
                        </m:e>
                        <m:sub>
                          <m:r>
                            <a:rPr lang="en-GB" b="0" i="1" smtClean="0">
                              <a:latin typeface="Cambria Math" panose="02040503050406030204" pitchFamily="18" charset="0"/>
                            </a:rPr>
                            <m:t>𝑆𝐹𝑅</m:t>
                          </m:r>
                        </m:sub>
                      </m:sSub>
                      <m:r>
                        <a:rPr lang="en-GB" b="0" i="1" smtClean="0">
                          <a:latin typeface="Cambria Math" panose="02040503050406030204" pitchFamily="18" charset="0"/>
                        </a:rPr>
                        <m:t>=1.0</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−12</m:t>
                          </m:r>
                        </m:sup>
                      </m:sSup>
                      <m:r>
                        <a:rPr lang="en-GB" b="0" i="1" smtClean="0">
                          <a:latin typeface="Cambria Math" panose="02040503050406030204" pitchFamily="18" charset="0"/>
                          <a:ea typeface="Cambria Math" panose="02040503050406030204" pitchFamily="18" charset="0"/>
                        </a:rPr>
                        <m:t> × </m:t>
                      </m:r>
                      <m:sSubSup>
                        <m:sSubSupPr>
                          <m:ctrlPr>
                            <a:rPr lang="en-GB" b="0" i="1" smtClean="0">
                              <a:latin typeface="Cambria Math" panose="02040503050406030204" pitchFamily="18" charset="0"/>
                              <a:ea typeface="Cambria Math" panose="02040503050406030204" pitchFamily="18" charset="0"/>
                            </a:rPr>
                          </m:ctrlPr>
                        </m:sSubSupPr>
                        <m:e>
                          <m:r>
                            <m:rPr>
                              <m:sty m:val="p"/>
                            </m:rPr>
                            <a:rPr lang="el-GR" b="0" i="1" smtClean="0">
                              <a:latin typeface="Cambria Math" panose="02040503050406030204" pitchFamily="18" charset="0"/>
                              <a:ea typeface="Cambria Math" panose="02040503050406030204" pitchFamily="18" charset="0"/>
                            </a:rPr>
                            <m:t>Σ</m:t>
                          </m:r>
                        </m:e>
                        <m:sub>
                          <m:r>
                            <a:rPr lang="en-GB" b="0" i="1" smtClean="0">
                              <a:latin typeface="Cambria Math" panose="02040503050406030204" pitchFamily="18" charset="0"/>
                              <a:ea typeface="Cambria Math" panose="02040503050406030204" pitchFamily="18" charset="0"/>
                            </a:rPr>
                            <m:t>𝐺𝑎𝑠</m:t>
                          </m:r>
                        </m:sub>
                        <m:sup>
                          <m:r>
                            <a:rPr lang="en-GB" b="0" i="1" smtClean="0">
                              <a:latin typeface="Cambria Math" panose="02040503050406030204" pitchFamily="18" charset="0"/>
                              <a:ea typeface="Cambria Math" panose="02040503050406030204" pitchFamily="18" charset="0"/>
                            </a:rPr>
                            <m:t>1.4</m:t>
                          </m:r>
                        </m:sup>
                      </m:sSubSup>
                    </m:oMath>
                  </m:oMathPara>
                </a14:m>
                <a:endParaRPr lang="en-US" dirty="0"/>
              </a:p>
            </p:txBody>
          </p:sp>
        </mc:Choice>
        <mc:Fallback xmlns="">
          <p:sp>
            <p:nvSpPr>
              <p:cNvPr id="13" name="TextBox 12">
                <a:extLst>
                  <a:ext uri="{FF2B5EF4-FFF2-40B4-BE49-F238E27FC236}">
                    <a16:creationId xmlns:a16="http://schemas.microsoft.com/office/drawing/2014/main" id="{499B0693-5C8F-6E4E-8D40-2356376A8647}"/>
                  </a:ext>
                </a:extLst>
              </p:cNvPr>
              <p:cNvSpPr txBox="1">
                <a:spLocks noRot="1" noChangeAspect="1" noMove="1" noResize="1" noEditPoints="1" noAdjustHandles="1" noChangeArrowheads="1" noChangeShapeType="1" noTextEdit="1"/>
              </p:cNvSpPr>
              <p:nvPr/>
            </p:nvSpPr>
            <p:spPr>
              <a:xfrm>
                <a:off x="-148282" y="975973"/>
                <a:ext cx="3645243" cy="376000"/>
              </a:xfrm>
              <a:prstGeom prst="rect">
                <a:avLst/>
              </a:prstGeom>
              <a:blipFill>
                <a:blip r:embed="rId7"/>
                <a:stretch>
                  <a:fillRect b="-13333"/>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E6B2257A-ADB7-1A49-9AD5-C541829D875D}"/>
              </a:ext>
            </a:extLst>
          </p:cNvPr>
          <p:cNvSpPr/>
          <p:nvPr/>
        </p:nvSpPr>
        <p:spPr>
          <a:xfrm>
            <a:off x="234046" y="4025666"/>
            <a:ext cx="11707091" cy="1063169"/>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0E19B49-1550-B34B-9CE6-E1164E94D821}"/>
              </a:ext>
            </a:extLst>
          </p:cNvPr>
          <p:cNvSpPr/>
          <p:nvPr/>
        </p:nvSpPr>
        <p:spPr>
          <a:xfrm>
            <a:off x="234044" y="5001245"/>
            <a:ext cx="11707091" cy="808382"/>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6B5BF1A6-ECF5-2140-ABA9-2C0C15A1C32F}"/>
                  </a:ext>
                </a:extLst>
              </p:cNvPr>
              <p:cNvSpPr/>
              <p:nvPr/>
            </p:nvSpPr>
            <p:spPr>
              <a:xfrm>
                <a:off x="10399985" y="858455"/>
                <a:ext cx="1383678" cy="76944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4400" i="1" smtClean="0">
                              <a:latin typeface="Cambria Math" panose="02040503050406030204" pitchFamily="18" charset="0"/>
                            </a:rPr>
                          </m:ctrlPr>
                        </m:sSubPr>
                        <m:e>
                          <m:r>
                            <m:rPr>
                              <m:sty m:val="p"/>
                            </m:rPr>
                            <a:rPr lang="el-GR" sz="4400" i="1" smtClean="0">
                              <a:latin typeface="Cambria Math" panose="02040503050406030204" pitchFamily="18" charset="0"/>
                              <a:ea typeface="Cambria Math" panose="02040503050406030204" pitchFamily="18" charset="0"/>
                            </a:rPr>
                            <m:t>Σ</m:t>
                          </m:r>
                        </m:e>
                        <m:sub>
                          <m:r>
                            <a:rPr lang="en-GB" sz="4400" b="0" i="1" smtClean="0">
                              <a:latin typeface="Cambria Math" panose="02040503050406030204" pitchFamily="18" charset="0"/>
                            </a:rPr>
                            <m:t>𝑆𝐹𝑅</m:t>
                          </m:r>
                        </m:sub>
                      </m:sSub>
                    </m:oMath>
                  </m:oMathPara>
                </a14:m>
                <a:endParaRPr lang="en-US" sz="4400" dirty="0"/>
              </a:p>
            </p:txBody>
          </p:sp>
        </mc:Choice>
        <mc:Fallback xmlns="">
          <p:sp>
            <p:nvSpPr>
              <p:cNvPr id="18" name="Rectangle 17">
                <a:extLst>
                  <a:ext uri="{FF2B5EF4-FFF2-40B4-BE49-F238E27FC236}">
                    <a16:creationId xmlns:a16="http://schemas.microsoft.com/office/drawing/2014/main" id="{6B5BF1A6-ECF5-2140-ABA9-2C0C15A1C32F}"/>
                  </a:ext>
                </a:extLst>
              </p:cNvPr>
              <p:cNvSpPr>
                <a:spLocks noRot="1" noChangeAspect="1" noMove="1" noResize="1" noEditPoints="1" noAdjustHandles="1" noChangeArrowheads="1" noChangeShapeType="1" noTextEdit="1"/>
              </p:cNvSpPr>
              <p:nvPr/>
            </p:nvSpPr>
            <p:spPr>
              <a:xfrm>
                <a:off x="10399985" y="858455"/>
                <a:ext cx="1383678" cy="769441"/>
              </a:xfrm>
              <a:prstGeom prst="rect">
                <a:avLst/>
              </a:prstGeom>
              <a:blipFill>
                <a:blip r:embed="rId8"/>
                <a:stretch>
                  <a:fillRect l="-1818" b="-6557"/>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FC8DBFA3-15C0-3942-A0F1-4F8D80A63721}"/>
              </a:ext>
            </a:extLst>
          </p:cNvPr>
          <p:cNvSpPr/>
          <p:nvPr/>
        </p:nvSpPr>
        <p:spPr>
          <a:xfrm>
            <a:off x="234043" y="5809627"/>
            <a:ext cx="11707091" cy="808382"/>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510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 name="TextBox 14">
                <a:extLst>
                  <a:ext uri="{FF2B5EF4-FFF2-40B4-BE49-F238E27FC236}">
                    <a16:creationId xmlns:a16="http://schemas.microsoft.com/office/drawing/2014/main" id="{04D28D8B-7636-AD4F-BEA0-0DB791426A66}"/>
                  </a:ext>
                </a:extLst>
              </p:cNvPr>
              <p:cNvSpPr txBox="1"/>
              <p:nvPr/>
            </p:nvSpPr>
            <p:spPr>
              <a:xfrm>
                <a:off x="457200" y="2535955"/>
                <a:ext cx="10904327" cy="3699474"/>
              </a:xfrm>
              <a:prstGeom prst="rect">
                <a:avLst/>
              </a:prstGeom>
              <a:noFill/>
              <a:ln>
                <a:noFill/>
              </a:ln>
            </p:spPr>
            <p:txBody>
              <a:bodyPr wrap="square" rtlCol="0">
                <a:spAutoFit/>
              </a:bodyPr>
              <a:lstStyle/>
              <a:p>
                <a:pPr marL="285750" indent="-285750">
                  <a:lnSpc>
                    <a:spcPct val="200000"/>
                  </a:lnSpc>
                  <a:buFont typeface="Arial" panose="020B0604020202020204" pitchFamily="34" charset="0"/>
                  <a:buChar char="•"/>
                </a:pPr>
                <a14:m>
                  <m:oMath xmlns:m="http://schemas.openxmlformats.org/officeDocument/2006/math">
                    <m:sSub>
                      <m:sSubPr>
                        <m:ctrlPr>
                          <a:rPr lang="en-US" sz="2000" i="1" smtClean="0">
                            <a:latin typeface="Cambria Math" panose="02040503050406030204" pitchFamily="18" charset="0"/>
                          </a:rPr>
                        </m:ctrlPr>
                      </m:sSubPr>
                      <m:e>
                        <m:r>
                          <m:rPr>
                            <m:sty m:val="p"/>
                          </m:rPr>
                          <a:rPr lang="el-GR" sz="2000" i="1" smtClean="0">
                            <a:latin typeface="Cambria Math" panose="02040503050406030204" pitchFamily="18" charset="0"/>
                            <a:ea typeface="Cambria Math" panose="02040503050406030204" pitchFamily="18" charset="0"/>
                          </a:rPr>
                          <m:t>Σ</m:t>
                        </m:r>
                      </m:e>
                      <m:sub>
                        <m:r>
                          <a:rPr lang="en-GB" sz="2000" b="0" i="1" smtClean="0">
                            <a:latin typeface="Cambria Math" panose="02040503050406030204" pitchFamily="18" charset="0"/>
                          </a:rPr>
                          <m:t>𝐺𝑎𝑠</m:t>
                        </m:r>
                      </m:sub>
                    </m:sSub>
                  </m:oMath>
                </a14:m>
                <a:r>
                  <a:rPr lang="en-GB" sz="2000" b="0" i="1" dirty="0">
                    <a:latin typeface="Cambria Math" panose="02040503050406030204" pitchFamily="18" charset="0"/>
                  </a:rPr>
                  <a:t> </a:t>
                </a:r>
                <a:r>
                  <a:rPr lang="en-GB" sz="2000" b="0" dirty="0">
                    <a:latin typeface="Cambria Math" panose="02040503050406030204" pitchFamily="18" charset="0"/>
                  </a:rPr>
                  <a:t>is the surface density of atomic and molecular gas</a:t>
                </a:r>
                <a:endParaRPr lang="en-GB" sz="2000" b="0" i="1" dirty="0">
                  <a:latin typeface="Cambria Math" panose="02040503050406030204" pitchFamily="18" charset="0"/>
                </a:endParaRPr>
              </a:p>
              <a:p>
                <a:pPr marL="285750" indent="-285750">
                  <a:lnSpc>
                    <a:spcPct val="200000"/>
                  </a:lnSpc>
                  <a:buFont typeface="Arial" panose="020B0604020202020204" pitchFamily="34" charset="0"/>
                  <a:buChar char="•"/>
                </a:pPr>
                <a:r>
                  <a:rPr lang="en-GB" sz="2000" b="0" dirty="0">
                    <a:ea typeface="Cambria Math" panose="02040503050406030204" pitchFamily="18" charset="0"/>
                  </a:rPr>
                  <a:t>Atomic gas is best traced by the 21 cm line, which is observed with radio telescopes/interferometers</a:t>
                </a:r>
              </a:p>
              <a:p>
                <a:pPr marL="285750" indent="-285750">
                  <a:lnSpc>
                    <a:spcPct val="200000"/>
                  </a:lnSpc>
                  <a:buFont typeface="Arial" panose="020B0604020202020204" pitchFamily="34" charset="0"/>
                  <a:buChar char="•"/>
                </a:pPr>
                <a:r>
                  <a:rPr lang="en-GB" sz="2000" dirty="0">
                    <a:ea typeface="Cambria Math" panose="02040503050406030204" pitchFamily="18" charset="0"/>
                  </a:rPr>
                  <a:t>Molecular gas is best traced with the CO line, which is observed at sub-millimetre/millimetre wavelengths</a:t>
                </a:r>
                <a:endParaRPr lang="en-GB" sz="2000" b="0" dirty="0">
                  <a:ea typeface="Cambria Math" panose="02040503050406030204" pitchFamily="18" charset="0"/>
                </a:endParaRPr>
              </a:p>
              <a:p>
                <a:pPr>
                  <a:lnSpc>
                    <a:spcPct val="200000"/>
                  </a:lnSpc>
                </a:pPr>
                <a:endParaRPr lang="en-US" sz="2000" dirty="0"/>
              </a:p>
              <a:p>
                <a:pPr marL="285750" indent="-285750">
                  <a:lnSpc>
                    <a:spcPct val="200000"/>
                  </a:lnSpc>
                  <a:buFont typeface="Arial" panose="020B0604020202020204" pitchFamily="34" charset="0"/>
                  <a:buChar char="•"/>
                </a:pPr>
                <a:endParaRPr lang="en-US" sz="2000" dirty="0"/>
              </a:p>
            </p:txBody>
          </p:sp>
        </mc:Choice>
        <mc:Fallback>
          <p:sp>
            <p:nvSpPr>
              <p:cNvPr id="15" name="TextBox 14">
                <a:extLst>
                  <a:ext uri="{FF2B5EF4-FFF2-40B4-BE49-F238E27FC236}">
                    <a16:creationId xmlns:a16="http://schemas.microsoft.com/office/drawing/2014/main" id="{04D28D8B-7636-AD4F-BEA0-0DB791426A66}"/>
                  </a:ext>
                </a:extLst>
              </p:cNvPr>
              <p:cNvSpPr txBox="1">
                <a:spLocks noRot="1" noChangeAspect="1" noMove="1" noResize="1" noEditPoints="1" noAdjustHandles="1" noChangeArrowheads="1" noChangeShapeType="1" noTextEdit="1"/>
              </p:cNvSpPr>
              <p:nvPr/>
            </p:nvSpPr>
            <p:spPr>
              <a:xfrm>
                <a:off x="457200" y="2535955"/>
                <a:ext cx="10904327" cy="3699474"/>
              </a:xfrm>
              <a:prstGeom prst="rect">
                <a:avLst/>
              </a:prstGeom>
              <a:blipFill>
                <a:blip r:embed="rId3"/>
                <a:stretch>
                  <a:fillRect l="-466"/>
                </a:stretch>
              </a:blipFill>
              <a:ln>
                <a:noFill/>
              </a:ln>
            </p:spPr>
            <p:txBody>
              <a:bodyPr/>
              <a:lstStyle/>
              <a:p>
                <a:r>
                  <a:rPr lang="en-US">
                    <a:noFill/>
                  </a:rPr>
                  <a:t> </a:t>
                </a:r>
              </a:p>
            </p:txBody>
          </p:sp>
        </mc:Fallback>
      </mc:AlternateContent>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66C7EA1-1D53-4D49-BA81-773803E6EC11}"/>
              </a:ext>
            </a:extLst>
          </p:cNvPr>
          <p:cNvSpPr/>
          <p:nvPr/>
        </p:nvSpPr>
        <p:spPr>
          <a:xfrm>
            <a:off x="260552" y="2589489"/>
            <a:ext cx="11707091" cy="67630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8EB74A6-D90C-EE47-A9FB-9CE91103F322}"/>
              </a:ext>
            </a:extLst>
          </p:cNvPr>
          <p:cNvPicPr>
            <a:picLocks noChangeAspect="1"/>
          </p:cNvPicPr>
          <p:nvPr/>
        </p:nvPicPr>
        <p:blipFill>
          <a:blip r:embed="rId4"/>
          <a:stretch>
            <a:fillRect/>
          </a:stretch>
        </p:blipFill>
        <p:spPr>
          <a:xfrm>
            <a:off x="197735" y="1776086"/>
            <a:ext cx="8046624" cy="670552"/>
          </a:xfrm>
          <a:prstGeom prst="rect">
            <a:avLst/>
          </a:prstGeom>
        </p:spPr>
      </p:pic>
      <p:pic>
        <p:nvPicPr>
          <p:cNvPr id="7" name="Picture 6">
            <a:extLst>
              <a:ext uri="{FF2B5EF4-FFF2-40B4-BE49-F238E27FC236}">
                <a16:creationId xmlns:a16="http://schemas.microsoft.com/office/drawing/2014/main" id="{127B9EB7-E712-8A42-B248-82C572EC887D}"/>
              </a:ext>
            </a:extLst>
          </p:cNvPr>
          <p:cNvPicPr>
            <a:picLocks noChangeAspect="1"/>
          </p:cNvPicPr>
          <p:nvPr/>
        </p:nvPicPr>
        <p:blipFill>
          <a:blip r:embed="rId5"/>
          <a:stretch>
            <a:fillRect/>
          </a:stretch>
        </p:blipFill>
        <p:spPr>
          <a:xfrm>
            <a:off x="260552" y="1479707"/>
            <a:ext cx="6301947" cy="296379"/>
          </a:xfrm>
          <a:prstGeom prst="rect">
            <a:avLst/>
          </a:prstGeom>
        </p:spPr>
      </p:pic>
      <p:pic>
        <p:nvPicPr>
          <p:cNvPr id="12" name="Picture 11">
            <a:extLst>
              <a:ext uri="{FF2B5EF4-FFF2-40B4-BE49-F238E27FC236}">
                <a16:creationId xmlns:a16="http://schemas.microsoft.com/office/drawing/2014/main" id="{2AD1279A-F939-9942-830C-831EC654783F}"/>
              </a:ext>
            </a:extLst>
          </p:cNvPr>
          <p:cNvPicPr>
            <a:picLocks noChangeAspect="1"/>
          </p:cNvPicPr>
          <p:nvPr/>
        </p:nvPicPr>
        <p:blipFill>
          <a:blip r:embed="rId6"/>
          <a:stretch>
            <a:fillRect/>
          </a:stretch>
        </p:blipFill>
        <p:spPr>
          <a:xfrm>
            <a:off x="198768" y="176345"/>
            <a:ext cx="9874380" cy="780583"/>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499B0693-5C8F-6E4E-8D40-2356376A8647}"/>
                  </a:ext>
                </a:extLst>
              </p:cNvPr>
              <p:cNvSpPr txBox="1"/>
              <p:nvPr/>
            </p:nvSpPr>
            <p:spPr>
              <a:xfrm>
                <a:off x="-148282" y="975973"/>
                <a:ext cx="3645243" cy="37600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l-GR" i="1" smtClean="0">
                              <a:latin typeface="Cambria Math" panose="02040503050406030204" pitchFamily="18" charset="0"/>
                              <a:ea typeface="Cambria Math" panose="02040503050406030204" pitchFamily="18" charset="0"/>
                            </a:rPr>
                            <m:t>Σ</m:t>
                          </m:r>
                        </m:e>
                        <m:sub>
                          <m:r>
                            <a:rPr lang="en-GB" b="0" i="1" smtClean="0">
                              <a:latin typeface="Cambria Math" panose="02040503050406030204" pitchFamily="18" charset="0"/>
                            </a:rPr>
                            <m:t>𝑆𝐹𝑅</m:t>
                          </m:r>
                        </m:sub>
                      </m:sSub>
                      <m:r>
                        <a:rPr lang="en-GB" b="0" i="1" smtClean="0">
                          <a:latin typeface="Cambria Math" panose="02040503050406030204" pitchFamily="18" charset="0"/>
                        </a:rPr>
                        <m:t>=1.0</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−12</m:t>
                          </m:r>
                        </m:sup>
                      </m:sSup>
                      <m:r>
                        <a:rPr lang="en-GB" b="0" i="1" smtClean="0">
                          <a:latin typeface="Cambria Math" panose="02040503050406030204" pitchFamily="18" charset="0"/>
                          <a:ea typeface="Cambria Math" panose="02040503050406030204" pitchFamily="18" charset="0"/>
                        </a:rPr>
                        <m:t> × </m:t>
                      </m:r>
                      <m:sSubSup>
                        <m:sSubSupPr>
                          <m:ctrlPr>
                            <a:rPr lang="en-GB" b="0" i="1" smtClean="0">
                              <a:latin typeface="Cambria Math" panose="02040503050406030204" pitchFamily="18" charset="0"/>
                              <a:ea typeface="Cambria Math" panose="02040503050406030204" pitchFamily="18" charset="0"/>
                            </a:rPr>
                          </m:ctrlPr>
                        </m:sSubSupPr>
                        <m:e>
                          <m:r>
                            <m:rPr>
                              <m:sty m:val="p"/>
                            </m:rPr>
                            <a:rPr lang="el-GR" b="0" i="1" smtClean="0">
                              <a:latin typeface="Cambria Math" panose="02040503050406030204" pitchFamily="18" charset="0"/>
                              <a:ea typeface="Cambria Math" panose="02040503050406030204" pitchFamily="18" charset="0"/>
                            </a:rPr>
                            <m:t>Σ</m:t>
                          </m:r>
                        </m:e>
                        <m:sub>
                          <m:r>
                            <a:rPr lang="en-GB" b="0" i="1" smtClean="0">
                              <a:latin typeface="Cambria Math" panose="02040503050406030204" pitchFamily="18" charset="0"/>
                              <a:ea typeface="Cambria Math" panose="02040503050406030204" pitchFamily="18" charset="0"/>
                            </a:rPr>
                            <m:t>𝐺𝑎𝑠</m:t>
                          </m:r>
                        </m:sub>
                        <m:sup>
                          <m:r>
                            <a:rPr lang="en-GB" b="0" i="1" smtClean="0">
                              <a:latin typeface="Cambria Math" panose="02040503050406030204" pitchFamily="18" charset="0"/>
                              <a:ea typeface="Cambria Math" panose="02040503050406030204" pitchFamily="18" charset="0"/>
                            </a:rPr>
                            <m:t>1.4</m:t>
                          </m:r>
                        </m:sup>
                      </m:sSubSup>
                    </m:oMath>
                  </m:oMathPara>
                </a14:m>
                <a:endParaRPr lang="en-US" dirty="0"/>
              </a:p>
            </p:txBody>
          </p:sp>
        </mc:Choice>
        <mc:Fallback xmlns="">
          <p:sp>
            <p:nvSpPr>
              <p:cNvPr id="13" name="TextBox 12">
                <a:extLst>
                  <a:ext uri="{FF2B5EF4-FFF2-40B4-BE49-F238E27FC236}">
                    <a16:creationId xmlns:a16="http://schemas.microsoft.com/office/drawing/2014/main" id="{499B0693-5C8F-6E4E-8D40-2356376A8647}"/>
                  </a:ext>
                </a:extLst>
              </p:cNvPr>
              <p:cNvSpPr txBox="1">
                <a:spLocks noRot="1" noChangeAspect="1" noMove="1" noResize="1" noEditPoints="1" noAdjustHandles="1" noChangeArrowheads="1" noChangeShapeType="1" noTextEdit="1"/>
              </p:cNvSpPr>
              <p:nvPr/>
            </p:nvSpPr>
            <p:spPr>
              <a:xfrm>
                <a:off x="-148282" y="975973"/>
                <a:ext cx="3645243" cy="376000"/>
              </a:xfrm>
              <a:prstGeom prst="rect">
                <a:avLst/>
              </a:prstGeom>
              <a:blipFill>
                <a:blip r:embed="rId7"/>
                <a:stretch>
                  <a:fillRect b="-13333"/>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E6B2257A-ADB7-1A49-9AD5-C541829D875D}"/>
              </a:ext>
            </a:extLst>
          </p:cNvPr>
          <p:cNvSpPr/>
          <p:nvPr/>
        </p:nvSpPr>
        <p:spPr>
          <a:xfrm>
            <a:off x="269451" y="3265797"/>
            <a:ext cx="11707091" cy="601354"/>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6B5BF1A6-ECF5-2140-ABA9-2C0C15A1C32F}"/>
                  </a:ext>
                </a:extLst>
              </p:cNvPr>
              <p:cNvSpPr/>
              <p:nvPr/>
            </p:nvSpPr>
            <p:spPr>
              <a:xfrm>
                <a:off x="10399985" y="858455"/>
                <a:ext cx="1383678" cy="76944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4400" i="1" smtClean="0">
                              <a:latin typeface="Cambria Math" panose="02040503050406030204" pitchFamily="18" charset="0"/>
                            </a:rPr>
                          </m:ctrlPr>
                        </m:sSubPr>
                        <m:e>
                          <m:r>
                            <m:rPr>
                              <m:sty m:val="p"/>
                            </m:rPr>
                            <a:rPr lang="el-GR" sz="4400" i="1" smtClean="0">
                              <a:latin typeface="Cambria Math" panose="02040503050406030204" pitchFamily="18" charset="0"/>
                              <a:ea typeface="Cambria Math" panose="02040503050406030204" pitchFamily="18" charset="0"/>
                            </a:rPr>
                            <m:t>Σ</m:t>
                          </m:r>
                        </m:e>
                        <m:sub>
                          <m:r>
                            <a:rPr lang="en-GB" sz="4400" b="0" i="1" smtClean="0">
                              <a:latin typeface="Cambria Math" panose="02040503050406030204" pitchFamily="18" charset="0"/>
                            </a:rPr>
                            <m:t>𝐺𝑎𝑠</m:t>
                          </m:r>
                        </m:sub>
                      </m:sSub>
                    </m:oMath>
                  </m:oMathPara>
                </a14:m>
                <a:endParaRPr lang="en-US" sz="4400" dirty="0"/>
              </a:p>
            </p:txBody>
          </p:sp>
        </mc:Choice>
        <mc:Fallback xmlns="">
          <p:sp>
            <p:nvSpPr>
              <p:cNvPr id="18" name="Rectangle 17">
                <a:extLst>
                  <a:ext uri="{FF2B5EF4-FFF2-40B4-BE49-F238E27FC236}">
                    <a16:creationId xmlns:a16="http://schemas.microsoft.com/office/drawing/2014/main" id="{6B5BF1A6-ECF5-2140-ABA9-2C0C15A1C32F}"/>
                  </a:ext>
                </a:extLst>
              </p:cNvPr>
              <p:cNvSpPr>
                <a:spLocks noRot="1" noChangeAspect="1" noMove="1" noResize="1" noEditPoints="1" noAdjustHandles="1" noChangeArrowheads="1" noChangeShapeType="1" noTextEdit="1"/>
              </p:cNvSpPr>
              <p:nvPr/>
            </p:nvSpPr>
            <p:spPr>
              <a:xfrm>
                <a:off x="10399985" y="858455"/>
                <a:ext cx="1383678" cy="769441"/>
              </a:xfrm>
              <a:prstGeom prst="rect">
                <a:avLst/>
              </a:prstGeom>
              <a:blipFill>
                <a:blip r:embed="rId8"/>
                <a:stretch>
                  <a:fillRect l="-1818" b="-6557"/>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5D3CA6C0-61B2-2D4D-8583-2F3946CCA7BC}"/>
              </a:ext>
            </a:extLst>
          </p:cNvPr>
          <p:cNvSpPr/>
          <p:nvPr/>
        </p:nvSpPr>
        <p:spPr>
          <a:xfrm>
            <a:off x="269451" y="3873178"/>
            <a:ext cx="11707091" cy="1213172"/>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564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4D28D8B-7636-AD4F-BEA0-0DB791426A66}"/>
                  </a:ext>
                </a:extLst>
              </p:cNvPr>
              <p:cNvSpPr txBox="1"/>
              <p:nvPr/>
            </p:nvSpPr>
            <p:spPr>
              <a:xfrm>
                <a:off x="401381" y="981883"/>
                <a:ext cx="11562019" cy="5671296"/>
              </a:xfrm>
              <a:prstGeom prst="rect">
                <a:avLst/>
              </a:prstGeom>
              <a:noFill/>
              <a:ln>
                <a:noFill/>
              </a:ln>
            </p:spPr>
            <p:txBody>
              <a:bodyPr wrap="square" rtlCol="0">
                <a:spAutoFit/>
              </a:bodyPr>
              <a:lstStyle/>
              <a:p>
                <a:pPr marL="285750" indent="-285750">
                  <a:lnSpc>
                    <a:spcPct val="200000"/>
                  </a:lnSpc>
                  <a:buFont typeface="Arial" panose="020B0604020202020204" pitchFamily="34" charset="0"/>
                  <a:buChar char="•"/>
                </a:pPr>
                <a:endParaRPr lang="en-GB" sz="2000" b="0" dirty="0">
                  <a:ea typeface="Cambria Math" panose="02040503050406030204" pitchFamily="18" charset="0"/>
                </a:endParaRPr>
              </a:p>
              <a:p>
                <a:pPr marL="285750" indent="-285750">
                  <a:lnSpc>
                    <a:spcPct val="200000"/>
                  </a:lnSpc>
                  <a:buFont typeface="Arial" panose="020B0604020202020204" pitchFamily="34" charset="0"/>
                  <a:buChar char="•"/>
                </a:pPr>
                <a:r>
                  <a:rPr lang="en-GB" sz="2000" b="0" dirty="0">
                    <a:ea typeface="Cambria Math" panose="02040503050406030204" pitchFamily="18" charset="0"/>
                  </a:rPr>
                  <a:t>We need to find the star-formation rate density and the disk area under consideration: </a:t>
                </a:r>
                <a14:m>
                  <m:oMath xmlns:m="http://schemas.openxmlformats.org/officeDocument/2006/math">
                    <m:sSub>
                      <m:sSubPr>
                        <m:ctrlPr>
                          <a:rPr lang="en-US" sz="2000" i="1" smtClean="0">
                            <a:latin typeface="Cambria Math" panose="02040503050406030204" pitchFamily="18" charset="0"/>
                          </a:rPr>
                        </m:ctrlPr>
                      </m:sSubPr>
                      <m:e>
                        <m:r>
                          <a:rPr lang="en-GB" sz="2000" b="0" i="1" smtClean="0">
                            <a:latin typeface="Cambria Math" panose="02040503050406030204" pitchFamily="18" charset="0"/>
                          </a:rPr>
                          <m:t>𝑆𝐹𝑅</m:t>
                        </m:r>
                        <m:r>
                          <a:rPr lang="en-GB" sz="2000" b="0" i="1" smtClean="0">
                            <a:latin typeface="Cambria Math" panose="02040503050406030204" pitchFamily="18" charset="0"/>
                          </a:rPr>
                          <m:t>= </m:t>
                        </m:r>
                        <m:r>
                          <m:rPr>
                            <m:sty m:val="p"/>
                          </m:rPr>
                          <a:rPr lang="el-GR" sz="2000" i="1" smtClean="0">
                            <a:latin typeface="Cambria Math" panose="02040503050406030204" pitchFamily="18" charset="0"/>
                            <a:ea typeface="Cambria Math" panose="02040503050406030204" pitchFamily="18" charset="0"/>
                          </a:rPr>
                          <m:t>Σ</m:t>
                        </m:r>
                      </m:e>
                      <m:sub>
                        <m:r>
                          <a:rPr lang="en-GB" sz="2000" b="0" i="1" smtClean="0">
                            <a:latin typeface="Cambria Math" panose="02040503050406030204" pitchFamily="18" charset="0"/>
                          </a:rPr>
                          <m:t>𝑆𝐹𝑅</m:t>
                        </m:r>
                      </m:sub>
                    </m:sSub>
                    <m:r>
                      <a:rPr lang="en-GB" sz="2000" b="0" i="1" smtClean="0">
                        <a:latin typeface="Cambria Math" panose="02040503050406030204" pitchFamily="18" charset="0"/>
                      </a:rPr>
                      <m:t>𝐴</m:t>
                    </m:r>
                  </m:oMath>
                </a14:m>
                <a:endParaRPr lang="en-GB" sz="2000" b="0" dirty="0"/>
              </a:p>
              <a:p>
                <a:pPr marL="285750" indent="-285750">
                  <a:lnSpc>
                    <a:spcPct val="200000"/>
                  </a:lnSpc>
                  <a:buFont typeface="Arial" panose="020B0604020202020204" pitchFamily="34" charset="0"/>
                  <a:buChar char="•"/>
                </a:pPr>
                <a:r>
                  <a:rPr lang="en-GB" sz="2000" dirty="0">
                    <a:ea typeface="Cambria Math" panose="02040503050406030204" pitchFamily="18" charset="0"/>
                  </a:rPr>
                  <a:t>U</a:t>
                </a:r>
                <a:r>
                  <a:rPr lang="en-GB" sz="2000" b="0" dirty="0">
                    <a:ea typeface="Cambria Math" panose="02040503050406030204" pitchFamily="18" charset="0"/>
                  </a:rPr>
                  <a:t>se the equation from the previous question: </a:t>
                </a:r>
                <a14:m>
                  <m:oMath xmlns:m="http://schemas.openxmlformats.org/officeDocument/2006/math">
                    <m:sSub>
                      <m:sSubPr>
                        <m:ctrlPr>
                          <a:rPr lang="en-US" sz="2000" i="1" smtClean="0">
                            <a:latin typeface="Cambria Math" panose="02040503050406030204" pitchFamily="18" charset="0"/>
                          </a:rPr>
                        </m:ctrlPr>
                      </m:sSubPr>
                      <m:e>
                        <m:r>
                          <m:rPr>
                            <m:sty m:val="p"/>
                          </m:rPr>
                          <a:rPr lang="el-GR" sz="2000" i="1" smtClean="0">
                            <a:latin typeface="Cambria Math" panose="02040503050406030204" pitchFamily="18" charset="0"/>
                            <a:ea typeface="Cambria Math" panose="02040503050406030204" pitchFamily="18" charset="0"/>
                          </a:rPr>
                          <m:t>Σ</m:t>
                        </m:r>
                      </m:e>
                      <m:sub>
                        <m:r>
                          <a:rPr lang="en-GB" sz="2000" b="0" i="1" smtClean="0">
                            <a:latin typeface="Cambria Math" panose="02040503050406030204" pitchFamily="18" charset="0"/>
                          </a:rPr>
                          <m:t>𝑆𝐹𝑅</m:t>
                        </m:r>
                      </m:sub>
                    </m:sSub>
                    <m:r>
                      <a:rPr lang="en-GB" sz="2000" b="0" i="1" smtClean="0">
                        <a:latin typeface="Cambria Math" panose="02040503050406030204" pitchFamily="18" charset="0"/>
                      </a:rPr>
                      <m:t>=1.0</m:t>
                    </m:r>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−12</m:t>
                        </m:r>
                      </m:sup>
                    </m:sSup>
                    <m:r>
                      <a:rPr lang="en-GB" sz="2000" b="0" i="1" smtClean="0">
                        <a:latin typeface="Cambria Math" panose="02040503050406030204" pitchFamily="18" charset="0"/>
                        <a:ea typeface="Cambria Math" panose="02040503050406030204" pitchFamily="18" charset="0"/>
                      </a:rPr>
                      <m:t> × </m:t>
                    </m:r>
                    <m:sSubSup>
                      <m:sSubSupPr>
                        <m:ctrlPr>
                          <a:rPr lang="en-GB" sz="2000" b="0" i="1" smtClean="0">
                            <a:latin typeface="Cambria Math" panose="02040503050406030204" pitchFamily="18" charset="0"/>
                            <a:ea typeface="Cambria Math" panose="02040503050406030204" pitchFamily="18" charset="0"/>
                          </a:rPr>
                        </m:ctrlPr>
                      </m:sSubSupPr>
                      <m:e>
                        <m:r>
                          <m:rPr>
                            <m:sty m:val="p"/>
                          </m:rPr>
                          <a:rPr lang="el-GR" sz="2000" b="0" i="1" smtClean="0">
                            <a:latin typeface="Cambria Math" panose="02040503050406030204" pitchFamily="18" charset="0"/>
                            <a:ea typeface="Cambria Math" panose="02040503050406030204" pitchFamily="18" charset="0"/>
                          </a:rPr>
                          <m:t>Σ</m:t>
                        </m:r>
                      </m:e>
                      <m:sub>
                        <m:r>
                          <a:rPr lang="en-GB" sz="2000" b="0" i="1" smtClean="0">
                            <a:latin typeface="Cambria Math" panose="02040503050406030204" pitchFamily="18" charset="0"/>
                            <a:ea typeface="Cambria Math" panose="02040503050406030204" pitchFamily="18" charset="0"/>
                          </a:rPr>
                          <m:t>𝐺𝑎𝑠</m:t>
                        </m:r>
                      </m:sub>
                      <m:sup>
                        <m:r>
                          <a:rPr lang="en-GB" sz="2000" b="0" i="1" smtClean="0">
                            <a:latin typeface="Cambria Math" panose="02040503050406030204" pitchFamily="18" charset="0"/>
                            <a:ea typeface="Cambria Math" panose="02040503050406030204" pitchFamily="18" charset="0"/>
                          </a:rPr>
                          <m:t>1.4</m:t>
                        </m:r>
                      </m:sup>
                    </m:sSubSup>
                  </m:oMath>
                </a14:m>
                <a:endParaRPr lang="en-US" sz="2000" dirty="0"/>
              </a:p>
              <a:p>
                <a:pPr marL="742950" lvl="1" indent="-285750">
                  <a:lnSpc>
                    <a:spcPct val="200000"/>
                  </a:lnSpc>
                  <a:buFont typeface="Arial" panose="020B0604020202020204" pitchFamily="34" charset="0"/>
                  <a:buChar char="•"/>
                </a:pPr>
                <a14:m>
                  <m:oMath xmlns:m="http://schemas.openxmlformats.org/officeDocument/2006/math">
                    <m:sSub>
                      <m:sSubPr>
                        <m:ctrlPr>
                          <a:rPr lang="en-US" sz="2000" i="1" smtClean="0">
                            <a:latin typeface="Cambria Math" panose="02040503050406030204" pitchFamily="18" charset="0"/>
                          </a:rPr>
                        </m:ctrlPr>
                      </m:sSubPr>
                      <m:e>
                        <m:r>
                          <m:rPr>
                            <m:sty m:val="p"/>
                          </m:rPr>
                          <a:rPr lang="el-GR" sz="2000" i="1" smtClean="0">
                            <a:latin typeface="Cambria Math" panose="02040503050406030204" pitchFamily="18" charset="0"/>
                            <a:ea typeface="Cambria Math" panose="02040503050406030204" pitchFamily="18" charset="0"/>
                          </a:rPr>
                          <m:t>Σ</m:t>
                        </m:r>
                      </m:e>
                      <m:sub>
                        <m:r>
                          <a:rPr lang="en-GB" sz="2000" b="0" i="1" smtClean="0">
                            <a:latin typeface="Cambria Math" panose="02040503050406030204" pitchFamily="18" charset="0"/>
                          </a:rPr>
                          <m:t>𝑆𝐹𝑅</m:t>
                        </m:r>
                      </m:sub>
                    </m:sSub>
                    <m:r>
                      <a:rPr lang="en-GB" sz="2000" b="0" i="1" smtClean="0">
                        <a:latin typeface="Cambria Math" panose="02040503050406030204" pitchFamily="18" charset="0"/>
                      </a:rPr>
                      <m:t>=1.0</m:t>
                    </m:r>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−12</m:t>
                        </m:r>
                      </m:sup>
                    </m:sSup>
                    <m:r>
                      <a:rPr lang="en-GB" sz="2000" b="0" i="1" smtClean="0">
                        <a:latin typeface="Cambria Math" panose="02040503050406030204" pitchFamily="18" charset="0"/>
                        <a:ea typeface="Cambria Math" panose="02040503050406030204" pitchFamily="18" charset="0"/>
                      </a:rPr>
                      <m:t> ×</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(5×</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7</m:t>
                            </m:r>
                          </m:sup>
                        </m:sSup>
                        <m:r>
                          <a:rPr lang="en-GB" sz="2000" b="0" i="1" smtClean="0">
                            <a:latin typeface="Cambria Math" panose="02040503050406030204" pitchFamily="18" charset="0"/>
                            <a:ea typeface="Cambria Math" panose="02040503050406030204" pitchFamily="18" charset="0"/>
                          </a:rPr>
                          <m:t>)</m:t>
                        </m:r>
                      </m:e>
                      <m:sup>
                        <m:r>
                          <a:rPr lang="en-GB" sz="2000" b="0" i="1" smtClean="0">
                            <a:latin typeface="Cambria Math" panose="02040503050406030204" pitchFamily="18" charset="0"/>
                            <a:ea typeface="Cambria Math" panose="02040503050406030204" pitchFamily="18" charset="0"/>
                          </a:rPr>
                          <m:t>1.4</m:t>
                        </m:r>
                      </m:sup>
                    </m:sSup>
                    <m:r>
                      <a:rPr lang="en-GB" sz="2000" b="0" i="1" smtClean="0">
                        <a:latin typeface="Cambria Math" panose="02040503050406030204" pitchFamily="18" charset="0"/>
                        <a:ea typeface="Cambria Math" panose="02040503050406030204" pitchFamily="18" charset="0"/>
                      </a:rPr>
                      <m:t>=0.06</m:t>
                    </m:r>
                    <m:sSub>
                      <m:sSubPr>
                        <m:ctrlPr>
                          <a:rPr lang="en-GB" sz="2000" b="0" i="1" smtClean="0">
                            <a:latin typeface="Cambria Math" panose="02040503050406030204" pitchFamily="18" charset="0"/>
                            <a:ea typeface="Cambria Math" panose="02040503050406030204" pitchFamily="18" charset="0"/>
                          </a:rPr>
                        </m:ctrlPr>
                      </m:sSubPr>
                      <m:e>
                        <m:r>
                          <m:rPr>
                            <m:sty m:val="p"/>
                          </m:rPr>
                          <a:rPr lang="en-GB" sz="2000" b="0" i="0" smtClean="0">
                            <a:latin typeface="Cambria Math" panose="02040503050406030204" pitchFamily="18" charset="0"/>
                            <a:ea typeface="Cambria Math" panose="02040503050406030204" pitchFamily="18" charset="0"/>
                          </a:rPr>
                          <m:t>M</m:t>
                        </m:r>
                      </m:e>
                      <m:sub>
                        <m:r>
                          <a:rPr lang="en-GB" sz="2000" b="0" i="0" smtClean="0">
                            <a:latin typeface="Cambria Math" panose="02040503050406030204" pitchFamily="18" charset="0"/>
                            <a:ea typeface="Cambria Math" panose="02040503050406030204" pitchFamily="18" charset="0"/>
                          </a:rPr>
                          <m:t>⊙</m:t>
                        </m:r>
                      </m:sub>
                    </m:sSub>
                    <m:sSup>
                      <m:sSupPr>
                        <m:ctrlPr>
                          <a:rPr lang="en-GB" sz="2000" b="0" i="1" smtClean="0">
                            <a:latin typeface="Cambria Math" panose="02040503050406030204" pitchFamily="18" charset="0"/>
                            <a:ea typeface="Cambria Math" panose="02040503050406030204" pitchFamily="18" charset="0"/>
                          </a:rPr>
                        </m:ctrlPr>
                      </m:sSupPr>
                      <m:e>
                        <m:r>
                          <m:rPr>
                            <m:sty m:val="p"/>
                          </m:rPr>
                          <a:rPr lang="en-GB" sz="2000" b="0" i="0" smtClean="0">
                            <a:latin typeface="Cambria Math" panose="02040503050406030204" pitchFamily="18" charset="0"/>
                            <a:ea typeface="Cambria Math" panose="02040503050406030204" pitchFamily="18" charset="0"/>
                          </a:rPr>
                          <m:t>yr</m:t>
                        </m:r>
                      </m:e>
                      <m:sup>
                        <m:r>
                          <a:rPr lang="en-GB" sz="2000" b="0" i="0" smtClean="0">
                            <a:latin typeface="Cambria Math" panose="02040503050406030204" pitchFamily="18" charset="0"/>
                            <a:ea typeface="Cambria Math" panose="02040503050406030204" pitchFamily="18" charset="0"/>
                          </a:rPr>
                          <m:t>−1</m:t>
                        </m:r>
                      </m:sup>
                    </m:sSup>
                    <m:sSup>
                      <m:sSupPr>
                        <m:ctrlPr>
                          <a:rPr lang="en-GB" sz="2000" b="0" i="1" smtClean="0">
                            <a:latin typeface="Cambria Math" panose="02040503050406030204" pitchFamily="18" charset="0"/>
                            <a:ea typeface="Cambria Math" panose="02040503050406030204" pitchFamily="18" charset="0"/>
                          </a:rPr>
                        </m:ctrlPr>
                      </m:sSupPr>
                      <m:e>
                        <m:r>
                          <m:rPr>
                            <m:sty m:val="p"/>
                          </m:rPr>
                          <a:rPr lang="en-GB" sz="2000" b="0" i="0" smtClean="0">
                            <a:latin typeface="Cambria Math" panose="02040503050406030204" pitchFamily="18" charset="0"/>
                            <a:ea typeface="Cambria Math" panose="02040503050406030204" pitchFamily="18" charset="0"/>
                          </a:rPr>
                          <m:t>kpc</m:t>
                        </m:r>
                      </m:e>
                      <m:sup>
                        <m:r>
                          <a:rPr lang="en-GB" sz="2000" b="0" i="0" smtClean="0">
                            <a:latin typeface="Cambria Math" panose="02040503050406030204" pitchFamily="18" charset="0"/>
                            <a:ea typeface="Cambria Math" panose="02040503050406030204" pitchFamily="18" charset="0"/>
                          </a:rPr>
                          <m:t>−2</m:t>
                        </m:r>
                      </m:sup>
                    </m:sSup>
                  </m:oMath>
                </a14:m>
                <a:endParaRPr lang="en-US" sz="2000" dirty="0"/>
              </a:p>
              <a:p>
                <a:pPr marL="285750" indent="-285750">
                  <a:lnSpc>
                    <a:spcPct val="200000"/>
                  </a:lnSpc>
                  <a:buFont typeface="Arial" panose="020B0604020202020204" pitchFamily="34" charset="0"/>
                  <a:buChar char="•"/>
                </a:pPr>
                <a:r>
                  <a:rPr lang="en-US" sz="2000" dirty="0"/>
                  <a:t>The area needed isn’t a circle, it’s a ring: </a:t>
                </a:r>
                <a14:m>
                  <m:oMath xmlns:m="http://schemas.openxmlformats.org/officeDocument/2006/math">
                    <m:r>
                      <a:rPr lang="en-GB" sz="2000" b="0" i="1" smtClean="0">
                        <a:latin typeface="Cambria Math" panose="02040503050406030204" pitchFamily="18" charset="0"/>
                      </a:rPr>
                      <m:t>𝐴</m:t>
                    </m:r>
                    <m:r>
                      <a:rPr lang="en-GB" sz="2000" b="0" i="1" smtClean="0">
                        <a:latin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𝜋</m:t>
                    </m:r>
                    <m:sSubSup>
                      <m:sSubSupPr>
                        <m:ctrlPr>
                          <a:rPr lang="en-GB" sz="2000" b="0" i="1" smtClean="0">
                            <a:latin typeface="Cambria Math" panose="02040503050406030204" pitchFamily="18" charset="0"/>
                            <a:ea typeface="Cambria Math" panose="02040503050406030204" pitchFamily="18" charset="0"/>
                          </a:rPr>
                        </m:ctrlPr>
                      </m:sSubSupPr>
                      <m:e>
                        <m:r>
                          <a:rPr lang="en-GB" sz="2000" b="0" i="1" smtClean="0">
                            <a:latin typeface="Cambria Math" panose="02040503050406030204" pitchFamily="18" charset="0"/>
                            <a:ea typeface="Cambria Math" panose="02040503050406030204" pitchFamily="18" charset="0"/>
                          </a:rPr>
                          <m:t>𝑟</m:t>
                        </m:r>
                      </m:e>
                      <m:sub>
                        <m:r>
                          <a:rPr lang="en-GB" sz="2000" b="0" i="1" smtClean="0">
                            <a:latin typeface="Cambria Math" panose="02040503050406030204" pitchFamily="18" charset="0"/>
                            <a:ea typeface="Cambria Math" panose="02040503050406030204" pitchFamily="18" charset="0"/>
                          </a:rPr>
                          <m:t>𝑜𝑢𝑡</m:t>
                        </m:r>
                      </m:sub>
                      <m:sup>
                        <m:r>
                          <a:rPr lang="en-GB" sz="2000" b="0" i="1" smtClean="0">
                            <a:latin typeface="Cambria Math" panose="02040503050406030204" pitchFamily="18" charset="0"/>
                            <a:ea typeface="Cambria Math" panose="02040503050406030204" pitchFamily="18" charset="0"/>
                          </a:rPr>
                          <m:t>2</m:t>
                        </m:r>
                      </m:sup>
                    </m:sSubSup>
                    <m:r>
                      <a:rPr lang="en-GB" sz="2000" b="0" i="1" smtClean="0">
                        <a:latin typeface="Cambria Math" panose="02040503050406030204" pitchFamily="18" charset="0"/>
                        <a:ea typeface="Cambria Math" panose="02040503050406030204" pitchFamily="18" charset="0"/>
                      </a:rPr>
                      <m:t>−</m:t>
                    </m:r>
                    <m:sSubSup>
                      <m:sSubSupPr>
                        <m:ctrlPr>
                          <a:rPr lang="en-GB" sz="2000" b="0" i="1" smtClean="0">
                            <a:latin typeface="Cambria Math" panose="02040503050406030204" pitchFamily="18" charset="0"/>
                            <a:ea typeface="Cambria Math" panose="02040503050406030204" pitchFamily="18" charset="0"/>
                          </a:rPr>
                        </m:ctrlPr>
                      </m:sSubSupPr>
                      <m:e>
                        <m:r>
                          <a:rPr lang="en-GB" sz="2000" b="0" i="1" smtClean="0">
                            <a:latin typeface="Cambria Math" panose="02040503050406030204" pitchFamily="18" charset="0"/>
                            <a:ea typeface="Cambria Math" panose="02040503050406030204" pitchFamily="18" charset="0"/>
                          </a:rPr>
                          <m:t>𝜋</m:t>
                        </m:r>
                        <m:r>
                          <a:rPr lang="en-GB" sz="2000" b="0" i="1" smtClean="0">
                            <a:latin typeface="Cambria Math" panose="02040503050406030204" pitchFamily="18" charset="0"/>
                            <a:ea typeface="Cambria Math" panose="02040503050406030204" pitchFamily="18" charset="0"/>
                          </a:rPr>
                          <m:t>𝑟</m:t>
                        </m:r>
                      </m:e>
                      <m:sub>
                        <m:r>
                          <a:rPr lang="en-GB" sz="2000" b="0" i="1" smtClean="0">
                            <a:latin typeface="Cambria Math" panose="02040503050406030204" pitchFamily="18" charset="0"/>
                            <a:ea typeface="Cambria Math" panose="02040503050406030204" pitchFamily="18" charset="0"/>
                          </a:rPr>
                          <m:t>𝑖𝑛</m:t>
                        </m:r>
                      </m:sub>
                      <m:sup>
                        <m:r>
                          <a:rPr lang="en-GB" sz="2000" b="0" i="1" smtClean="0">
                            <a:latin typeface="Cambria Math" panose="02040503050406030204" pitchFamily="18" charset="0"/>
                            <a:ea typeface="Cambria Math" panose="02040503050406030204" pitchFamily="18" charset="0"/>
                          </a:rPr>
                          <m:t>2</m:t>
                        </m:r>
                      </m:sup>
                    </m:sSubSup>
                    <m:r>
                      <a:rPr lang="en-GB" sz="2000" b="0" i="1" smtClean="0">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𝜋</m:t>
                    </m:r>
                    <m:d>
                      <m:dPr>
                        <m:ctrlPr>
                          <a:rPr lang="en-GB" sz="2000" b="0" i="1" smtClean="0">
                            <a:latin typeface="Cambria Math" panose="02040503050406030204" pitchFamily="18" charset="0"/>
                            <a:ea typeface="Cambria Math" panose="02040503050406030204" pitchFamily="18" charset="0"/>
                          </a:rPr>
                        </m:ctrlPr>
                      </m:dPr>
                      <m:e>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2</m:t>
                            </m:r>
                          </m:sup>
                        </m:sSup>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m:t>
                            </m:r>
                          </m:e>
                          <m:sup>
                            <m:r>
                              <a:rPr lang="en-GB" sz="2000" b="0" i="1" smtClean="0">
                                <a:latin typeface="Cambria Math" panose="02040503050406030204" pitchFamily="18" charset="0"/>
                                <a:ea typeface="Cambria Math" panose="02040503050406030204" pitchFamily="18" charset="0"/>
                              </a:rPr>
                              <m:t>2</m:t>
                            </m:r>
                          </m:sup>
                        </m:sSup>
                      </m:e>
                    </m:d>
                    <m:r>
                      <a:rPr lang="en-GB" sz="2000" b="0" i="1" smtClean="0">
                        <a:latin typeface="Cambria Math" panose="02040503050406030204" pitchFamily="18" charset="0"/>
                        <a:ea typeface="Cambria Math" panose="02040503050406030204" pitchFamily="18" charset="0"/>
                      </a:rPr>
                      <m:t>=99</m:t>
                    </m:r>
                    <m:r>
                      <a:rPr lang="en-GB" sz="2000" b="0" i="1" smtClean="0">
                        <a:latin typeface="Cambria Math" panose="02040503050406030204" pitchFamily="18" charset="0"/>
                        <a:ea typeface="Cambria Math" panose="02040503050406030204" pitchFamily="18" charset="0"/>
                      </a:rPr>
                      <m:t>𝜋</m:t>
                    </m:r>
                    <m:r>
                      <a:rPr lang="en-GB" sz="2000" b="0" i="0"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m:rPr>
                            <m:sty m:val="p"/>
                          </m:rPr>
                          <a:rPr lang="en-GB" sz="2000" b="0" i="0" smtClean="0">
                            <a:latin typeface="Cambria Math" panose="02040503050406030204" pitchFamily="18" charset="0"/>
                            <a:ea typeface="Cambria Math" panose="02040503050406030204" pitchFamily="18" charset="0"/>
                          </a:rPr>
                          <m:t>kpc</m:t>
                        </m:r>
                      </m:e>
                      <m:sup>
                        <m:r>
                          <a:rPr lang="en-GB" sz="2000" b="0" i="1" smtClean="0">
                            <a:latin typeface="Cambria Math" panose="02040503050406030204" pitchFamily="18" charset="0"/>
                            <a:ea typeface="Cambria Math" panose="02040503050406030204" pitchFamily="18" charset="0"/>
                          </a:rPr>
                          <m:t>2</m:t>
                        </m:r>
                      </m:sup>
                    </m:sSup>
                    <m:r>
                      <a:rPr lang="en-GB" sz="2000" b="0" i="1" smtClean="0">
                        <a:latin typeface="Cambria Math" panose="02040503050406030204" pitchFamily="18" charset="0"/>
                        <a:ea typeface="Cambria Math" panose="02040503050406030204" pitchFamily="18" charset="0"/>
                      </a:rPr>
                      <m:t>]</m:t>
                    </m:r>
                  </m:oMath>
                </a14:m>
                <a:endParaRPr lang="en-US" sz="2000" dirty="0"/>
              </a:p>
              <a:p>
                <a:pPr marL="285750" indent="-285750">
                  <a:lnSpc>
                    <a:spcPct val="20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ea typeface="Cambria Math" panose="02040503050406030204" pitchFamily="18" charset="0"/>
                      </a:rPr>
                      <m:t>𝑆𝐹𝑅</m:t>
                    </m:r>
                    <m:r>
                      <a:rPr lang="en-GB" sz="2000" b="0" i="1" smtClean="0">
                        <a:latin typeface="Cambria Math" panose="02040503050406030204" pitchFamily="18" charset="0"/>
                        <a:ea typeface="Cambria Math" panose="02040503050406030204" pitchFamily="18" charset="0"/>
                      </a:rPr>
                      <m:t>= 0.06×99</m:t>
                    </m:r>
                    <m:r>
                      <a:rPr lang="en-GB" sz="2000" b="0" i="1" smtClean="0">
                        <a:latin typeface="Cambria Math" panose="02040503050406030204" pitchFamily="18" charset="0"/>
                        <a:ea typeface="Cambria Math" panose="02040503050406030204" pitchFamily="18" charset="0"/>
                      </a:rPr>
                      <m:t>𝜋</m:t>
                    </m:r>
                    <m:r>
                      <a:rPr lang="en-GB" sz="2000" b="0" i="1" smtClean="0">
                        <a:latin typeface="Cambria Math" panose="02040503050406030204" pitchFamily="18" charset="0"/>
                        <a:ea typeface="Cambria Math" panose="02040503050406030204" pitchFamily="18" charset="0"/>
                      </a:rPr>
                      <m:t>=18.7</m:t>
                    </m:r>
                    <m:sSub>
                      <m:sSubPr>
                        <m:ctrlPr>
                          <a:rPr lang="en-GB" sz="2000" b="0" i="1" smtClean="0">
                            <a:latin typeface="Cambria Math" panose="02040503050406030204" pitchFamily="18" charset="0"/>
                            <a:ea typeface="Cambria Math" panose="02040503050406030204" pitchFamily="18" charset="0"/>
                          </a:rPr>
                        </m:ctrlPr>
                      </m:sSubPr>
                      <m:e>
                        <m:r>
                          <m:rPr>
                            <m:sty m:val="p"/>
                          </m:rPr>
                          <a:rPr lang="en-GB" sz="2000" b="0" i="0" smtClean="0">
                            <a:latin typeface="Cambria Math" panose="02040503050406030204" pitchFamily="18" charset="0"/>
                            <a:ea typeface="Cambria Math" panose="02040503050406030204" pitchFamily="18" charset="0"/>
                          </a:rPr>
                          <m:t>M</m:t>
                        </m:r>
                      </m:e>
                      <m:sub>
                        <m:r>
                          <a:rPr lang="en-GB" sz="2000" b="0" i="0" smtClean="0">
                            <a:latin typeface="Cambria Math" panose="02040503050406030204" pitchFamily="18" charset="0"/>
                            <a:ea typeface="Cambria Math" panose="02040503050406030204" pitchFamily="18" charset="0"/>
                          </a:rPr>
                          <m:t>⊙</m:t>
                        </m:r>
                      </m:sub>
                    </m:sSub>
                    <m:sSup>
                      <m:sSupPr>
                        <m:ctrlPr>
                          <a:rPr lang="en-GB" sz="2000" b="0" i="1" smtClean="0">
                            <a:latin typeface="Cambria Math" panose="02040503050406030204" pitchFamily="18" charset="0"/>
                            <a:ea typeface="Cambria Math" panose="02040503050406030204" pitchFamily="18" charset="0"/>
                          </a:rPr>
                        </m:ctrlPr>
                      </m:sSupPr>
                      <m:e>
                        <m:r>
                          <m:rPr>
                            <m:sty m:val="p"/>
                          </m:rPr>
                          <a:rPr lang="en-GB" sz="2000" b="0" i="0" smtClean="0">
                            <a:latin typeface="Cambria Math" panose="02040503050406030204" pitchFamily="18" charset="0"/>
                            <a:ea typeface="Cambria Math" panose="02040503050406030204" pitchFamily="18" charset="0"/>
                          </a:rPr>
                          <m:t>yr</m:t>
                        </m:r>
                      </m:e>
                      <m:sup>
                        <m:r>
                          <a:rPr lang="en-GB" sz="2000" b="0" i="0" smtClean="0">
                            <a:latin typeface="Cambria Math" panose="02040503050406030204" pitchFamily="18" charset="0"/>
                            <a:ea typeface="Cambria Math" panose="02040503050406030204" pitchFamily="18" charset="0"/>
                          </a:rPr>
                          <m:t>−1</m:t>
                        </m:r>
                      </m:sup>
                    </m:sSup>
                  </m:oMath>
                </a14:m>
                <a:endParaRPr lang="en-US" sz="2000" dirty="0"/>
              </a:p>
              <a:p>
                <a:pPr marL="285750" indent="-285750">
                  <a:lnSpc>
                    <a:spcPct val="200000"/>
                  </a:lnSpc>
                  <a:buFont typeface="Arial" panose="020B0604020202020204" pitchFamily="34" charset="0"/>
                  <a:buChar char="•"/>
                </a:pPr>
                <a:r>
                  <a:rPr lang="en-US" sz="2000" dirty="0"/>
                  <a:t>This would be in error as in reality the surface gas density is not uniform across the disk. There are radial trends in gas density, as well density peaks in the spiral arms</a:t>
                </a:r>
              </a:p>
              <a:p>
                <a:pPr marL="285750" indent="-285750">
                  <a:lnSpc>
                    <a:spcPct val="200000"/>
                  </a:lnSpc>
                  <a:buFont typeface="Arial" panose="020B0604020202020204" pitchFamily="34" charset="0"/>
                  <a:buChar char="•"/>
                </a:pPr>
                <a:endParaRPr lang="en-US" sz="2000" dirty="0"/>
              </a:p>
            </p:txBody>
          </p:sp>
        </mc:Choice>
        <mc:Fallback xmlns="">
          <p:sp>
            <p:nvSpPr>
              <p:cNvPr id="15" name="TextBox 14">
                <a:extLst>
                  <a:ext uri="{FF2B5EF4-FFF2-40B4-BE49-F238E27FC236}">
                    <a16:creationId xmlns:a16="http://schemas.microsoft.com/office/drawing/2014/main" id="{04D28D8B-7636-AD4F-BEA0-0DB791426A66}"/>
                  </a:ext>
                </a:extLst>
              </p:cNvPr>
              <p:cNvSpPr txBox="1">
                <a:spLocks noRot="1" noChangeAspect="1" noMove="1" noResize="1" noEditPoints="1" noAdjustHandles="1" noChangeArrowheads="1" noChangeShapeType="1" noTextEdit="1"/>
              </p:cNvSpPr>
              <p:nvPr/>
            </p:nvSpPr>
            <p:spPr>
              <a:xfrm>
                <a:off x="401381" y="981883"/>
                <a:ext cx="11562019" cy="5671296"/>
              </a:xfrm>
              <a:prstGeom prst="rect">
                <a:avLst/>
              </a:prstGeom>
              <a:blipFill>
                <a:blip r:embed="rId3"/>
                <a:stretch>
                  <a:fillRect l="-439"/>
                </a:stretch>
              </a:blipFill>
              <a:ln>
                <a:noFill/>
              </a:ln>
            </p:spPr>
            <p:txBody>
              <a:bodyPr/>
              <a:lstStyle/>
              <a:p>
                <a:r>
                  <a:rPr lang="en-US">
                    <a:noFill/>
                  </a:rPr>
                  <a:t> </a:t>
                </a:r>
              </a:p>
            </p:txBody>
          </p:sp>
        </mc:Fallback>
      </mc:AlternateContent>
      <p:sp>
        <p:nvSpPr>
          <p:cNvPr id="6" name="Rectangle 5">
            <a:extLst>
              <a:ext uri="{FF2B5EF4-FFF2-40B4-BE49-F238E27FC236}">
                <a16:creationId xmlns:a16="http://schemas.microsoft.com/office/drawing/2014/main" id="{A6060AF2-A338-8347-9AEA-F4E71BD84755}"/>
              </a:ext>
            </a:extLst>
          </p:cNvPr>
          <p:cNvSpPr/>
          <p:nvPr/>
        </p:nvSpPr>
        <p:spPr>
          <a:xfrm>
            <a:off x="8617527" y="1113555"/>
            <a:ext cx="2826328" cy="479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66C7EA1-1D53-4D49-BA81-773803E6EC11}"/>
              </a:ext>
            </a:extLst>
          </p:cNvPr>
          <p:cNvSpPr/>
          <p:nvPr/>
        </p:nvSpPr>
        <p:spPr>
          <a:xfrm>
            <a:off x="247410" y="1762699"/>
            <a:ext cx="11707091" cy="67630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6B2257A-ADB7-1A49-9AD5-C541829D875D}"/>
              </a:ext>
            </a:extLst>
          </p:cNvPr>
          <p:cNvSpPr/>
          <p:nvPr/>
        </p:nvSpPr>
        <p:spPr>
          <a:xfrm>
            <a:off x="247409" y="3652178"/>
            <a:ext cx="11707091" cy="601354"/>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D3CA6C0-61B2-2D4D-8583-2F3946CCA7BC}"/>
              </a:ext>
            </a:extLst>
          </p:cNvPr>
          <p:cNvSpPr/>
          <p:nvPr/>
        </p:nvSpPr>
        <p:spPr>
          <a:xfrm>
            <a:off x="256309" y="2439006"/>
            <a:ext cx="11707091" cy="1213172"/>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C5DECD-6C53-0F4E-8B80-9FF865EDB17C}"/>
              </a:ext>
            </a:extLst>
          </p:cNvPr>
          <p:cNvSpPr/>
          <p:nvPr/>
        </p:nvSpPr>
        <p:spPr>
          <a:xfrm>
            <a:off x="256309" y="4203982"/>
            <a:ext cx="11707091" cy="685800"/>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C8AC005-7E48-EB48-AD3F-125C832093F5}"/>
              </a:ext>
            </a:extLst>
          </p:cNvPr>
          <p:cNvPicPr>
            <a:picLocks noChangeAspect="1"/>
          </p:cNvPicPr>
          <p:nvPr/>
        </p:nvPicPr>
        <p:blipFill>
          <a:blip r:embed="rId4"/>
          <a:stretch>
            <a:fillRect/>
          </a:stretch>
        </p:blipFill>
        <p:spPr>
          <a:xfrm>
            <a:off x="-1" y="-1"/>
            <a:ext cx="10080097" cy="1457123"/>
          </a:xfrm>
          <a:prstGeom prst="rect">
            <a:avLst/>
          </a:prstGeom>
        </p:spPr>
      </p:pic>
      <p:sp>
        <p:nvSpPr>
          <p:cNvPr id="21" name="Rectangle 20">
            <a:extLst>
              <a:ext uri="{FF2B5EF4-FFF2-40B4-BE49-F238E27FC236}">
                <a16:creationId xmlns:a16="http://schemas.microsoft.com/office/drawing/2014/main" id="{B0E0FDD5-1FDA-4A43-AC4A-D94B8EA9AF73}"/>
              </a:ext>
            </a:extLst>
          </p:cNvPr>
          <p:cNvSpPr/>
          <p:nvPr/>
        </p:nvSpPr>
        <p:spPr>
          <a:xfrm>
            <a:off x="256309" y="4912732"/>
            <a:ext cx="11707091" cy="1240417"/>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942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9" grpId="0" animBg="1"/>
      <p:bldP spid="20"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1066E-DE14-3341-BBDA-D6AF0FB988D9}"/>
              </a:ext>
            </a:extLst>
          </p:cNvPr>
          <p:cNvPicPr>
            <a:picLocks noChangeAspect="1"/>
          </p:cNvPicPr>
          <p:nvPr/>
        </p:nvPicPr>
        <p:blipFill>
          <a:blip r:embed="rId2"/>
          <a:stretch>
            <a:fillRect/>
          </a:stretch>
        </p:blipFill>
        <p:spPr>
          <a:xfrm>
            <a:off x="0" y="0"/>
            <a:ext cx="11811000" cy="4223187"/>
          </a:xfrm>
          <a:prstGeom prst="rect">
            <a:avLst/>
          </a:prstGeom>
        </p:spPr>
      </p:pic>
    </p:spTree>
    <p:extLst>
      <p:ext uri="{BB962C8B-B14F-4D97-AF65-F5344CB8AC3E}">
        <p14:creationId xmlns:p14="http://schemas.microsoft.com/office/powerpoint/2010/main" val="390641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894B5C0E-370B-0047-8CF5-1FE0EDA1F39E}"/>
              </a:ext>
            </a:extLst>
          </p:cNvPr>
          <p:cNvCxnSpPr>
            <a:cxnSpLocks/>
          </p:cNvCxnSpPr>
          <p:nvPr/>
        </p:nvCxnSpPr>
        <p:spPr>
          <a:xfrm flipV="1">
            <a:off x="838200" y="2590800"/>
            <a:ext cx="0" cy="344805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460ABD75-DD41-B54C-B423-2906BF80BF47}"/>
              </a:ext>
            </a:extLst>
          </p:cNvPr>
          <p:cNvCxnSpPr>
            <a:cxnSpLocks/>
          </p:cNvCxnSpPr>
          <p:nvPr/>
        </p:nvCxnSpPr>
        <p:spPr>
          <a:xfrm>
            <a:off x="838200" y="6038850"/>
            <a:ext cx="4095750" cy="0"/>
          </a:xfrm>
          <a:prstGeom prst="straightConnector1">
            <a:avLst/>
          </a:prstGeom>
          <a:ln w="539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6D861AA-475E-B244-9469-24AE4F41C2DC}"/>
              </a:ext>
            </a:extLst>
          </p:cNvPr>
          <p:cNvPicPr>
            <a:picLocks noChangeAspect="1"/>
          </p:cNvPicPr>
          <p:nvPr/>
        </p:nvPicPr>
        <p:blipFill rotWithShape="1">
          <a:blip r:embed="rId2"/>
          <a:srcRect l="7902" t="43614" b="47138"/>
          <a:stretch/>
        </p:blipFill>
        <p:spPr>
          <a:xfrm>
            <a:off x="361950" y="266700"/>
            <a:ext cx="10877550" cy="390525"/>
          </a:xfrm>
          <a:prstGeom prst="rect">
            <a:avLst/>
          </a:prstGeom>
        </p:spPr>
      </p:pic>
      <p:sp>
        <p:nvSpPr>
          <p:cNvPr id="10" name="5-Point Star 9">
            <a:extLst>
              <a:ext uri="{FF2B5EF4-FFF2-40B4-BE49-F238E27FC236}">
                <a16:creationId xmlns:a16="http://schemas.microsoft.com/office/drawing/2014/main" id="{665FC5D0-5A98-A447-90A2-53583FBB85FE}"/>
              </a:ext>
            </a:extLst>
          </p:cNvPr>
          <p:cNvSpPr/>
          <p:nvPr/>
        </p:nvSpPr>
        <p:spPr>
          <a:xfrm>
            <a:off x="2514600" y="4010025"/>
            <a:ext cx="342900" cy="32385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FF3B13A-7691-4742-9ADB-170A16D07E10}"/>
                  </a:ext>
                </a:extLst>
              </p:cNvPr>
              <p:cNvSpPr txBox="1"/>
              <p:nvPr/>
            </p:nvSpPr>
            <p:spPr>
              <a:xfrm>
                <a:off x="361950" y="698273"/>
                <a:ext cx="11562019" cy="967957"/>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r>
                  <a:rPr lang="en-GB" sz="2000" b="0" dirty="0"/>
                  <a:t>The virial theorem is that a </a:t>
                </a:r>
                <a:r>
                  <a:rPr lang="en-GB" sz="2000" b="0" dirty="0" err="1"/>
                  <a:t>virialised</a:t>
                </a:r>
                <a:r>
                  <a:rPr lang="en-GB" sz="2000" b="0" dirty="0"/>
                  <a:t> system obeys </a:t>
                </a:r>
                <a14:m>
                  <m:oMath xmlns:m="http://schemas.openxmlformats.org/officeDocument/2006/math">
                    <m:r>
                      <a:rPr lang="en-GB" sz="2000" b="0" i="1" smtClean="0">
                        <a:latin typeface="Cambria Math" panose="02040503050406030204" pitchFamily="18" charset="0"/>
                      </a:rPr>
                      <m:t>2</m:t>
                    </m:r>
                    <m:r>
                      <a:rPr lang="en-GB" sz="2000" b="0" i="1" smtClean="0">
                        <a:latin typeface="Cambria Math" panose="02040503050406030204" pitchFamily="18" charset="0"/>
                      </a:rPr>
                      <m:t>𝐾</m:t>
                    </m:r>
                    <m:r>
                      <a:rPr lang="en-GB" sz="2000" b="0" i="1" smtClean="0">
                        <a:latin typeface="Cambria Math" panose="02040503050406030204" pitchFamily="18" charset="0"/>
                      </a:rPr>
                      <m:t>+</m:t>
                    </m:r>
                    <m:r>
                      <a:rPr lang="en-GB" sz="2000" b="0" i="1" smtClean="0">
                        <a:latin typeface="Cambria Math" panose="02040503050406030204" pitchFamily="18" charset="0"/>
                      </a:rPr>
                      <m:t>𝑈</m:t>
                    </m:r>
                    <m:r>
                      <a:rPr lang="en-GB" sz="2000" b="0" i="1" smtClean="0">
                        <a:latin typeface="Cambria Math" panose="02040503050406030204" pitchFamily="18" charset="0"/>
                      </a:rPr>
                      <m:t>=0</m:t>
                    </m:r>
                  </m:oMath>
                </a14:m>
                <a:r>
                  <a:rPr lang="en-GB" sz="2000" b="0" dirty="0"/>
                  <a:t>, where </a:t>
                </a:r>
                <a14:m>
                  <m:oMath xmlns:m="http://schemas.openxmlformats.org/officeDocument/2006/math">
                    <m:r>
                      <a:rPr lang="en-GB" sz="2000" b="0" i="1" smtClean="0">
                        <a:latin typeface="Cambria Math" panose="02040503050406030204" pitchFamily="18" charset="0"/>
                      </a:rPr>
                      <m:t>𝐾</m:t>
                    </m:r>
                  </m:oMath>
                </a14:m>
                <a:r>
                  <a:rPr lang="en-GB" sz="2000" b="0" dirty="0"/>
                  <a:t> and </a:t>
                </a:r>
                <a14:m>
                  <m:oMath xmlns:m="http://schemas.openxmlformats.org/officeDocument/2006/math">
                    <m:r>
                      <a:rPr lang="en-GB" sz="2000" b="0" i="1" smtClean="0">
                        <a:latin typeface="Cambria Math" panose="02040503050406030204" pitchFamily="18" charset="0"/>
                      </a:rPr>
                      <m:t>𝑈</m:t>
                    </m:r>
                  </m:oMath>
                </a14:m>
                <a:r>
                  <a:rPr lang="en-GB" sz="2000" b="0" dirty="0"/>
                  <a:t> are the kinetic and gravitational potential energies</a:t>
                </a:r>
              </a:p>
            </p:txBody>
          </p:sp>
        </mc:Choice>
        <mc:Fallback xmlns="">
          <p:sp>
            <p:nvSpPr>
              <p:cNvPr id="11" name="TextBox 10">
                <a:extLst>
                  <a:ext uri="{FF2B5EF4-FFF2-40B4-BE49-F238E27FC236}">
                    <a16:creationId xmlns:a16="http://schemas.microsoft.com/office/drawing/2014/main" id="{4FF3B13A-7691-4742-9ADB-170A16D07E10}"/>
                  </a:ext>
                </a:extLst>
              </p:cNvPr>
              <p:cNvSpPr txBox="1">
                <a:spLocks noRot="1" noChangeAspect="1" noMove="1" noResize="1" noEditPoints="1" noAdjustHandles="1" noChangeArrowheads="1" noChangeShapeType="1" noTextEdit="1"/>
              </p:cNvSpPr>
              <p:nvPr/>
            </p:nvSpPr>
            <p:spPr>
              <a:xfrm>
                <a:off x="361950" y="698273"/>
                <a:ext cx="11562019" cy="967957"/>
              </a:xfrm>
              <a:prstGeom prst="rect">
                <a:avLst/>
              </a:prstGeom>
              <a:blipFill>
                <a:blip r:embed="rId3"/>
                <a:stretch>
                  <a:fillRect l="-439" b="-9091"/>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A356721-B8F8-4840-BA21-09BED59E5396}"/>
                  </a:ext>
                </a:extLst>
              </p:cNvPr>
              <p:cNvSpPr txBox="1"/>
              <p:nvPr/>
            </p:nvSpPr>
            <p:spPr>
              <a:xfrm>
                <a:off x="5227894" y="1250851"/>
                <a:ext cx="6696075" cy="6046271"/>
              </a:xfrm>
              <a:prstGeom prst="rect">
                <a:avLst/>
              </a:prstGeom>
              <a:noFill/>
              <a:ln>
                <a:noFill/>
              </a:ln>
            </p:spPr>
            <p:txBody>
              <a:bodyPr wrap="square" rtlCol="0">
                <a:spAutoFit/>
              </a:bodyPr>
              <a:lstStyle/>
              <a:p>
                <a:pPr marL="342900" indent="-342900">
                  <a:lnSpc>
                    <a:spcPct val="150000"/>
                  </a:lnSpc>
                  <a:buFont typeface="Arial" panose="020B0604020202020204" pitchFamily="34" charset="0"/>
                  <a:buChar char="•"/>
                </a:pPr>
                <a:r>
                  <a:rPr lang="en-GB" sz="2000" b="0" dirty="0"/>
                  <a:t>In energy dissipation, energy is being removed from the system (radiated away by excited gas)</a:t>
                </a:r>
              </a:p>
              <a:p>
                <a:pPr marL="342900" indent="-342900">
                  <a:lnSpc>
                    <a:spcPct val="150000"/>
                  </a:lnSpc>
                  <a:buFont typeface="Arial" panose="020B0604020202020204" pitchFamily="34" charset="0"/>
                  <a:buChar char="•"/>
                </a:pPr>
                <a:r>
                  <a:rPr lang="en-GB" sz="2000" b="0" dirty="0"/>
                  <a:t> The change in total energy is given as </a:t>
                </a:r>
                <a14:m>
                  <m:oMath xmlns:m="http://schemas.openxmlformats.org/officeDocument/2006/math">
                    <m:r>
                      <a:rPr lang="en-GB" sz="2000" b="0" i="1" smtClean="0">
                        <a:latin typeface="Cambria Math" panose="02040503050406030204" pitchFamily="18" charset="0"/>
                        <a:ea typeface="Cambria Math" panose="02040503050406030204" pitchFamily="18" charset="0"/>
                      </a:rPr>
                      <m:t>∆</m:t>
                    </m:r>
                    <m:d>
                      <m:dPr>
                        <m:ctrlPr>
                          <a:rPr lang="en-GB" sz="2000" b="0" i="1" smtClean="0">
                            <a:latin typeface="Cambria Math" panose="02040503050406030204" pitchFamily="18" charset="0"/>
                            <a:ea typeface="Cambria Math" panose="02040503050406030204" pitchFamily="18" charset="0"/>
                          </a:rPr>
                        </m:ctrlPr>
                      </m:dPr>
                      <m:e>
                        <m:r>
                          <a:rPr lang="en-GB" sz="2000" b="0" i="1" smtClean="0">
                            <a:latin typeface="Cambria Math" panose="02040503050406030204" pitchFamily="18" charset="0"/>
                          </a:rPr>
                          <m:t>𝐾</m:t>
                        </m:r>
                        <m:r>
                          <a:rPr lang="en-GB" sz="2000" b="0" i="1" smtClean="0">
                            <a:latin typeface="Cambria Math" panose="02040503050406030204" pitchFamily="18" charset="0"/>
                          </a:rPr>
                          <m:t>+</m:t>
                        </m:r>
                        <m:r>
                          <a:rPr lang="en-GB" sz="2000" b="0" i="1" smtClean="0">
                            <a:latin typeface="Cambria Math" panose="02040503050406030204" pitchFamily="18" charset="0"/>
                          </a:rPr>
                          <m:t>𝑈</m:t>
                        </m:r>
                      </m:e>
                    </m:d>
                    <m:r>
                      <a:rPr lang="en-GB" sz="2000" b="0" i="1" smtClean="0">
                        <a:latin typeface="Cambria Math" panose="02040503050406030204" pitchFamily="18" charset="0"/>
                      </a:rPr>
                      <m:t>&lt;0</m:t>
                    </m:r>
                  </m:oMath>
                </a14:m>
                <a:endParaRPr lang="en-GB" sz="2000" b="0" dirty="0"/>
              </a:p>
              <a:p>
                <a:pPr marL="342900" indent="-342900">
                  <a:lnSpc>
                    <a:spcPct val="150000"/>
                  </a:lnSpc>
                  <a:buFont typeface="Arial" panose="020B0604020202020204" pitchFamily="34" charset="0"/>
                  <a:buChar char="•"/>
                </a:pPr>
                <a:r>
                  <a:rPr lang="en-GB" sz="2000" b="0" dirty="0"/>
                  <a:t>We can </a:t>
                </a:r>
                <a:r>
                  <a:rPr lang="en-GB" sz="2000" dirty="0"/>
                  <a:t>use the virial theorem to isolate each parameter in turn</a:t>
                </a:r>
              </a:p>
              <a:p>
                <a:pPr marL="342900" indent="-342900">
                  <a:lnSpc>
                    <a:spcPct val="15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rPr>
                      <m:t>𝑈</m:t>
                    </m:r>
                    <m:r>
                      <a:rPr lang="en-GB" sz="2000" b="0" i="1" smtClean="0">
                        <a:latin typeface="Cambria Math" panose="02040503050406030204" pitchFamily="18" charset="0"/>
                      </a:rPr>
                      <m:t>=−2</m:t>
                    </m:r>
                    <m:r>
                      <a:rPr lang="en-GB" sz="2000" b="0" i="1" smtClean="0">
                        <a:latin typeface="Cambria Math" panose="02040503050406030204" pitchFamily="18" charset="0"/>
                      </a:rPr>
                      <m:t>𝐾</m:t>
                    </m:r>
                  </m:oMath>
                </a14:m>
                <a:r>
                  <a:rPr lang="en-GB" sz="2000" b="0" dirty="0"/>
                  <a:t> -----&gt;  </a:t>
                </a:r>
                <a14:m>
                  <m:oMath xmlns:m="http://schemas.openxmlformats.org/officeDocument/2006/math">
                    <m:r>
                      <a:rPr lang="en-GB" sz="2000" b="0" i="1" smtClean="0">
                        <a:latin typeface="Cambria Math" panose="02040503050406030204" pitchFamily="18" charset="0"/>
                        <a:ea typeface="Cambria Math" panose="02040503050406030204" pitchFamily="18" charset="0"/>
                      </a:rPr>
                      <m:t>∆</m:t>
                    </m:r>
                    <m:d>
                      <m:dPr>
                        <m:ctrlPr>
                          <a:rPr lang="en-GB" sz="2000" b="0" i="1" smtClean="0">
                            <a:latin typeface="Cambria Math" panose="02040503050406030204" pitchFamily="18" charset="0"/>
                            <a:ea typeface="Cambria Math" panose="02040503050406030204" pitchFamily="18" charset="0"/>
                          </a:rPr>
                        </m:ctrlPr>
                      </m:dPr>
                      <m:e>
                        <m:r>
                          <a:rPr lang="en-GB" sz="2000" b="0" i="1" smtClean="0">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𝐾</m:t>
                        </m:r>
                      </m:e>
                    </m:d>
                    <m:r>
                      <a:rPr lang="en-GB" sz="2000" b="0" i="1" smtClean="0">
                        <a:latin typeface="Cambria Math" panose="02040503050406030204" pitchFamily="18" charset="0"/>
                      </a:rPr>
                      <m:t>&lt;0</m:t>
                    </m:r>
                  </m:oMath>
                </a14:m>
                <a:r>
                  <a:rPr lang="en-GB" sz="2000" b="0" dirty="0"/>
                  <a:t> -----&gt; </a:t>
                </a:r>
                <a14:m>
                  <m:oMath xmlns:m="http://schemas.openxmlformats.org/officeDocument/2006/math">
                    <m:r>
                      <a:rPr lang="en-GB" sz="2000" b="0" i="1" smtClean="0">
                        <a:latin typeface="Cambria Math" panose="02040503050406030204" pitchFamily="18" charset="0"/>
                        <a:ea typeface="Cambria Math" panose="02040503050406030204" pitchFamily="18" charset="0"/>
                      </a:rPr>
                      <m:t>∆</m:t>
                    </m:r>
                    <m:d>
                      <m:dPr>
                        <m:ctrlPr>
                          <a:rPr lang="en-GB" sz="2000" b="0" i="1" smtClean="0">
                            <a:latin typeface="Cambria Math" panose="02040503050406030204" pitchFamily="18" charset="0"/>
                            <a:ea typeface="Cambria Math" panose="02040503050406030204" pitchFamily="18" charset="0"/>
                          </a:rPr>
                        </m:ctrlPr>
                      </m:dPr>
                      <m:e>
                        <m:r>
                          <a:rPr lang="en-GB" sz="2000" b="0" i="1" smtClean="0">
                            <a:latin typeface="Cambria Math" panose="02040503050406030204" pitchFamily="18" charset="0"/>
                            <a:ea typeface="Cambria Math" panose="02040503050406030204" pitchFamily="18" charset="0"/>
                          </a:rPr>
                          <m:t>𝐾</m:t>
                        </m:r>
                      </m:e>
                    </m:d>
                    <m:r>
                      <a:rPr lang="en-GB" sz="2000" b="0" i="1" smtClean="0">
                        <a:latin typeface="Cambria Math" panose="02040503050406030204" pitchFamily="18" charset="0"/>
                        <a:ea typeface="Cambria Math" panose="02040503050406030204" pitchFamily="18" charset="0"/>
                      </a:rPr>
                      <m:t>&gt;</m:t>
                    </m:r>
                    <m:r>
                      <a:rPr lang="en-GB" sz="2000" b="0" i="1" smtClean="0">
                        <a:latin typeface="Cambria Math" panose="02040503050406030204" pitchFamily="18" charset="0"/>
                      </a:rPr>
                      <m:t>0</m:t>
                    </m:r>
                  </m:oMath>
                </a14:m>
                <a:r>
                  <a:rPr lang="en-GB" sz="2000" b="0" dirty="0"/>
                  <a:t>, kinetic energy increases</a:t>
                </a:r>
                <a:r>
                  <a:rPr lang="en-GB" sz="2000" dirty="0"/>
                  <a:t>! This is straightforwardly implies </a:t>
                </a:r>
                <a14:m>
                  <m:oMath xmlns:m="http://schemas.openxmlformats.org/officeDocument/2006/math">
                    <m:r>
                      <m:rPr>
                        <m:sty m:val="p"/>
                      </m:rPr>
                      <a:rPr lang="el-GR" sz="2000" i="1" smtClean="0">
                        <a:latin typeface="Cambria Math" panose="02040503050406030204" pitchFamily="18" charset="0"/>
                        <a:ea typeface="Cambria Math" panose="02040503050406030204" pitchFamily="18" charset="0"/>
                      </a:rPr>
                      <m:t>σ</m:t>
                    </m:r>
                  </m:oMath>
                </a14:m>
                <a:r>
                  <a:rPr lang="en-US" sz="2000" dirty="0"/>
                  <a:t> increases</a:t>
                </a:r>
                <a:endParaRPr lang="en-GB" sz="2000" b="0" dirty="0"/>
              </a:p>
              <a:p>
                <a:pPr marL="342900" indent="-342900">
                  <a:lnSpc>
                    <a:spcPct val="15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ea typeface="Cambria Math" panose="02040503050406030204" pitchFamily="18" charset="0"/>
                      </a:rPr>
                      <m:t>𝐾</m:t>
                    </m:r>
                    <m:r>
                      <a:rPr lang="en-GB" sz="2000" b="0" i="1" smtClean="0">
                        <a:latin typeface="Cambria Math" panose="02040503050406030204" pitchFamily="18" charset="0"/>
                        <a:ea typeface="Cambria Math" panose="02040503050406030204" pitchFamily="18" charset="0"/>
                      </a:rPr>
                      <m:t>=−0.5</m:t>
                    </m:r>
                    <m:r>
                      <a:rPr lang="en-GB" sz="2000" b="0" i="1" smtClean="0">
                        <a:latin typeface="Cambria Math" panose="02040503050406030204" pitchFamily="18" charset="0"/>
                        <a:ea typeface="Cambria Math" panose="02040503050406030204" pitchFamily="18" charset="0"/>
                      </a:rPr>
                      <m:t>𝑈</m:t>
                    </m:r>
                    <m:r>
                      <a:rPr lang="en-GB" sz="2000" b="0" i="1" smtClean="0">
                        <a:latin typeface="Cambria Math" panose="02040503050406030204" pitchFamily="18" charset="0"/>
                        <a:ea typeface="Cambria Math" panose="02040503050406030204" pitchFamily="18" charset="0"/>
                      </a:rPr>
                      <m:t> </m:t>
                    </m:r>
                  </m:oMath>
                </a14:m>
                <a:r>
                  <a:rPr lang="en-GB" sz="2000" b="0" dirty="0"/>
                  <a:t>-----&gt;</a:t>
                </a:r>
                <a:r>
                  <a:rPr lang="en-GB" sz="2000" i="1" dirty="0">
                    <a:latin typeface="Cambria Math" panose="02040503050406030204" pitchFamily="18" charset="0"/>
                    <a:ea typeface="Cambria Math" panose="02040503050406030204" pitchFamily="18" charset="0"/>
                  </a:rPr>
                  <a:t> </a:t>
                </a:r>
                <a14:m>
                  <m:oMath xmlns:m="http://schemas.openxmlformats.org/officeDocument/2006/math">
                    <m:r>
                      <a:rPr lang="en-GB" sz="2000" b="0" i="1" smtClean="0">
                        <a:latin typeface="Cambria Math" panose="02040503050406030204" pitchFamily="18" charset="0"/>
                        <a:ea typeface="Cambria Math" panose="02040503050406030204" pitchFamily="18" charset="0"/>
                      </a:rPr>
                      <m:t>∆</m:t>
                    </m:r>
                    <m:d>
                      <m:dPr>
                        <m:ctrlPr>
                          <a:rPr lang="en-GB" sz="2000" b="0" i="1" smtClean="0">
                            <a:latin typeface="Cambria Math" panose="02040503050406030204" pitchFamily="18" charset="0"/>
                            <a:ea typeface="Cambria Math" panose="02040503050406030204" pitchFamily="18" charset="0"/>
                          </a:rPr>
                        </m:ctrlPr>
                      </m:dPr>
                      <m:e>
                        <m:r>
                          <a:rPr lang="en-GB" sz="2000" b="0" i="1" smtClean="0">
                            <a:latin typeface="Cambria Math" panose="02040503050406030204" pitchFamily="18" charset="0"/>
                            <a:ea typeface="Cambria Math" panose="02040503050406030204" pitchFamily="18" charset="0"/>
                          </a:rPr>
                          <m:t>0.5</m:t>
                        </m:r>
                        <m:r>
                          <a:rPr lang="en-GB" sz="2000" b="0" i="1" smtClean="0">
                            <a:latin typeface="Cambria Math" panose="02040503050406030204" pitchFamily="18" charset="0"/>
                            <a:ea typeface="Cambria Math" panose="02040503050406030204" pitchFamily="18" charset="0"/>
                          </a:rPr>
                          <m:t>𝑈</m:t>
                        </m:r>
                      </m:e>
                    </m:d>
                    <m:r>
                      <a:rPr lang="en-GB" sz="2000" b="0" i="1" smtClean="0">
                        <a:latin typeface="Cambria Math" panose="02040503050406030204" pitchFamily="18" charset="0"/>
                      </a:rPr>
                      <m:t>&lt;0</m:t>
                    </m:r>
                  </m:oMath>
                </a14:m>
                <a:r>
                  <a:rPr lang="en-GB" sz="2000" b="0" dirty="0"/>
                  <a:t> -----&gt; </a:t>
                </a:r>
                <a14:m>
                  <m:oMath xmlns:m="http://schemas.openxmlformats.org/officeDocument/2006/math">
                    <m:r>
                      <a:rPr lang="en-GB" sz="2000" b="0" i="1" smtClean="0">
                        <a:latin typeface="Cambria Math" panose="02040503050406030204" pitchFamily="18" charset="0"/>
                        <a:ea typeface="Cambria Math" panose="02040503050406030204" pitchFamily="18" charset="0"/>
                      </a:rPr>
                      <m:t>∆</m:t>
                    </m:r>
                    <m:d>
                      <m:dPr>
                        <m:ctrlPr>
                          <a:rPr lang="en-GB" sz="2000" b="0" i="1" smtClean="0">
                            <a:latin typeface="Cambria Math" panose="02040503050406030204" pitchFamily="18" charset="0"/>
                            <a:ea typeface="Cambria Math" panose="02040503050406030204" pitchFamily="18" charset="0"/>
                          </a:rPr>
                        </m:ctrlPr>
                      </m:dPr>
                      <m:e>
                        <m:r>
                          <a:rPr lang="en-GB" sz="2000" b="0" i="1" smtClean="0">
                            <a:latin typeface="Cambria Math" panose="02040503050406030204" pitchFamily="18" charset="0"/>
                            <a:ea typeface="Cambria Math" panose="02040503050406030204" pitchFamily="18" charset="0"/>
                          </a:rPr>
                          <m:t>𝑈</m:t>
                        </m:r>
                      </m:e>
                    </m:d>
                    <m:r>
                      <a:rPr lang="en-GB" sz="2000" b="0" i="1" smtClean="0">
                        <a:latin typeface="Cambria Math" panose="02040503050406030204" pitchFamily="18" charset="0"/>
                      </a:rPr>
                      <m:t>&lt;0</m:t>
                    </m:r>
                  </m:oMath>
                </a14:m>
                <a:r>
                  <a:rPr lang="en-GB" sz="2000" b="0" dirty="0"/>
                  <a:t>, potential energy decreases</a:t>
                </a:r>
              </a:p>
              <a:p>
                <a:pPr marL="342900" indent="-342900">
                  <a:lnSpc>
                    <a:spcPct val="150000"/>
                  </a:lnSpc>
                  <a:buFont typeface="Arial" panose="020B0604020202020204" pitchFamily="34" charset="0"/>
                  <a:buChar char="•"/>
                </a:pPr>
                <a14:m>
                  <m:oMath xmlns:m="http://schemas.openxmlformats.org/officeDocument/2006/math">
                    <m:r>
                      <a:rPr lang="en-GB" sz="2000" b="0" i="1" smtClean="0">
                        <a:latin typeface="Cambria Math" panose="02040503050406030204" pitchFamily="18" charset="0"/>
                        <a:ea typeface="Cambria Math" panose="02040503050406030204" pitchFamily="18" charset="0"/>
                      </a:rPr>
                      <m:t>𝑈</m:t>
                    </m:r>
                    <m:r>
                      <a:rPr lang="en-GB" sz="2000" b="0" i="1" smtClean="0">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𝐺𝑀𝑚</m:t>
                    </m:r>
                    <m:r>
                      <a:rPr lang="en-GB" sz="2000" b="0" i="1" smtClean="0">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𝑟</m:t>
                    </m:r>
                  </m:oMath>
                </a14:m>
                <a:r>
                  <a:rPr lang="en-GB" sz="2000" b="0" dirty="0"/>
                  <a:t>,   </a:t>
                </a:r>
                <a14:m>
                  <m:oMath xmlns:m="http://schemas.openxmlformats.org/officeDocument/2006/math">
                    <m:r>
                      <a:rPr lang="en-GB" sz="2000" b="0" i="1" smtClean="0">
                        <a:latin typeface="Cambria Math" panose="02040503050406030204" pitchFamily="18" charset="0"/>
                        <a:ea typeface="Cambria Math" panose="02040503050406030204" pitchFamily="18" charset="0"/>
                      </a:rPr>
                      <m:t>𝑀</m:t>
                    </m:r>
                  </m:oMath>
                </a14:m>
                <a:r>
                  <a:rPr lang="en-GB" sz="2000" b="0" dirty="0"/>
                  <a:t> is fixed, so </a:t>
                </a:r>
                <a14:m>
                  <m:oMath xmlns:m="http://schemas.openxmlformats.org/officeDocument/2006/math">
                    <m:r>
                      <a:rPr lang="en-GB" sz="2000" b="0" i="1" smtClean="0">
                        <a:latin typeface="Cambria Math" panose="02040503050406030204" pitchFamily="18" charset="0"/>
                      </a:rPr>
                      <m:t>𝑅</m:t>
                    </m:r>
                  </m:oMath>
                </a14:m>
                <a:r>
                  <a:rPr lang="en-GB" sz="2000" b="0" dirty="0"/>
                  <a:t> decreases to make </a:t>
                </a:r>
                <a14:m>
                  <m:oMath xmlns:m="http://schemas.openxmlformats.org/officeDocument/2006/math">
                    <m:r>
                      <a:rPr lang="en-GB" sz="2000" b="0" i="1" smtClean="0">
                        <a:latin typeface="Cambria Math" panose="02040503050406030204" pitchFamily="18" charset="0"/>
                        <a:ea typeface="Cambria Math" panose="02040503050406030204" pitchFamily="18" charset="0"/>
                      </a:rPr>
                      <m:t>𝑈</m:t>
                    </m:r>
                  </m:oMath>
                </a14:m>
                <a:r>
                  <a:rPr lang="en-GB" sz="2000" b="0" dirty="0"/>
                  <a:t> </a:t>
                </a:r>
                <a:r>
                  <a:rPr lang="en-GB" sz="2000" b="1" dirty="0"/>
                  <a:t>more negative</a:t>
                </a:r>
                <a:r>
                  <a:rPr lang="en-GB" sz="2000" b="0" dirty="0"/>
                  <a:t> </a:t>
                </a:r>
              </a:p>
              <a:p>
                <a:pPr marL="342900" indent="-342900">
                  <a:lnSpc>
                    <a:spcPct val="150000"/>
                  </a:lnSpc>
                  <a:buFont typeface="Arial" panose="020B0604020202020204" pitchFamily="34" charset="0"/>
                  <a:buChar char="•"/>
                </a:pPr>
                <a:r>
                  <a:rPr lang="en-GB" sz="2000" dirty="0"/>
                  <a:t>Final track is up and to the right</a:t>
                </a:r>
                <a:endParaRPr lang="en-GB" sz="2000" b="0" dirty="0"/>
              </a:p>
              <a:p>
                <a:pPr marL="342900" indent="-342900">
                  <a:lnSpc>
                    <a:spcPct val="150000"/>
                  </a:lnSpc>
                  <a:buFont typeface="Arial" panose="020B0604020202020204" pitchFamily="34" charset="0"/>
                  <a:buChar char="•"/>
                </a:pPr>
                <a:endParaRPr lang="en-GB" sz="2000" b="0" dirty="0"/>
              </a:p>
            </p:txBody>
          </p:sp>
        </mc:Choice>
        <mc:Fallback xmlns="">
          <p:sp>
            <p:nvSpPr>
              <p:cNvPr id="12" name="TextBox 11">
                <a:extLst>
                  <a:ext uri="{FF2B5EF4-FFF2-40B4-BE49-F238E27FC236}">
                    <a16:creationId xmlns:a16="http://schemas.microsoft.com/office/drawing/2014/main" id="{6A356721-B8F8-4840-BA21-09BED59E5396}"/>
                  </a:ext>
                </a:extLst>
              </p:cNvPr>
              <p:cNvSpPr txBox="1">
                <a:spLocks noRot="1" noChangeAspect="1" noMove="1" noResize="1" noEditPoints="1" noAdjustHandles="1" noChangeArrowheads="1" noChangeShapeType="1" noTextEdit="1"/>
              </p:cNvSpPr>
              <p:nvPr/>
            </p:nvSpPr>
            <p:spPr>
              <a:xfrm>
                <a:off x="5227894" y="1250851"/>
                <a:ext cx="6696075" cy="6046271"/>
              </a:xfrm>
              <a:prstGeom prst="rect">
                <a:avLst/>
              </a:prstGeom>
              <a:blipFill>
                <a:blip r:embed="rId4"/>
                <a:stretch>
                  <a:fillRect l="-758" r="-132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96E4F488-A335-F44D-8475-964816F53325}"/>
                  </a:ext>
                </a:extLst>
              </p:cNvPr>
              <p:cNvSpPr/>
              <p:nvPr/>
            </p:nvSpPr>
            <p:spPr>
              <a:xfrm>
                <a:off x="361950" y="2177534"/>
                <a:ext cx="87600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ea typeface="Cambria Math" panose="02040503050406030204" pitchFamily="18" charset="0"/>
                            </a:rPr>
                          </m:ctrlPr>
                        </m:sSubPr>
                        <m:e>
                          <m:r>
                            <m:rPr>
                              <m:sty m:val="p"/>
                            </m:rPr>
                            <a:rPr lang="en-GB" b="0" i="0" smtClean="0">
                              <a:latin typeface="Cambria Math" panose="02040503050406030204" pitchFamily="18" charset="0"/>
                              <a:ea typeface="Cambria Math" panose="02040503050406030204" pitchFamily="18" charset="0"/>
                            </a:rPr>
                            <m:t>log</m:t>
                          </m:r>
                        </m:e>
                        <m:sub>
                          <m:r>
                            <a:rPr lang="en-GB" b="0" i="0" smtClean="0">
                              <a:latin typeface="Cambria Math" panose="02040503050406030204" pitchFamily="18" charset="0"/>
                              <a:ea typeface="Cambria Math" panose="02040503050406030204" pitchFamily="18" charset="0"/>
                            </a:rPr>
                            <m:t>10</m:t>
                          </m:r>
                        </m:sub>
                      </m:sSub>
                      <m:r>
                        <m:rPr>
                          <m:sty m:val="p"/>
                        </m:rPr>
                        <a:rPr lang="el-GR" i="1" smtClean="0">
                          <a:latin typeface="Cambria Math" panose="02040503050406030204" pitchFamily="18" charset="0"/>
                          <a:ea typeface="Cambria Math" panose="02040503050406030204" pitchFamily="18" charset="0"/>
                        </a:rPr>
                        <m:t>σ</m:t>
                      </m:r>
                    </m:oMath>
                  </m:oMathPara>
                </a14:m>
                <a:endParaRPr lang="en-US" dirty="0"/>
              </a:p>
            </p:txBody>
          </p:sp>
        </mc:Choice>
        <mc:Fallback xmlns="">
          <p:sp>
            <p:nvSpPr>
              <p:cNvPr id="13" name="Rectangle 12">
                <a:extLst>
                  <a:ext uri="{FF2B5EF4-FFF2-40B4-BE49-F238E27FC236}">
                    <a16:creationId xmlns:a16="http://schemas.microsoft.com/office/drawing/2014/main" id="{96E4F488-A335-F44D-8475-964816F53325}"/>
                  </a:ext>
                </a:extLst>
              </p:cNvPr>
              <p:cNvSpPr>
                <a:spLocks noRot="1" noChangeAspect="1" noMove="1" noResize="1" noEditPoints="1" noAdjustHandles="1" noChangeArrowheads="1" noChangeShapeType="1" noTextEdit="1"/>
              </p:cNvSpPr>
              <p:nvPr/>
            </p:nvSpPr>
            <p:spPr>
              <a:xfrm>
                <a:off x="361950" y="2177534"/>
                <a:ext cx="876009" cy="369332"/>
              </a:xfrm>
              <a:prstGeom prst="rect">
                <a:avLst/>
              </a:prstGeom>
              <a:blipFill>
                <a:blip r:embed="rId5"/>
                <a:stretch>
                  <a:fillRect b="-96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765DDABF-22C3-7E4F-A8B2-98080AFD9BC4}"/>
                  </a:ext>
                </a:extLst>
              </p:cNvPr>
              <p:cNvSpPr/>
              <p:nvPr/>
            </p:nvSpPr>
            <p:spPr>
              <a:xfrm>
                <a:off x="3777640" y="6152674"/>
                <a:ext cx="99405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ea typeface="Cambria Math" panose="02040503050406030204" pitchFamily="18" charset="0"/>
                            </a:rPr>
                          </m:ctrlPr>
                        </m:sSubPr>
                        <m:e>
                          <m:r>
                            <m:rPr>
                              <m:sty m:val="p"/>
                            </m:rPr>
                            <a:rPr lang="en-GB" b="0" i="0" smtClean="0">
                              <a:latin typeface="Cambria Math" panose="02040503050406030204" pitchFamily="18" charset="0"/>
                              <a:ea typeface="Cambria Math" panose="02040503050406030204" pitchFamily="18" charset="0"/>
                            </a:rPr>
                            <m:t>log</m:t>
                          </m:r>
                        </m:e>
                        <m:sub>
                          <m:r>
                            <a:rPr lang="en-GB" b="0" i="0" smtClean="0">
                              <a:latin typeface="Cambria Math" panose="02040503050406030204" pitchFamily="18" charset="0"/>
                              <a:ea typeface="Cambria Math" panose="02040503050406030204" pitchFamily="18" charset="0"/>
                            </a:rPr>
                            <m:t>10</m:t>
                          </m:r>
                        </m:sub>
                      </m:sSub>
                      <m:sSub>
                        <m:sSubPr>
                          <m:ctrlPr>
                            <a:rPr lang="en-GB"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𝑅</m:t>
                          </m:r>
                        </m:e>
                        <m:sub>
                          <m:r>
                            <a:rPr lang="en-GB" b="0" i="1" smtClean="0">
                              <a:latin typeface="Cambria Math" panose="02040503050406030204" pitchFamily="18" charset="0"/>
                              <a:ea typeface="Cambria Math" panose="02040503050406030204" pitchFamily="18" charset="0"/>
                            </a:rPr>
                            <m:t>𝑒</m:t>
                          </m:r>
                        </m:sub>
                      </m:sSub>
                    </m:oMath>
                  </m:oMathPara>
                </a14:m>
                <a:endParaRPr lang="en-US" dirty="0"/>
              </a:p>
            </p:txBody>
          </p:sp>
        </mc:Choice>
        <mc:Fallback xmlns="">
          <p:sp>
            <p:nvSpPr>
              <p:cNvPr id="14" name="Rectangle 13">
                <a:extLst>
                  <a:ext uri="{FF2B5EF4-FFF2-40B4-BE49-F238E27FC236}">
                    <a16:creationId xmlns:a16="http://schemas.microsoft.com/office/drawing/2014/main" id="{765DDABF-22C3-7E4F-A8B2-98080AFD9BC4}"/>
                  </a:ext>
                </a:extLst>
              </p:cNvPr>
              <p:cNvSpPr>
                <a:spLocks noRot="1" noChangeAspect="1" noMove="1" noResize="1" noEditPoints="1" noAdjustHandles="1" noChangeArrowheads="1" noChangeShapeType="1" noTextEdit="1"/>
              </p:cNvSpPr>
              <p:nvPr/>
            </p:nvSpPr>
            <p:spPr>
              <a:xfrm>
                <a:off x="3777640" y="6152674"/>
                <a:ext cx="994054" cy="369332"/>
              </a:xfrm>
              <a:prstGeom prst="rect">
                <a:avLst/>
              </a:prstGeom>
              <a:blipFill>
                <a:blip r:embed="rId6"/>
                <a:stretch>
                  <a:fillRect b="-9677"/>
                </a:stretch>
              </a:blipFill>
            </p:spPr>
            <p:txBody>
              <a:bodyPr/>
              <a:lstStyle/>
              <a:p>
                <a:r>
                  <a:rPr lang="en-US">
                    <a:noFill/>
                  </a:rPr>
                  <a:t> </a:t>
                </a:r>
              </a:p>
            </p:txBody>
          </p:sp>
        </mc:Fallback>
      </mc:AlternateContent>
      <p:cxnSp>
        <p:nvCxnSpPr>
          <p:cNvPr id="16" name="Straight Arrow Connector 15">
            <a:extLst>
              <a:ext uri="{FF2B5EF4-FFF2-40B4-BE49-F238E27FC236}">
                <a16:creationId xmlns:a16="http://schemas.microsoft.com/office/drawing/2014/main" id="{7FB0C495-9FE0-0D40-96DC-D3F8EFD46881}"/>
              </a:ext>
            </a:extLst>
          </p:cNvPr>
          <p:cNvCxnSpPr>
            <a:cxnSpLocks/>
          </p:cNvCxnSpPr>
          <p:nvPr/>
        </p:nvCxnSpPr>
        <p:spPr>
          <a:xfrm flipV="1">
            <a:off x="2686050" y="2800350"/>
            <a:ext cx="0" cy="1371600"/>
          </a:xfrm>
          <a:prstGeom prst="straightConnector1">
            <a:avLst/>
          </a:prstGeom>
          <a:ln w="2222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994B520-BC5E-C34B-9E32-BEB14D1A8904}"/>
              </a:ext>
            </a:extLst>
          </p:cNvPr>
          <p:cNvCxnSpPr>
            <a:cxnSpLocks/>
          </p:cNvCxnSpPr>
          <p:nvPr/>
        </p:nvCxnSpPr>
        <p:spPr>
          <a:xfrm flipH="1">
            <a:off x="1237959" y="4171950"/>
            <a:ext cx="1429041" cy="0"/>
          </a:xfrm>
          <a:prstGeom prst="straightConnector1">
            <a:avLst/>
          </a:prstGeom>
          <a:ln w="2222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EF0CBFF-12AF-3042-A529-3CA3AB9C4114}"/>
              </a:ext>
            </a:extLst>
          </p:cNvPr>
          <p:cNvCxnSpPr>
            <a:cxnSpLocks/>
          </p:cNvCxnSpPr>
          <p:nvPr/>
        </p:nvCxnSpPr>
        <p:spPr>
          <a:xfrm flipH="1" flipV="1">
            <a:off x="1237959" y="2933700"/>
            <a:ext cx="1448091" cy="1238250"/>
          </a:xfrm>
          <a:prstGeom prst="straightConnector1">
            <a:avLst/>
          </a:prstGeom>
          <a:ln w="317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BED7769D-4E15-6944-AD5B-061387CB1996}"/>
              </a:ext>
            </a:extLst>
          </p:cNvPr>
          <p:cNvSpPr/>
          <p:nvPr/>
        </p:nvSpPr>
        <p:spPr>
          <a:xfrm>
            <a:off x="5227893" y="1410366"/>
            <a:ext cx="6602399" cy="833613"/>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0D9447-63B8-A94A-A47F-A2D51B06FF58}"/>
              </a:ext>
            </a:extLst>
          </p:cNvPr>
          <p:cNvSpPr/>
          <p:nvPr/>
        </p:nvSpPr>
        <p:spPr>
          <a:xfrm>
            <a:off x="5227893" y="2707808"/>
            <a:ext cx="6602399" cy="869065"/>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479E3CA-3B7F-C64B-9583-8921628BC9E1}"/>
              </a:ext>
            </a:extLst>
          </p:cNvPr>
          <p:cNvSpPr/>
          <p:nvPr/>
        </p:nvSpPr>
        <p:spPr>
          <a:xfrm>
            <a:off x="5227893" y="2221583"/>
            <a:ext cx="6602399" cy="492112"/>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A08F745-3D30-4F4E-A4A2-31EE3595B63B}"/>
              </a:ext>
            </a:extLst>
          </p:cNvPr>
          <p:cNvSpPr/>
          <p:nvPr/>
        </p:nvSpPr>
        <p:spPr>
          <a:xfrm>
            <a:off x="5227893" y="3592974"/>
            <a:ext cx="6602399" cy="957045"/>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F4E48A5-264D-0541-8196-D556C8F9E333}"/>
              </a:ext>
            </a:extLst>
          </p:cNvPr>
          <p:cNvSpPr/>
          <p:nvPr/>
        </p:nvSpPr>
        <p:spPr>
          <a:xfrm>
            <a:off x="5247648" y="4558433"/>
            <a:ext cx="6582644" cy="924495"/>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1237595-D146-C147-A454-814628E76628}"/>
              </a:ext>
            </a:extLst>
          </p:cNvPr>
          <p:cNvSpPr/>
          <p:nvPr/>
        </p:nvSpPr>
        <p:spPr>
          <a:xfrm>
            <a:off x="5247648" y="5482927"/>
            <a:ext cx="6582644" cy="841375"/>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B8CC78F-4086-0B46-AA03-5E13E536ECFC}"/>
              </a:ext>
            </a:extLst>
          </p:cNvPr>
          <p:cNvSpPr/>
          <p:nvPr/>
        </p:nvSpPr>
        <p:spPr>
          <a:xfrm>
            <a:off x="5227893" y="6337340"/>
            <a:ext cx="6582644" cy="395406"/>
          </a:xfrm>
          <a:prstGeom prst="rect">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125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grpId="0" nodeType="clickEffect">
                                  <p:stCondLst>
                                    <p:cond delay="0"/>
                                  </p:stCondLst>
                                  <p:childTnLst>
                                    <p:animEffect transition="out" filter="blinds(horizontal)">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grpId="0" nodeType="clickEffect">
                                  <p:stCondLst>
                                    <p:cond delay="0"/>
                                  </p:stCondLst>
                                  <p:childTnLst>
                                    <p:animEffect transition="out" filter="blinds(horizontal)">
                                      <p:cBhvr>
                                        <p:cTn id="37" dur="500"/>
                                        <p:tgtEl>
                                          <p:spTgt spid="27"/>
                                        </p:tgtEl>
                                      </p:cBhvr>
                                    </p:animEffect>
                                    <p:set>
                                      <p:cBhvr>
                                        <p:cTn id="38" dur="1" fill="hold">
                                          <p:stCondLst>
                                            <p:cond delay="499"/>
                                          </p:stCondLst>
                                        </p:cTn>
                                        <p:tgtEl>
                                          <p:spTgt spid="2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xit" presetSubtype="10" fill="hold" grpId="0" nodeType="clickEffect">
                                  <p:stCondLst>
                                    <p:cond delay="0"/>
                                  </p:stCondLst>
                                  <p:childTnLst>
                                    <p:animEffect transition="out" filter="blinds(horizontal)">
                                      <p:cBhvr>
                                        <p:cTn id="48" dur="500"/>
                                        <p:tgtEl>
                                          <p:spTgt spid="28"/>
                                        </p:tgtEl>
                                      </p:cBhvr>
                                    </p:animEffect>
                                    <p:set>
                                      <p:cBhvr>
                                        <p:cTn id="49" dur="1" fill="hold">
                                          <p:stCondLst>
                                            <p:cond delay="499"/>
                                          </p:stCondLst>
                                        </p:cTn>
                                        <p:tgtEl>
                                          <p:spTgt spid="2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ppt_x"/>
                                          </p:val>
                                        </p:tav>
                                        <p:tav tm="100000">
                                          <p:val>
                                            <p:strVal val="#ppt_x"/>
                                          </p:val>
                                        </p:tav>
                                      </p:tavLst>
                                    </p:anim>
                                    <p:anim calcmode="lin" valueType="num">
                                      <p:cBhvr additive="base">
                                        <p:cTn id="5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9.4|7.2|23.8|30.2|25.1|23.9"/>
</p:tagLst>
</file>

<file path=ppt/tags/tag2.xml><?xml version="1.0" encoding="utf-8"?>
<p:tagLst xmlns:a="http://schemas.openxmlformats.org/drawingml/2006/main" xmlns:r="http://schemas.openxmlformats.org/officeDocument/2006/relationships" xmlns:p="http://schemas.openxmlformats.org/presentationml/2006/main">
  <p:tag name="TIMING" val="|6.4|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TotalTime>
  <Words>1051</Words>
  <Application>Microsoft Macintosh PowerPoint</Application>
  <PresentationFormat>Widescreen</PresentationFormat>
  <Paragraphs>92</Paragraphs>
  <Slides>16</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Cambria Math</vt:lpstr>
      <vt:lpstr>Wingdings</vt:lpstr>
      <vt:lpstr>Office Theme</vt:lpstr>
      <vt:lpstr>Galaxies Tutorial 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Galaxies Tutorial II</dc:title>
  <dc:creator>Hill, Alexander</dc:creator>
  <cp:lastModifiedBy>Hill, Alexander</cp:lastModifiedBy>
  <cp:revision>41</cp:revision>
  <dcterms:created xsi:type="dcterms:W3CDTF">2020-10-31T22:31:35Z</dcterms:created>
  <dcterms:modified xsi:type="dcterms:W3CDTF">2020-11-03T23:44:49Z</dcterms:modified>
</cp:coreProperties>
</file>