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99" r:id="rId16"/>
    <p:sldId id="297" r:id="rId17"/>
    <p:sldId id="300" r:id="rId18"/>
    <p:sldId id="301" r:id="rId19"/>
    <p:sldId id="302" r:id="rId20"/>
    <p:sldId id="303" r:id="rId21"/>
    <p:sldId id="332" r:id="rId22"/>
    <p:sldId id="304" r:id="rId23"/>
    <p:sldId id="305" r:id="rId24"/>
    <p:sldId id="306" r:id="rId25"/>
    <p:sldId id="307" r:id="rId26"/>
    <p:sldId id="313" r:id="rId27"/>
    <p:sldId id="308" r:id="rId28"/>
    <p:sldId id="333" r:id="rId29"/>
    <p:sldId id="334" r:id="rId30"/>
    <p:sldId id="309" r:id="rId31"/>
    <p:sldId id="335" r:id="rId32"/>
    <p:sldId id="336" r:id="rId33"/>
    <p:sldId id="310" r:id="rId34"/>
    <p:sldId id="311" r:id="rId35"/>
    <p:sldId id="312" r:id="rId36"/>
    <p:sldId id="319" r:id="rId37"/>
    <p:sldId id="314" r:id="rId38"/>
    <p:sldId id="320" r:id="rId39"/>
    <p:sldId id="315" r:id="rId40"/>
    <p:sldId id="316" r:id="rId41"/>
    <p:sldId id="317" r:id="rId42"/>
    <p:sldId id="318" r:id="rId43"/>
    <p:sldId id="321" r:id="rId44"/>
    <p:sldId id="323" r:id="rId45"/>
    <p:sldId id="322" r:id="rId46"/>
    <p:sldId id="328" r:id="rId47"/>
    <p:sldId id="324" r:id="rId48"/>
    <p:sldId id="325" r:id="rId49"/>
    <p:sldId id="326" r:id="rId50"/>
    <p:sldId id="327" r:id="rId51"/>
    <p:sldId id="329" r:id="rId52"/>
    <p:sldId id="330" r:id="rId53"/>
    <p:sldId id="33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E9E5DC"/>
    <a:srgbClr val="FDF80F"/>
    <a:srgbClr val="3399FF"/>
    <a:srgbClr val="F2B800"/>
    <a:srgbClr val="D2A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0" autoAdjust="0"/>
    <p:restoredTop sz="80305"/>
  </p:normalViewPr>
  <p:slideViewPr>
    <p:cSldViewPr snapToGrid="0">
      <p:cViewPr varScale="1">
        <p:scale>
          <a:sx n="90" d="100"/>
          <a:sy n="90" d="100"/>
        </p:scale>
        <p:origin x="1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1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883442-EB36-05F1-BF19-38DE1F63DD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731CB-CA89-E530-8243-DFF40A7CC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2102-9CB6-5F42-A929-BAE6D191A529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49595-BDCF-4900-A2E8-3DC3CAE3E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ADC36-3F13-2366-865A-A5122B562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2515E-D8F3-7144-8C7A-99E4B55E2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4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9C1C-F395-4B67-87B6-9C90C25D84A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DCB38-E6DD-4DF7-AF5B-318804018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3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8828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Bytes vs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7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3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Functions are not run immediately, they are saved for later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6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C++ functions are split into two parts, the definition and the declaration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1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good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0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different aspects of this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9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that the executable is called ‘run’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1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7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 that there are more data types than are shown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2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do we need the F after? Otherwise the compiler will read the value as a double and do a type conversion, which may lead to data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Rounding errors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2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does it become negative?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0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0B83-B3E6-40B7-B53C-8926FC19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0458"/>
            <a:ext cx="10353762" cy="1257300"/>
          </a:xfrm>
        </p:spPr>
        <p:txBody>
          <a:bodyPr/>
          <a:lstStyle>
            <a:lvl1pPr>
              <a:defRPr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D8D2-7B22-417A-A4B2-3F4E782CC20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 marL="342900" indent="-306000">
              <a:buFont typeface="Courier New" panose="02070309020205020404" pitchFamily="49" charset="0"/>
              <a:buChar char="o"/>
              <a:defRPr sz="2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  <a:lvl2pPr marL="720000" indent="-270000">
              <a:buFont typeface="Courier New" panose="02070309020205020404" pitchFamily="49" charset="0"/>
              <a:buChar char="o"/>
              <a:defRPr sz="24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2pPr>
            <a:lvl3pPr marL="1026000" indent="-216000">
              <a:buFont typeface="Courier New" panose="02070309020205020404" pitchFamily="49" charset="0"/>
              <a:buChar char="o"/>
              <a:defRPr sz="20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3pPr>
            <a:lvl4pPr marL="1386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4pPr>
            <a:lvl5pPr marL="1674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2CBD2-ADDF-481A-BA1D-143C4845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727-B865-412F-A343-E466E6796DD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D857-F39F-4396-A1AB-265AC56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C4B3-6D88-4F5A-9AFA-0D6776F1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C32D9-67D1-5C11-D4A0-C23C2BB56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897" y="6493480"/>
            <a:ext cx="1518118" cy="357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DA009-6084-6D33-8085-9B6642E40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677"/>
          <a:stretch/>
        </p:blipFill>
        <p:spPr>
          <a:xfrm>
            <a:off x="-14748" y="6514883"/>
            <a:ext cx="9419694" cy="365126"/>
          </a:xfrm>
          <a:prstGeom prst="rect">
            <a:avLst/>
          </a:prstGeom>
        </p:spPr>
      </p:pic>
      <p:pic>
        <p:nvPicPr>
          <p:cNvPr id="9" name="Picture 2" descr="C++ - Wikipedia">
            <a:extLst>
              <a:ext uri="{FF2B5EF4-FFF2-40B4-BE49-F238E27FC236}">
                <a16:creationId xmlns:a16="http://schemas.microsoft.com/office/drawing/2014/main" id="{5C7C1C18-7C63-7AB7-5200-9C26EC2966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911" y="249184"/>
            <a:ext cx="796681" cy="8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5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cpp/c-language/cpp-integer-limits?view=msvc-17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gramiz.com/cpp-programming/operator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pp/cpp_variables.asp" TargetMode="External"/><Relationship Id="rId2" Type="http://schemas.openxmlformats.org/officeDocument/2006/relationships/hyperlink" Target="https://www.programiz.com/cpp-programming/online-compi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gramiz.com/cpp-programming/vector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6EF0569-2D9C-DFF7-E898-97FC9047C75E}"/>
              </a:ext>
            </a:extLst>
          </p:cNvPr>
          <p:cNvSpPr txBox="1"/>
          <p:nvPr/>
        </p:nvSpPr>
        <p:spPr>
          <a:xfrm>
            <a:off x="1222468" y="2242086"/>
            <a:ext cx="9747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Introduction to C++: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Workshop Two</a:t>
            </a:r>
            <a:endParaRPr lang="en-US" sz="3600" dirty="0">
              <a:solidFill>
                <a:srgbClr val="002060"/>
              </a:solidFill>
              <a:latin typeface="Helvetica Ligh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9D162FC-0D09-D741-AC7F-6A62359CC2F3}"/>
              </a:ext>
            </a:extLst>
          </p:cNvPr>
          <p:cNvSpPr txBox="1">
            <a:spLocks/>
          </p:cNvSpPr>
          <p:nvPr/>
        </p:nvSpPr>
        <p:spPr>
          <a:xfrm>
            <a:off x="2052844" y="3908029"/>
            <a:ext cx="8086311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Dr. Alexander Hill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a.d.hill@liverpool.ac.uk</a:t>
            </a:r>
            <a:endParaRPr lang="en-US" sz="2000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E268C-A640-593E-D159-C233F92FE23D}"/>
              </a:ext>
            </a:extLst>
          </p:cNvPr>
          <p:cNvSpPr txBox="1"/>
          <p:nvPr/>
        </p:nvSpPr>
        <p:spPr>
          <a:xfrm>
            <a:off x="9499764" y="114273"/>
            <a:ext cx="2058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October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8201-C4F3-F60B-664B-6FB098C2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Doubles and Floats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C6CC95AA-BE19-389F-024A-09FBFAE46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266133"/>
              </p:ext>
            </p:extLst>
          </p:nvPr>
        </p:nvGraphicFramePr>
        <p:xfrm>
          <a:off x="768611" y="1919687"/>
          <a:ext cx="1064413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13359">
                  <a:extLst>
                    <a:ext uri="{9D8B030D-6E8A-4147-A177-3AD203B41FA5}">
                      <a16:colId xmlns:a16="http://schemas.microsoft.com/office/drawing/2014/main" val="2738433169"/>
                    </a:ext>
                  </a:extLst>
                </a:gridCol>
                <a:gridCol w="5430771">
                  <a:extLst>
                    <a:ext uri="{9D8B030D-6E8A-4147-A177-3AD203B41FA5}">
                      <a16:colId xmlns:a16="http://schemas.microsoft.com/office/drawing/2014/main" val="1658760828"/>
                    </a:ext>
                  </a:extLst>
                </a:gridCol>
              </a:tblGrid>
              <a:tr h="4452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Floats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24006"/>
                  </a:ext>
                </a:extLst>
              </a:tr>
              <a:tr h="7685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Size: 4 bytes</a:t>
                      </a:r>
                      <a:endParaRPr lang="en-GB" sz="2400" b="0" dirty="0">
                        <a:solidFill>
                          <a:srgbClr val="F8F8F2"/>
                        </a:solidFill>
                        <a:effectLst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Size: 8 bytes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56583"/>
                  </a:ext>
                </a:extLst>
              </a:tr>
              <a:tr h="7685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7 decimal places</a:t>
                      </a:r>
                      <a:endParaRPr lang="en-GB" sz="2400" b="0" dirty="0">
                        <a:solidFill>
                          <a:srgbClr val="F8F8F2"/>
                        </a:solidFill>
                        <a:effectLst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 decimal places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34094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AE81FF"/>
                          </a:solidFill>
                          <a:effectLst/>
                        </a:rPr>
                        <a:t>17.0F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AE81FF"/>
                          </a:solidFill>
                          <a:effectLst/>
                        </a:rPr>
                        <a:t>17.0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42718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Used occasionally to speed up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Used most of the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85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4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7F16-9F97-2FEE-41D4-A76D5729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Compiling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C1F62-9754-CBCE-27E3-B65A6595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0370"/>
            <a:ext cx="10353762" cy="3714749"/>
          </a:xfrm>
          <a:effectLst/>
        </p:spPr>
        <p:txBody>
          <a:bodyPr/>
          <a:lstStyle/>
          <a:p>
            <a:r>
              <a:rPr lang="en-GB" dirty="0"/>
              <a:t>The compiler will try to convert the value inputted to the chosen data type</a:t>
            </a:r>
          </a:p>
          <a:p>
            <a:r>
              <a:rPr lang="en-GB" dirty="0"/>
              <a:t>If there’s an apparent discrepancy, warnings can arise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E80C8-9439-8D62-C51D-DAD39946F48D}"/>
              </a:ext>
            </a:extLst>
          </p:cNvPr>
          <p:cNvSpPr txBox="1"/>
          <p:nvPr/>
        </p:nvSpPr>
        <p:spPr>
          <a:xfrm>
            <a:off x="179240" y="3613666"/>
            <a:ext cx="2843511" cy="230832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857CF-FDA7-C334-EDD9-97A5268FE2B6}"/>
              </a:ext>
            </a:extLst>
          </p:cNvPr>
          <p:cNvSpPr txBox="1"/>
          <p:nvPr/>
        </p:nvSpPr>
        <p:spPr>
          <a:xfrm>
            <a:off x="3601388" y="3429000"/>
            <a:ext cx="8391052" cy="2677656"/>
          </a:xfrm>
          <a:prstGeom prst="rect">
            <a:avLst/>
          </a:prstGeom>
          <a:solidFill>
            <a:srgbClr val="E9E5DC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4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4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run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test.cpp:5:10: </a:t>
            </a:r>
            <a:r>
              <a:rPr lang="en-GB" sz="1400" b="1" dirty="0">
                <a:solidFill>
                  <a:srgbClr val="DB27DA"/>
                </a:solidFill>
                <a:effectLst/>
                <a:latin typeface="Menlo" panose="020B0609030804020204" pitchFamily="49" charset="0"/>
              </a:rPr>
              <a:t>warning: 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implicit conversion from 'double' to 'int' changes value from 1.5 to 1 [-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Wliteral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-conversion]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int a = 1.5;</a:t>
            </a:r>
          </a:p>
          <a:p>
            <a:r>
              <a:rPr lang="en-GB" sz="1400" b="1" dirty="0">
                <a:solidFill>
                  <a:srgbClr val="39C026"/>
                </a:solidFill>
                <a:effectLst/>
                <a:latin typeface="Menlo" panose="020B0609030804020204" pitchFamily="49" charset="0"/>
              </a:rPr>
              <a:t>            ~   ^~~</a:t>
            </a:r>
            <a:endParaRPr lang="en-GB" sz="1400" dirty="0">
              <a:solidFill>
                <a:srgbClr val="39C02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warning generated.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4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4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69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A6D7-34BF-447F-9005-1F4B02E0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Compiling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747A9-5872-EB9E-80F1-492E9589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2450"/>
            <a:ext cx="10353762" cy="3714749"/>
          </a:xfrm>
        </p:spPr>
        <p:txBody>
          <a:bodyPr/>
          <a:lstStyle/>
          <a:p>
            <a:r>
              <a:rPr lang="en-GB" dirty="0"/>
              <a:t>Sometimes there will be no warnings, or unintended consequences – so be careful!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12BDE-3A7A-8CA0-B6C2-6D00B6B4E19F}"/>
              </a:ext>
            </a:extLst>
          </p:cNvPr>
          <p:cNvSpPr txBox="1"/>
          <p:nvPr/>
        </p:nvSpPr>
        <p:spPr>
          <a:xfrm>
            <a:off x="237987" y="3119472"/>
            <a:ext cx="4212093" cy="286232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char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'%'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0D178-F59C-63BE-FB2A-8340D16CC87A}"/>
              </a:ext>
            </a:extLst>
          </p:cNvPr>
          <p:cNvSpPr txBox="1"/>
          <p:nvPr/>
        </p:nvSpPr>
        <p:spPr>
          <a:xfrm>
            <a:off x="5049519" y="3550358"/>
            <a:ext cx="6893025" cy="2308324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6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6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6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6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6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6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run </a:t>
            </a:r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6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6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6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6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6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6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b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84B2B5-1B7F-6220-F46A-1EF68CCF4F4B}"/>
              </a:ext>
            </a:extLst>
          </p:cNvPr>
          <p:cNvCxnSpPr>
            <a:cxnSpLocks/>
          </p:cNvCxnSpPr>
          <p:nvPr/>
        </p:nvCxnSpPr>
        <p:spPr>
          <a:xfrm flipH="1" flipV="1">
            <a:off x="2914650" y="5286375"/>
            <a:ext cx="1657350" cy="959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DCF7F7-BB50-BDE3-31A8-50B7EF20B944}"/>
              </a:ext>
            </a:extLst>
          </p:cNvPr>
          <p:cNvSpPr txBox="1"/>
          <p:nvPr/>
        </p:nvSpPr>
        <p:spPr>
          <a:xfrm>
            <a:off x="4212892" y="5946314"/>
            <a:ext cx="167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‘End line’ function</a:t>
            </a:r>
          </a:p>
        </p:txBody>
      </p:sp>
    </p:spTree>
    <p:extLst>
      <p:ext uri="{BB962C8B-B14F-4D97-AF65-F5344CB8AC3E}">
        <p14:creationId xmlns:p14="http://schemas.microsoft.com/office/powerpoint/2010/main" val="29469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D42F-6C1B-5AFF-586B-F1F7CA13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BF60-85CE-5C64-9591-AD3E71C5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7758"/>
            <a:ext cx="10353762" cy="3714749"/>
          </a:xfrm>
        </p:spPr>
        <p:txBody>
          <a:bodyPr/>
          <a:lstStyle/>
          <a:p>
            <a:r>
              <a:rPr lang="en-GB" dirty="0"/>
              <a:t>Variables can have their data type changed </a:t>
            </a:r>
            <a:r>
              <a:rPr lang="en-GB" b="1" u="sng" dirty="0"/>
              <a:t>implicitly</a:t>
            </a:r>
            <a:r>
              <a:rPr lang="en-GB" dirty="0"/>
              <a:t> or </a:t>
            </a:r>
            <a:r>
              <a:rPr lang="en-GB" b="1" u="sng" dirty="0"/>
              <a:t>explicitly</a:t>
            </a:r>
          </a:p>
          <a:p>
            <a:r>
              <a:rPr lang="en-GB" dirty="0"/>
              <a:t>An example of </a:t>
            </a:r>
            <a:r>
              <a:rPr lang="en-GB" b="1" u="sng" dirty="0"/>
              <a:t>implicit</a:t>
            </a:r>
            <a:r>
              <a:rPr lang="en-GB" dirty="0"/>
              <a:t> conversion: here the double value is automatically converted to 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8FDD2-F702-C8C9-C0E0-A9201194811F}"/>
              </a:ext>
            </a:extLst>
          </p:cNvPr>
          <p:cNvSpPr txBox="1"/>
          <p:nvPr/>
        </p:nvSpPr>
        <p:spPr>
          <a:xfrm>
            <a:off x="1143705" y="3429000"/>
            <a:ext cx="5950390" cy="341632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assigning a double value to 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num_double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9.1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declaroing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an int variable 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implicit conversion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assigning double value to a int variable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01A73-D3E4-2704-EFE4-FEAE5128187D}"/>
              </a:ext>
            </a:extLst>
          </p:cNvPr>
          <p:cNvSpPr txBox="1"/>
          <p:nvPr/>
        </p:nvSpPr>
        <p:spPr>
          <a:xfrm>
            <a:off x="8168993" y="4446912"/>
            <a:ext cx="3426383" cy="923330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9.1</a:t>
            </a:r>
          </a:p>
          <a:p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9</a:t>
            </a:r>
          </a:p>
        </p:txBody>
      </p:sp>
    </p:spTree>
    <p:extLst>
      <p:ext uri="{BB962C8B-B14F-4D97-AF65-F5344CB8AC3E}">
        <p14:creationId xmlns:p14="http://schemas.microsoft.com/office/powerpoint/2010/main" val="12720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D42F-6C1B-5AFF-586B-F1F7CA13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BF60-85CE-5C64-9591-AD3E71C5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7758"/>
            <a:ext cx="10353762" cy="3714749"/>
          </a:xfrm>
        </p:spPr>
        <p:txBody>
          <a:bodyPr/>
          <a:lstStyle/>
          <a:p>
            <a:r>
              <a:rPr lang="en-GB" dirty="0"/>
              <a:t>Variables can have their data type changed </a:t>
            </a:r>
            <a:r>
              <a:rPr lang="en-GB" b="1" u="sng" dirty="0"/>
              <a:t>implicitly</a:t>
            </a:r>
            <a:r>
              <a:rPr lang="en-GB" dirty="0"/>
              <a:t> or </a:t>
            </a:r>
            <a:r>
              <a:rPr lang="en-GB" b="1" u="sng" dirty="0"/>
              <a:t>explicitly</a:t>
            </a:r>
          </a:p>
          <a:p>
            <a:r>
              <a:rPr lang="en-GB" dirty="0"/>
              <a:t>An example of </a:t>
            </a:r>
            <a:r>
              <a:rPr lang="en-GB" b="1" u="sng" dirty="0"/>
              <a:t>explicit</a:t>
            </a:r>
            <a:r>
              <a:rPr lang="en-GB" dirty="0"/>
              <a:t> conversion: here the double value is automatically converted to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01A73-D3E4-2704-EFE4-FEAE5128187D}"/>
              </a:ext>
            </a:extLst>
          </p:cNvPr>
          <p:cNvSpPr txBox="1"/>
          <p:nvPr/>
        </p:nvSpPr>
        <p:spPr>
          <a:xfrm>
            <a:off x="8168993" y="4446912"/>
            <a:ext cx="3426383" cy="923330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9.1</a:t>
            </a:r>
          </a:p>
          <a:p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5AD49-38F6-16A6-D666-1E4BB5CC8BE4}"/>
              </a:ext>
            </a:extLst>
          </p:cNvPr>
          <p:cNvSpPr txBox="1"/>
          <p:nvPr/>
        </p:nvSpPr>
        <p:spPr>
          <a:xfrm>
            <a:off x="1307372" y="3508762"/>
            <a:ext cx="5950390" cy="32316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9.1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explicit conversion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44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D42F-6C1B-5AFF-586B-F1F7CA13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BF60-85CE-5C64-9591-AD3E71C5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7758"/>
            <a:ext cx="10353762" cy="3714749"/>
          </a:xfrm>
        </p:spPr>
        <p:txBody>
          <a:bodyPr/>
          <a:lstStyle/>
          <a:p>
            <a:r>
              <a:rPr lang="en-GB" dirty="0"/>
              <a:t>Note that what we’re doing here is converting a value, not the data type in memory</a:t>
            </a:r>
            <a:endParaRPr lang="en-GB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01A73-D3E4-2704-EFE4-FEAE5128187D}"/>
              </a:ext>
            </a:extLst>
          </p:cNvPr>
          <p:cNvSpPr txBox="1"/>
          <p:nvPr/>
        </p:nvSpPr>
        <p:spPr>
          <a:xfrm>
            <a:off x="8137960" y="3596124"/>
            <a:ext cx="3426383" cy="203132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./run</a:t>
            </a:r>
          </a:p>
          <a:p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num_double</a:t>
            </a:r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 = 9.1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d</a:t>
            </a:r>
          </a:p>
          <a:p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num_int</a:t>
            </a:r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 = 9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d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num_int1 = 9</a:t>
            </a:r>
          </a:p>
          <a:p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5AD49-38F6-16A6-D666-1E4BB5CC8BE4}"/>
              </a:ext>
            </a:extLst>
          </p:cNvPr>
          <p:cNvSpPr txBox="1"/>
          <p:nvPr/>
        </p:nvSpPr>
        <p:spPr>
          <a:xfrm>
            <a:off x="1297212" y="2441962"/>
            <a:ext cx="5950390" cy="43396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#include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E6DB74"/>
                </a:solidFill>
                <a:latin typeface="Menlo" panose="020B0609030804020204" pitchFamily="49" charset="0"/>
              </a:rPr>
              <a:t>&lt;iostream&gt;</a:t>
            </a:r>
            <a:endParaRPr lang="en-GB" sz="12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using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i="1" dirty="0">
                <a:solidFill>
                  <a:srgbClr val="66D9EF"/>
                </a:solidFill>
                <a:latin typeface="Menlo" panose="020B0609030804020204" pitchFamily="49" charset="0"/>
              </a:rPr>
              <a:t>namespace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u="sng" dirty="0">
                <a:solidFill>
                  <a:srgbClr val="A6E22E"/>
                </a:solidFill>
                <a:latin typeface="Menlo" panose="020B0609030804020204" pitchFamily="49" charset="0"/>
              </a:rPr>
              <a:t>std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2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A6E22E"/>
                </a:solidFill>
                <a:latin typeface="Menlo" panose="020B0609030804020204" pitchFamily="49" charset="0"/>
              </a:rPr>
              <a:t>main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() {</a:t>
            </a:r>
          </a:p>
          <a:p>
            <a:b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200" i="1" dirty="0">
                <a:solidFill>
                  <a:srgbClr val="66D9EF"/>
                </a:solidFill>
                <a:latin typeface="Menlo" panose="020B0609030804020204" pitchFamily="49" charset="0"/>
              </a:rPr>
              <a:t>double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num_double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AE81FF"/>
                </a:solidFill>
                <a:latin typeface="Menlo" panose="020B0609030804020204" pitchFamily="49" charset="0"/>
              </a:rPr>
              <a:t>9.1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i="1" dirty="0">
                <a:solidFill>
                  <a:srgbClr val="66D9EF"/>
                </a:solidFill>
                <a:latin typeface="Menlo" panose="020B0609030804020204" pitchFamily="49" charset="0"/>
              </a:rPr>
              <a:t>double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num_int1;</a:t>
            </a:r>
          </a:p>
          <a:p>
            <a:b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200" dirty="0">
                <a:solidFill>
                  <a:srgbClr val="88846F"/>
                </a:solidFill>
                <a:latin typeface="Menlo" panose="020B0609030804020204" pitchFamily="49" charset="0"/>
              </a:rPr>
              <a:t>// explicit conversion</a:t>
            </a:r>
            <a:endParaRPr lang="en-GB" sz="12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b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num_double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num_int1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num_double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b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E6DB74"/>
                </a:solidFill>
                <a:latin typeface="Menlo" panose="020B0609030804020204" pitchFamily="49" charset="0"/>
              </a:rPr>
              <a:t>"</a:t>
            </a:r>
            <a:r>
              <a:rPr lang="en-GB" sz="1200" dirty="0" err="1">
                <a:solidFill>
                  <a:srgbClr val="E6DB74"/>
                </a:solidFill>
                <a:latin typeface="Menlo" panose="020B0609030804020204" pitchFamily="49" charset="0"/>
              </a:rPr>
              <a:t>num_double</a:t>
            </a:r>
            <a:r>
              <a:rPr lang="en-GB" sz="1200" dirty="0">
                <a:solidFill>
                  <a:srgbClr val="E6DB74"/>
                </a:solidFill>
                <a:latin typeface="Menlo" panose="020B0609030804020204" pitchFamily="49" charset="0"/>
              </a:rPr>
              <a:t> = "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num_double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endl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92672"/>
                </a:solidFill>
                <a:latin typeface="Menlo" panose="020B0609030804020204" pitchFamily="49" charset="0"/>
              </a:rPr>
              <a:t>typeid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num_double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).</a:t>
            </a:r>
            <a:r>
              <a:rPr lang="en-GB" sz="1200" dirty="0">
                <a:solidFill>
                  <a:srgbClr val="A6E22E"/>
                </a:solidFill>
                <a:latin typeface="Menlo" panose="020B0609030804020204" pitchFamily="49" charset="0"/>
              </a:rPr>
              <a:t>name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()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endl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E6DB74"/>
                </a:solidFill>
                <a:latin typeface="Menlo" panose="020B0609030804020204" pitchFamily="49" charset="0"/>
              </a:rPr>
              <a:t>"</a:t>
            </a:r>
            <a:r>
              <a:rPr lang="en-GB" sz="1200" dirty="0" err="1">
                <a:solidFill>
                  <a:srgbClr val="E6DB74"/>
                </a:solidFill>
                <a:latin typeface="Menlo" panose="020B0609030804020204" pitchFamily="49" charset="0"/>
              </a:rPr>
              <a:t>num_int</a:t>
            </a:r>
            <a:r>
              <a:rPr lang="en-GB" sz="1200" dirty="0">
                <a:solidFill>
                  <a:srgbClr val="E6DB74"/>
                </a:solidFill>
                <a:latin typeface="Menlo" panose="020B0609030804020204" pitchFamily="49" charset="0"/>
              </a:rPr>
              <a:t> = "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endl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92672"/>
                </a:solidFill>
                <a:latin typeface="Menlo" panose="020B0609030804020204" pitchFamily="49" charset="0"/>
              </a:rPr>
              <a:t>typeid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num_int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).</a:t>
            </a:r>
            <a:r>
              <a:rPr lang="en-GB" sz="1200" dirty="0">
                <a:solidFill>
                  <a:srgbClr val="A6E22E"/>
                </a:solidFill>
                <a:latin typeface="Menlo" panose="020B0609030804020204" pitchFamily="49" charset="0"/>
              </a:rPr>
              <a:t>name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()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endl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E6DB74"/>
                </a:solidFill>
                <a:latin typeface="Menlo" panose="020B0609030804020204" pitchFamily="49" charset="0"/>
              </a:rPr>
              <a:t>"num_int1 = "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num_int1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endl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92672"/>
                </a:solidFill>
                <a:latin typeface="Menlo" panose="020B0609030804020204" pitchFamily="49" charset="0"/>
              </a:rPr>
              <a:t>typeid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(num_int1).</a:t>
            </a:r>
            <a:r>
              <a:rPr lang="en-GB" sz="1200" dirty="0">
                <a:solidFill>
                  <a:srgbClr val="A6E22E"/>
                </a:solidFill>
                <a:latin typeface="Menlo" panose="020B0609030804020204" pitchFamily="49" charset="0"/>
              </a:rPr>
              <a:t>name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() </a:t>
            </a: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F8F8F2"/>
                </a:solidFill>
                <a:latin typeface="Menlo" panose="020B0609030804020204" pitchFamily="49" charset="0"/>
              </a:rPr>
              <a:t>endl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200" dirty="0">
                <a:solidFill>
                  <a:srgbClr val="F92672"/>
                </a:solidFill>
                <a:latin typeface="Menlo" panose="020B0609030804020204" pitchFamily="49" charset="0"/>
              </a:rPr>
              <a:t>return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26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 loss in C++ if a larger type of data is converted to a smaller type.">
            <a:extLst>
              <a:ext uri="{FF2B5EF4-FFF2-40B4-BE49-F238E27FC236}">
                <a16:creationId xmlns:a16="http://schemas.microsoft.com/office/drawing/2014/main" id="{FD8421E5-1AE2-F756-8C01-8500BAF9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2" y="0"/>
            <a:ext cx="3762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37FBE-5DAE-53C3-006B-A84473FF9ECF}"/>
              </a:ext>
            </a:extLst>
          </p:cNvPr>
          <p:cNvSpPr txBox="1"/>
          <p:nvPr/>
        </p:nvSpPr>
        <p:spPr>
          <a:xfrm>
            <a:off x="8300720" y="4264167"/>
            <a:ext cx="35258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Credit:</a:t>
            </a:r>
          </a:p>
          <a:p>
            <a:r>
              <a:rPr lang="en-US" sz="1400" dirty="0" err="1">
                <a:solidFill>
                  <a:srgbClr val="002060"/>
                </a:solidFill>
              </a:rPr>
              <a:t>www.programiz.com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en-US" sz="1400" dirty="0" err="1">
                <a:solidFill>
                  <a:srgbClr val="002060"/>
                </a:solidFill>
              </a:rPr>
              <a:t>cpp</a:t>
            </a:r>
            <a:r>
              <a:rPr lang="en-US" sz="1400" dirty="0">
                <a:solidFill>
                  <a:srgbClr val="002060"/>
                </a:solidFill>
              </a:rPr>
              <a:t>-programming/type-conversion</a:t>
            </a:r>
          </a:p>
        </p:txBody>
      </p:sp>
    </p:spTree>
    <p:extLst>
      <p:ext uri="{BB962C8B-B14F-4D97-AF65-F5344CB8AC3E}">
        <p14:creationId xmlns:p14="http://schemas.microsoft.com/office/powerpoint/2010/main" val="169882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A61C-5E57-45E0-7678-5CB04752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Precision: Double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570D9-8A22-775D-8B22-A7CCA135B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778509"/>
          </a:xfrm>
        </p:spPr>
        <p:txBody>
          <a:bodyPr>
            <a:normAutofit/>
          </a:bodyPr>
          <a:lstStyle/>
          <a:p>
            <a:r>
              <a:rPr lang="en-GB" dirty="0"/>
              <a:t>There is an inbuilt precision for </a:t>
            </a:r>
            <a:r>
              <a:rPr lang="en-GB" sz="2800" b="0" dirty="0" err="1">
                <a:solidFill>
                  <a:srgbClr val="F8F8F2"/>
                </a:solidFill>
                <a:effectLst/>
                <a:highlight>
                  <a:srgbClr val="1B1B1B"/>
                </a:highlight>
                <a:latin typeface="Menlo" panose="020B0609030804020204" pitchFamily="49" charset="0"/>
              </a:rPr>
              <a:t>cout</a:t>
            </a:r>
            <a:endParaRPr lang="en-GB" dirty="0">
              <a:highlight>
                <a:srgbClr val="1B1B1B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5C92D-68F7-FDE7-5833-498ABC69AA5B}"/>
              </a:ext>
            </a:extLst>
          </p:cNvPr>
          <p:cNvSpPr txBox="1"/>
          <p:nvPr/>
        </p:nvSpPr>
        <p:spPr>
          <a:xfrm>
            <a:off x="706141" y="3429000"/>
            <a:ext cx="3990549" cy="255454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1.123456789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C070A-97BF-B011-3234-1ABF4F32E6AE}"/>
              </a:ext>
            </a:extLst>
          </p:cNvPr>
          <p:cNvSpPr txBox="1"/>
          <p:nvPr/>
        </p:nvSpPr>
        <p:spPr>
          <a:xfrm>
            <a:off x="5141677" y="4214524"/>
            <a:ext cx="6461215" cy="646331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1.12346</a:t>
            </a:r>
          </a:p>
        </p:txBody>
      </p:sp>
    </p:spTree>
    <p:extLst>
      <p:ext uri="{BB962C8B-B14F-4D97-AF65-F5344CB8AC3E}">
        <p14:creationId xmlns:p14="http://schemas.microsoft.com/office/powerpoint/2010/main" val="100848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BDAE-3651-B8C8-81D8-7B70EA5E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Precision: Double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5D4C-F736-FEB8-024F-7A353009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set the precision of </a:t>
            </a:r>
            <a:r>
              <a:rPr lang="en-GB" sz="2800" b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cout</a:t>
            </a:r>
            <a:r>
              <a:rPr lang="en-US" dirty="0"/>
              <a:t> that you need using the </a:t>
            </a:r>
            <a:r>
              <a:rPr lang="en-GB" b="0" dirty="0" err="1">
                <a:solidFill>
                  <a:srgbClr val="A6E22E"/>
                </a:solidFill>
                <a:effectLst/>
                <a:highlight>
                  <a:srgbClr val="1B1B1B"/>
                </a:highlight>
                <a:latin typeface="Menlo" panose="020B0609030804020204" pitchFamily="49" charset="0"/>
              </a:rPr>
              <a:t>setprecision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/>
              <a:t>function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4B755-4CDF-123C-F63F-E9DD154C5EF0}"/>
              </a:ext>
            </a:extLst>
          </p:cNvPr>
          <p:cNvSpPr txBox="1"/>
          <p:nvPr/>
        </p:nvSpPr>
        <p:spPr>
          <a:xfrm>
            <a:off x="633714" y="3528573"/>
            <a:ext cx="3986482" cy="2862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iomanip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1.123456789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setprecision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E25B-45A1-1141-473D-194DC0039E65}"/>
              </a:ext>
            </a:extLst>
          </p:cNvPr>
          <p:cNvSpPr txBox="1"/>
          <p:nvPr/>
        </p:nvSpPr>
        <p:spPr>
          <a:xfrm>
            <a:off x="4825468" y="4021015"/>
            <a:ext cx="6097508" cy="646331"/>
          </a:xfrm>
          <a:prstGeom prst="rect">
            <a:avLst/>
          </a:prstGeom>
          <a:solidFill>
            <a:srgbClr val="E9E5DC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1.123456789</a:t>
            </a:r>
          </a:p>
        </p:txBody>
      </p:sp>
    </p:spTree>
    <p:extLst>
      <p:ext uri="{BB962C8B-B14F-4D97-AF65-F5344CB8AC3E}">
        <p14:creationId xmlns:p14="http://schemas.microsoft.com/office/powerpoint/2010/main" val="201294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A24C-3B2D-6C52-56EB-1A0716A9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Precision: Double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3305-F569-5614-DCA1-2D54537E3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Note that if you set the precision beyond the capacity of the data type, you get (deterministic) junk after a certain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21122-9070-5423-5BBB-AE1566C6D823}"/>
              </a:ext>
            </a:extLst>
          </p:cNvPr>
          <p:cNvSpPr txBox="1"/>
          <p:nvPr/>
        </p:nvSpPr>
        <p:spPr>
          <a:xfrm>
            <a:off x="765794" y="3069765"/>
            <a:ext cx="4035268" cy="313932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iomanip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1.1234567891234567891234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setprecision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DCE06-64F7-C8F3-183D-24FB346D6A2E}"/>
              </a:ext>
            </a:extLst>
          </p:cNvPr>
          <p:cNvSpPr txBox="1"/>
          <p:nvPr/>
        </p:nvSpPr>
        <p:spPr>
          <a:xfrm>
            <a:off x="5262348" y="4173415"/>
            <a:ext cx="6097508" cy="646331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1.123456789123456</a:t>
            </a:r>
            <a:r>
              <a:rPr lang="en-GB" u="sng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8116</a:t>
            </a:r>
          </a:p>
        </p:txBody>
      </p:sp>
    </p:spTree>
    <p:extLst>
      <p:ext uri="{BB962C8B-B14F-4D97-AF65-F5344CB8AC3E}">
        <p14:creationId xmlns:p14="http://schemas.microsoft.com/office/powerpoint/2010/main" val="27260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E294-F354-348A-7CEF-827FAF0E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D9999-61AA-1EC3-B97C-DB90646DE986}"/>
              </a:ext>
            </a:extLst>
          </p:cNvPr>
          <p:cNvSpPr txBox="1"/>
          <p:nvPr/>
        </p:nvSpPr>
        <p:spPr>
          <a:xfrm>
            <a:off x="2754386" y="1487758"/>
            <a:ext cx="6672580" cy="440120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sum;</a:t>
            </a:r>
          </a:p>
          <a:p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"Enter two integers: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sum of two numbers in stored in variable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sumOfTwoNumbers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sum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prints sum 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+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sum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B9C7-2720-0390-0752-B205C83A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18FC-C616-06F5-34CA-C6C8A8D7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26472"/>
            <a:ext cx="10353762" cy="1682750"/>
          </a:xfrm>
        </p:spPr>
        <p:txBody>
          <a:bodyPr>
            <a:normAutofit/>
          </a:bodyPr>
          <a:lstStyle/>
          <a:p>
            <a:r>
              <a:rPr lang="en-GB" dirty="0"/>
              <a:t>The data types have a max and min value depending on the number of bits they use in memory</a:t>
            </a:r>
          </a:p>
          <a:p>
            <a:r>
              <a:rPr lang="en-GB" dirty="0"/>
              <a:t>For </a:t>
            </a:r>
            <a:r>
              <a:rPr lang="en-GB" sz="28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dirty="0"/>
              <a:t>, this is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2147483647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0ED51-CE3C-5890-332E-DFE006701BA3}"/>
              </a:ext>
            </a:extLst>
          </p:cNvPr>
          <p:cNvSpPr txBox="1"/>
          <p:nvPr/>
        </p:nvSpPr>
        <p:spPr>
          <a:xfrm>
            <a:off x="860600" y="3564792"/>
            <a:ext cx="3433526" cy="206210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2147483647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2147483648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7A3A8-90FC-3667-2D43-7466979538C4}"/>
              </a:ext>
            </a:extLst>
          </p:cNvPr>
          <p:cNvSpPr txBox="1"/>
          <p:nvPr/>
        </p:nvSpPr>
        <p:spPr>
          <a:xfrm>
            <a:off x="5170049" y="3247936"/>
            <a:ext cx="6097508" cy="329320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run </a:t>
            </a:r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test.cpp:5:13: </a:t>
            </a:r>
            <a:r>
              <a:rPr lang="en-GB" sz="1600" b="1" dirty="0">
                <a:solidFill>
                  <a:srgbClr val="DB27DA"/>
                </a:solidFill>
                <a:effectLst/>
                <a:latin typeface="Menlo" panose="020B0609030804020204" pitchFamily="49" charset="0"/>
              </a:rPr>
              <a:t>warning: </a:t>
            </a:r>
            <a:r>
              <a:rPr lang="en-GB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implicit conversion from 'long' to 'int' changes value from 2147483648 to -2147483648 [-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Wconstant</a:t>
            </a:r>
            <a:r>
              <a:rPr lang="en-GB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-conversion]</a:t>
            </a:r>
            <a:endParaRPr lang="en-GB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int b = 2147483648;</a:t>
            </a:r>
          </a:p>
          <a:p>
            <a:r>
              <a:rPr lang="en-GB" sz="1600" b="1" dirty="0">
                <a:solidFill>
                  <a:srgbClr val="39C026"/>
                </a:solidFill>
                <a:effectLst/>
                <a:latin typeface="Menlo" panose="020B0609030804020204" pitchFamily="49" charset="0"/>
              </a:rPr>
              <a:t>        ~   ^~~~~~~~~~</a:t>
            </a:r>
            <a:endParaRPr lang="en-GB" sz="1600" dirty="0">
              <a:solidFill>
                <a:srgbClr val="39C02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warning generated.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6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6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6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6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6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6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2147483647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-2147483648</a:t>
            </a:r>
          </a:p>
        </p:txBody>
      </p:sp>
    </p:spTree>
    <p:extLst>
      <p:ext uri="{BB962C8B-B14F-4D97-AF65-F5344CB8AC3E}">
        <p14:creationId xmlns:p14="http://schemas.microsoft.com/office/powerpoint/2010/main" val="24910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8C8D-73DB-7836-04C7-CE93E05B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8EAE8-FF65-4263-024C-67EE5FB3FC6B}"/>
              </a:ext>
            </a:extLst>
          </p:cNvPr>
          <p:cNvSpPr txBox="1"/>
          <p:nvPr/>
        </p:nvSpPr>
        <p:spPr>
          <a:xfrm>
            <a:off x="3142249" y="2049195"/>
            <a:ext cx="6161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highlight>
                  <a:srgbClr val="000000"/>
                </a:highlight>
              </a:rPr>
              <a:t>For </a:t>
            </a:r>
            <a:r>
              <a:rPr lang="en-GB" sz="2800" b="0" i="1" dirty="0">
                <a:solidFill>
                  <a:srgbClr val="66D9E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int</a:t>
            </a:r>
            <a:r>
              <a:rPr lang="en-US" sz="2800" dirty="0">
                <a:highlight>
                  <a:srgbClr val="000000"/>
                </a:highlight>
              </a:rPr>
              <a:t> (32 bits) this is </a:t>
            </a:r>
            <a:r>
              <a:rPr lang="en-GB" sz="2800" b="0" dirty="0">
                <a:solidFill>
                  <a:srgbClr val="AE81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2147483647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77E6A-3267-2082-2A4D-EAE394545AC0}"/>
              </a:ext>
            </a:extLst>
          </p:cNvPr>
          <p:cNvSpPr txBox="1"/>
          <p:nvPr/>
        </p:nvSpPr>
        <p:spPr>
          <a:xfrm>
            <a:off x="2600716" y="3296920"/>
            <a:ext cx="7244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highlight>
                  <a:srgbClr val="000000"/>
                </a:highlight>
              </a:rPr>
              <a:t>01111111111111111111111111111111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CE8D88-C929-2FAC-B121-FDF10D86C6C3}"/>
              </a:ext>
            </a:extLst>
          </p:cNvPr>
          <p:cNvCxnSpPr>
            <a:cxnSpLocks/>
          </p:cNvCxnSpPr>
          <p:nvPr/>
        </p:nvCxnSpPr>
        <p:spPr>
          <a:xfrm flipV="1">
            <a:off x="2001520" y="3881695"/>
            <a:ext cx="711200" cy="1259265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B2D05F-56CF-1BD9-264B-AFD02BAD0CE4}"/>
              </a:ext>
            </a:extLst>
          </p:cNvPr>
          <p:cNvCxnSpPr>
            <a:cxnSpLocks/>
          </p:cNvCxnSpPr>
          <p:nvPr/>
        </p:nvCxnSpPr>
        <p:spPr>
          <a:xfrm flipV="1">
            <a:off x="2936728" y="3881695"/>
            <a:ext cx="0" cy="1259265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D6CEF-4C77-D0F3-20E0-4606AB238651}"/>
              </a:ext>
            </a:extLst>
          </p:cNvPr>
          <p:cNvCxnSpPr>
            <a:cxnSpLocks/>
          </p:cNvCxnSpPr>
          <p:nvPr/>
        </p:nvCxnSpPr>
        <p:spPr>
          <a:xfrm flipH="1" flipV="1">
            <a:off x="3224507" y="3850045"/>
            <a:ext cx="615973" cy="1290915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E6E1D3-2200-AEF1-C2C1-04ECC12D13ED}"/>
              </a:ext>
            </a:extLst>
          </p:cNvPr>
          <p:cNvSpPr txBox="1"/>
          <p:nvPr/>
        </p:nvSpPr>
        <p:spPr>
          <a:xfrm>
            <a:off x="1128542" y="5140960"/>
            <a:ext cx="1297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</a:rPr>
              <a:t>Sign bit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(0 = +</a:t>
            </a:r>
            <a:r>
              <a:rPr lang="en-GB" sz="1800" dirty="0" err="1">
                <a:solidFill>
                  <a:srgbClr val="002060"/>
                </a:solidFill>
              </a:rPr>
              <a:t>ve</a:t>
            </a:r>
            <a:r>
              <a:rPr lang="en-GB" sz="1800" dirty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E0861-0FAE-F5BC-6E49-94C2ECE4DD1F}"/>
                  </a:ext>
                </a:extLst>
              </p:cNvPr>
              <p:cNvSpPr txBox="1"/>
              <p:nvPr/>
            </p:nvSpPr>
            <p:spPr>
              <a:xfrm>
                <a:off x="2357120" y="5159325"/>
                <a:ext cx="129794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002060"/>
                    </a:solidFill>
                  </a:rPr>
                  <a:t>Magnitude bit</a:t>
                </a:r>
                <a:br>
                  <a:rPr lang="en-GB" sz="1800" dirty="0">
                    <a:solidFill>
                      <a:srgbClr val="002060"/>
                    </a:solidFill>
                  </a:rPr>
                </a:br>
                <a:r>
                  <a:rPr lang="en-GB" sz="18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1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E0861-0FAE-F5BC-6E49-94C2ECE4D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120" y="5159325"/>
                <a:ext cx="1297940" cy="923330"/>
              </a:xfrm>
              <a:prstGeom prst="rect">
                <a:avLst/>
              </a:prstGeom>
              <a:blipFill>
                <a:blip r:embed="rId3"/>
                <a:stretch>
                  <a:fillRect l="-1942" t="-2703" r="-6796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7B3112-793E-AA5B-F331-461DA2637335}"/>
                  </a:ext>
                </a:extLst>
              </p:cNvPr>
              <p:cNvSpPr txBox="1"/>
              <p:nvPr/>
            </p:nvSpPr>
            <p:spPr>
              <a:xfrm>
                <a:off x="3423138" y="5159325"/>
                <a:ext cx="1297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1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7B3112-793E-AA5B-F331-461DA2637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38" y="5159325"/>
                <a:ext cx="1297940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591CE8-A41A-6E3F-E826-9FEF12CEA258}"/>
              </a:ext>
            </a:extLst>
          </p:cNvPr>
          <p:cNvCxnSpPr>
            <a:cxnSpLocks/>
          </p:cNvCxnSpPr>
          <p:nvPr/>
        </p:nvCxnSpPr>
        <p:spPr>
          <a:xfrm flipH="1" flipV="1">
            <a:off x="9303263" y="3890685"/>
            <a:ext cx="198631" cy="130928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B5800E-6324-9C0B-5099-25ED5AF88611}"/>
                  </a:ext>
                </a:extLst>
              </p:cNvPr>
              <p:cNvSpPr txBox="1"/>
              <p:nvPr/>
            </p:nvSpPr>
            <p:spPr>
              <a:xfrm>
                <a:off x="8852924" y="5251658"/>
                <a:ext cx="1297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GB" sz="1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B5800E-6324-9C0B-5099-25ED5AF88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4" y="5251658"/>
                <a:ext cx="1297940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36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F03-6D9C-0CC4-F2D3-EBCE8AF8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7DEEE-5740-78D0-189F-7CB0A2C0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71625"/>
            <a:ext cx="10353762" cy="2045335"/>
          </a:xfrm>
        </p:spPr>
        <p:txBody>
          <a:bodyPr/>
          <a:lstStyle/>
          <a:p>
            <a:r>
              <a:rPr lang="en-GB" dirty="0"/>
              <a:t>If you need extra decimal places, you can use data types like </a:t>
            </a:r>
            <a:r>
              <a:rPr lang="en-GB" sz="28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 int</a:t>
            </a:r>
            <a:r>
              <a:rPr lang="en-US" dirty="0"/>
              <a:t>, which uses more bits</a:t>
            </a:r>
          </a:p>
          <a:p>
            <a:r>
              <a:rPr lang="en-US" dirty="0">
                <a:hlinkClick r:id="rId2"/>
              </a:rPr>
              <a:t>https://learn.microsoft.com/en-us/cpp/c-language/cpp-integer-limits?view=msvc-170</a:t>
            </a:r>
            <a:endParaRPr lang="en-US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A893D-FF48-A587-1104-592B1612496B}"/>
              </a:ext>
            </a:extLst>
          </p:cNvPr>
          <p:cNvSpPr txBox="1"/>
          <p:nvPr/>
        </p:nvSpPr>
        <p:spPr>
          <a:xfrm>
            <a:off x="116550" y="3715077"/>
            <a:ext cx="4197927" cy="230832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2147483647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2147483648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74463-52B6-CE1C-E689-24E9EF7E623A}"/>
              </a:ext>
            </a:extLst>
          </p:cNvPr>
          <p:cNvSpPr txBox="1"/>
          <p:nvPr/>
        </p:nvSpPr>
        <p:spPr>
          <a:xfrm>
            <a:off x="4620462" y="3853577"/>
            <a:ext cx="7454988" cy="203132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run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2147483647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2147483648</a:t>
            </a:r>
          </a:p>
          <a:p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8A2D-8168-5BFF-1D59-5A72A564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C758-46BA-0D36-82A0-54FEDD94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check how many bytes (eight bits per byte) a data type uses with the </a:t>
            </a:r>
            <a:r>
              <a:rPr lang="en-GB" sz="28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28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()</a:t>
            </a:r>
            <a:r>
              <a:rPr lang="en-GB" dirty="0"/>
              <a:t> function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48472-EAFF-A921-6C91-6C59633A701C}"/>
              </a:ext>
            </a:extLst>
          </p:cNvPr>
          <p:cNvSpPr txBox="1"/>
          <p:nvPr/>
        </p:nvSpPr>
        <p:spPr>
          <a:xfrm>
            <a:off x="1418548" y="3207436"/>
            <a:ext cx="6563517" cy="2862322"/>
          </a:xfrm>
          <a:prstGeom prst="rect">
            <a:avLst/>
          </a:prstGeom>
          <a:solidFill>
            <a:srgbClr val="1B1B1B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"int:"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"float:"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"double:"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"long int:"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F0D37-9682-98E2-158D-3FE4F1A27FAE}"/>
              </a:ext>
            </a:extLst>
          </p:cNvPr>
          <p:cNvSpPr txBox="1"/>
          <p:nvPr/>
        </p:nvSpPr>
        <p:spPr>
          <a:xfrm>
            <a:off x="8638411" y="3793836"/>
            <a:ext cx="1603327" cy="1477328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int:4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float:4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double:8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long int:8</a:t>
            </a:r>
          </a:p>
        </p:txBody>
      </p:sp>
    </p:spTree>
    <p:extLst>
      <p:ext uri="{BB962C8B-B14F-4D97-AF65-F5344CB8AC3E}">
        <p14:creationId xmlns:p14="http://schemas.microsoft.com/office/powerpoint/2010/main" val="213592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7A4-19A8-56B5-BF87-C4073A67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4C9DC-E6CD-C57C-E223-E8F9DA2EE25A}"/>
              </a:ext>
            </a:extLst>
          </p:cNvPr>
          <p:cNvSpPr txBox="1"/>
          <p:nvPr/>
        </p:nvSpPr>
        <p:spPr>
          <a:xfrm>
            <a:off x="7165668" y="1487758"/>
            <a:ext cx="4112537" cy="341632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bool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b;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bool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b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E59FF-DBDA-1EB5-29FE-466486C8FBE5}"/>
              </a:ext>
            </a:extLst>
          </p:cNvPr>
          <p:cNvSpPr txBox="1"/>
          <p:nvPr/>
        </p:nvSpPr>
        <p:spPr>
          <a:xfrm>
            <a:off x="8515027" y="5197470"/>
            <a:ext cx="1413818" cy="830997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4964A-2BE8-3991-EA1F-6927D896A5C6}"/>
              </a:ext>
            </a:extLst>
          </p:cNvPr>
          <p:cNvSpPr txBox="1"/>
          <p:nvPr/>
        </p:nvSpPr>
        <p:spPr>
          <a:xfrm>
            <a:off x="563599" y="1487758"/>
            <a:ext cx="5778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noFill/>
                </a:ln>
                <a:solidFill>
                  <a:srgbClr val="002060"/>
                </a:solidFill>
                <a:latin typeface="Helvetica Light" panose="020B0403020202020204" pitchFamily="34" charset="0"/>
              </a:rPr>
              <a:t>The Relational operators in C++ are the same as they are in Python (==, !=)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noFill/>
              </a:ln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To </a:t>
            </a:r>
            <a:r>
              <a:rPr lang="en-US" sz="2400" dirty="0">
                <a:ln>
                  <a:noFill/>
                </a:ln>
                <a:solidFill>
                  <a:srgbClr val="002060"/>
                </a:solidFill>
                <a:latin typeface="Helvetica Light" panose="020B0403020202020204" pitchFamily="34" charset="0"/>
              </a:rPr>
              <a:t>check the value of a variable, you must first create a Boolean variable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noFill/>
              </a:ln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noFill/>
                </a:ln>
                <a:solidFill>
                  <a:srgbClr val="002060"/>
                </a:solidFill>
                <a:latin typeface="Helvetica Light" panose="020B0403020202020204" pitchFamily="34" charset="0"/>
              </a:rPr>
              <a:t>1 = true, 0 = false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noFill/>
              </a:ln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noFill/>
                </a:ln>
                <a:solidFill>
                  <a:srgbClr val="002060"/>
                </a:solidFill>
                <a:latin typeface="Helvetica Light" panose="020B0403020202020204" pitchFamily="34" charset="0"/>
              </a:rPr>
              <a:t>You can force </a:t>
            </a:r>
            <a:r>
              <a:rPr lang="en-US" sz="2400" dirty="0" err="1">
                <a:ln>
                  <a:noFill/>
                </a:ln>
                <a:solidFill>
                  <a:srgbClr val="002060"/>
                </a:solidFill>
                <a:latin typeface="Helvetica Light" panose="020B0403020202020204" pitchFamily="34" charset="0"/>
              </a:rPr>
              <a:t>cout</a:t>
            </a:r>
            <a:r>
              <a:rPr lang="en-US" sz="2400" dirty="0">
                <a:ln>
                  <a:noFill/>
                </a:ln>
                <a:solidFill>
                  <a:srgbClr val="002060"/>
                </a:solidFill>
                <a:latin typeface="Helvetica Light" panose="020B0403020202020204" pitchFamily="34" charset="0"/>
              </a:rPr>
              <a:t> to return ‘true’ and ‘false’ using </a:t>
            </a:r>
            <a:r>
              <a:rPr lang="en-GB" sz="2400" b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cout</a:t>
            </a:r>
            <a:r>
              <a:rPr lang="en-GB" sz="2400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F9267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&lt;&lt;</a:t>
            </a:r>
            <a:r>
              <a:rPr lang="en-GB" sz="2400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sz="2400" b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boolalpha</a:t>
            </a:r>
            <a:endParaRPr lang="en-GB" sz="1600" dirty="0">
              <a:solidFill>
                <a:srgbClr val="002060"/>
              </a:solidFill>
              <a:effectLst/>
              <a:highlight>
                <a:srgbClr val="000000"/>
              </a:highlight>
              <a:latin typeface="Helvetica Light" panose="020B0403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87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19AC-4C1E-FB23-ACC3-C1A5C51E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25BB-7469-0F7B-E897-161C2614C2E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400" dirty="0">
                <a:ln>
                  <a:noFill/>
                </a:ln>
              </a:rPr>
              <a:t>The arithmetic operators in C++ are very close to those in Python (+, -, /, *, %)</a:t>
            </a:r>
          </a:p>
          <a:p>
            <a:endParaRPr lang="en-US" sz="2400" dirty="0">
              <a:ln>
                <a:noFill/>
              </a:ln>
            </a:endParaRPr>
          </a:p>
          <a:p>
            <a:r>
              <a:rPr lang="en-US" sz="2400" dirty="0">
                <a:ln>
                  <a:noFill/>
                </a:ln>
              </a:rPr>
              <a:t>Others (like logical operators {&amp;&amp;, ||, !}) are a bit different</a:t>
            </a:r>
          </a:p>
          <a:p>
            <a:endParaRPr lang="en-US" sz="2400" dirty="0">
              <a:ln>
                <a:noFill/>
              </a:ln>
            </a:endParaRPr>
          </a:p>
          <a:p>
            <a:r>
              <a:rPr lang="en-US" sz="2400" dirty="0">
                <a:ln>
                  <a:noFill/>
                </a:ln>
              </a:rPr>
              <a:t>See </a:t>
            </a:r>
            <a:r>
              <a:rPr lang="en-US" sz="2400" dirty="0">
                <a:ln>
                  <a:noFill/>
                </a:ln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https://www.programiz.com/cpp-programming/operators</a:t>
            </a:r>
            <a:r>
              <a:rPr lang="en-US" sz="2400" dirty="0">
                <a:ln>
                  <a:noFill/>
                </a:ln>
              </a:rPr>
              <a:t> for a more complete list</a:t>
            </a:r>
          </a:p>
          <a:p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1874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755F-37B4-2ACA-AD98-DD75A54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293D-ECC7-0405-EA6C-C45A2D0DDDF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GB" sz="2800" dirty="0"/>
              <a:t>Explore how functions are created in programmes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773EF8-1258-7927-9641-4192CFAC1122}"/>
              </a:ext>
            </a:extLst>
          </p:cNvPr>
          <p:cNvSpPr/>
          <p:nvPr/>
        </p:nvSpPr>
        <p:spPr>
          <a:xfrm>
            <a:off x="4304714" y="230458"/>
            <a:ext cx="358726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7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98D5-59F0-57EF-9698-EAF8ABF4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3FFA-BFD3-A22E-CC38-AF363A2B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82104"/>
            <a:ext cx="10353762" cy="3714749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en-GB" dirty="0"/>
              <a:t>Functions are the building blocks of C++ programmes</a:t>
            </a:r>
          </a:p>
          <a:p>
            <a:pPr lvl="1"/>
            <a:r>
              <a:rPr lang="en-GB" dirty="0"/>
              <a:t>A good practice is one function doing only one job</a:t>
            </a:r>
          </a:p>
          <a:p>
            <a:endParaRPr lang="en-GB" dirty="0"/>
          </a:p>
          <a:p>
            <a:r>
              <a:rPr lang="en-GB" dirty="0"/>
              <a:t>C++ does not allow nested functions*, however one function can call another</a:t>
            </a:r>
          </a:p>
          <a:p>
            <a:endParaRPr lang="en-GB" dirty="0"/>
          </a:p>
          <a:p>
            <a:r>
              <a:rPr lang="en-GB" dirty="0"/>
              <a:t>You can call your function anything except main(), which is reserved for the programme execution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610ED-2D9D-8279-FEE8-26C71D4EE90D}"/>
              </a:ext>
            </a:extLst>
          </p:cNvPr>
          <p:cNvSpPr txBox="1"/>
          <p:nvPr/>
        </p:nvSpPr>
        <p:spPr>
          <a:xfrm>
            <a:off x="5905500" y="5791199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*https://</a:t>
            </a:r>
            <a:r>
              <a:rPr lang="en-GB" dirty="0" err="1">
                <a:solidFill>
                  <a:srgbClr val="002060"/>
                </a:solidFill>
              </a:rPr>
              <a:t>stackoverflow.com</a:t>
            </a:r>
            <a:r>
              <a:rPr lang="en-GB" dirty="0">
                <a:solidFill>
                  <a:srgbClr val="002060"/>
                </a:solidFill>
              </a:rPr>
              <a:t>/questions/4324763/can-we-have-functions-inside-functions-in-c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4A640-4DFF-5FD2-8BC2-D2DCB58CF772}"/>
              </a:ext>
            </a:extLst>
          </p:cNvPr>
          <p:cNvSpPr txBox="1"/>
          <p:nvPr/>
        </p:nvSpPr>
        <p:spPr>
          <a:xfrm>
            <a:off x="-2036618" y="1316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B722-1074-DE26-D93C-E6CE9253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F779A-D5EC-8B3B-80DA-A374F09B3622}"/>
              </a:ext>
            </a:extLst>
          </p:cNvPr>
          <p:cNvSpPr txBox="1"/>
          <p:nvPr/>
        </p:nvSpPr>
        <p:spPr>
          <a:xfrm>
            <a:off x="3041922" y="1487758"/>
            <a:ext cx="6097508" cy="507831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”Baby don’t hurt me"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myfunc2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”Don’t hurt me"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”What is love?"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Call </a:t>
            </a:r>
            <a:r>
              <a:rPr lang="en-GB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myfunc</a:t>
            </a:r>
            <a:endParaRPr lang="en-GB" b="0" dirty="0">
              <a:solidFill>
                <a:srgbClr val="88846F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A6E22E"/>
                </a:solidFill>
                <a:latin typeface="Menlo" panose="020B0609030804020204" pitchFamily="49" charset="0"/>
              </a:rPr>
              <a:t>m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yfunc2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Call myfunc2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”No more"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ACC241-B2EF-8C3E-DA86-C640EE31EBF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27977" y="2566141"/>
            <a:ext cx="10139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9D86F2-5DD8-2304-1A18-582018B4F437}"/>
              </a:ext>
            </a:extLst>
          </p:cNvPr>
          <p:cNvSpPr txBox="1"/>
          <p:nvPr/>
        </p:nvSpPr>
        <p:spPr>
          <a:xfrm>
            <a:off x="354723" y="1827477"/>
            <a:ext cx="1673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66D9EF"/>
                </a:solidFill>
                <a:latin typeface="Menlo" panose="020B0609030804020204" pitchFamily="49" charset="0"/>
              </a:rPr>
              <a:t>v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oid </a:t>
            </a:r>
            <a:r>
              <a:rPr lang="en-US" dirty="0">
                <a:solidFill>
                  <a:srgbClr val="002060"/>
                </a:solidFill>
              </a:rPr>
              <a:t>is a null data type, used here as the function returns nothing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4317FE-81B3-14A7-7FC7-5F7AA0B1838E}"/>
              </a:ext>
            </a:extLst>
          </p:cNvPr>
          <p:cNvCxnSpPr>
            <a:cxnSpLocks/>
          </p:cNvCxnSpPr>
          <p:nvPr/>
        </p:nvCxnSpPr>
        <p:spPr>
          <a:xfrm>
            <a:off x="1428750" y="4171950"/>
            <a:ext cx="1543050" cy="1024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4CE3E4-09DB-4BB4-818D-425AA169515E}"/>
              </a:ext>
            </a:extLst>
          </p:cNvPr>
          <p:cNvSpPr txBox="1"/>
          <p:nvPr/>
        </p:nvSpPr>
        <p:spPr>
          <a:xfrm>
            <a:off x="58620" y="3996296"/>
            <a:ext cx="167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A6E22E"/>
                </a:solidFill>
                <a:latin typeface="Menlo" panose="020B0609030804020204" pitchFamily="49" charset="0"/>
              </a:rPr>
              <a:t>myfunc</a:t>
            </a:r>
            <a:r>
              <a:rPr lang="en-GB" dirty="0">
                <a:solidFill>
                  <a:srgbClr val="F8F8F2"/>
                </a:solidFill>
                <a:latin typeface="Menlo" panose="020B0609030804020204" pitchFamily="49" charset="0"/>
              </a:rPr>
              <a:t>()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calls the function we’ve created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C9F38-6659-CAE8-5C2A-4417EF3A1DA1}"/>
              </a:ext>
            </a:extLst>
          </p:cNvPr>
          <p:cNvSpPr txBox="1"/>
          <p:nvPr/>
        </p:nvSpPr>
        <p:spPr>
          <a:xfrm>
            <a:off x="9309110" y="2072613"/>
            <a:ext cx="2892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Code is executed through </a:t>
            </a:r>
          </a:p>
          <a:p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52DC7C-E085-C34D-6FE4-B6D3107B6DCC}"/>
              </a:ext>
            </a:extLst>
          </p:cNvPr>
          <p:cNvCxnSpPr>
            <a:cxnSpLocks/>
          </p:cNvCxnSpPr>
          <p:nvPr/>
        </p:nvCxnSpPr>
        <p:spPr>
          <a:xfrm flipH="1">
            <a:off x="4514850" y="2836736"/>
            <a:ext cx="5279073" cy="1759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9086-F9D8-5EB6-2F1E-D8C77101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B0E8B-D8A0-D2BF-B6B3-8AFF045AA43D}"/>
              </a:ext>
            </a:extLst>
          </p:cNvPr>
          <p:cNvSpPr txBox="1"/>
          <p:nvPr/>
        </p:nvSpPr>
        <p:spPr>
          <a:xfrm>
            <a:off x="3041922" y="2967335"/>
            <a:ext cx="6097508" cy="92333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”Baby don’t hurt me"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AD540E-E1E4-23DC-8572-193B2CD362D0}"/>
              </a:ext>
            </a:extLst>
          </p:cNvPr>
          <p:cNvCxnSpPr>
            <a:cxnSpLocks/>
          </p:cNvCxnSpPr>
          <p:nvPr/>
        </p:nvCxnSpPr>
        <p:spPr>
          <a:xfrm>
            <a:off x="2489200" y="3132108"/>
            <a:ext cx="4775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2198EF-15B8-B063-AB58-38CA6E770B84}"/>
              </a:ext>
            </a:extLst>
          </p:cNvPr>
          <p:cNvSpPr txBox="1"/>
          <p:nvPr/>
        </p:nvSpPr>
        <p:spPr>
          <a:xfrm>
            <a:off x="860813" y="2716609"/>
            <a:ext cx="16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Function declaration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9ADC2D-B848-4107-933B-8444D82AAAE4}"/>
              </a:ext>
            </a:extLst>
          </p:cNvPr>
          <p:cNvCxnSpPr>
            <a:cxnSpLocks/>
          </p:cNvCxnSpPr>
          <p:nvPr/>
        </p:nvCxnSpPr>
        <p:spPr>
          <a:xfrm flipH="1">
            <a:off x="8290560" y="3522653"/>
            <a:ext cx="16459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A376C7-14E5-63EF-4453-91474C669C58}"/>
              </a:ext>
            </a:extLst>
          </p:cNvPr>
          <p:cNvSpPr txBox="1"/>
          <p:nvPr/>
        </p:nvSpPr>
        <p:spPr>
          <a:xfrm>
            <a:off x="9835067" y="3174651"/>
            <a:ext cx="172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Function definition</a:t>
            </a:r>
          </a:p>
        </p:txBody>
      </p:sp>
    </p:spTree>
    <p:extLst>
      <p:ext uri="{BB962C8B-B14F-4D97-AF65-F5344CB8AC3E}">
        <p14:creationId xmlns:p14="http://schemas.microsoft.com/office/powerpoint/2010/main" val="15749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EB33-74C2-894E-4C3F-3DB4084B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D791-CB9C-40CF-50F6-AFABAE58F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5893405" cy="371474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alex-hill94.github.io/#WS2</a:t>
            </a:r>
          </a:p>
          <a:p>
            <a:r>
              <a:rPr lang="en-GB" sz="2400" noProof="0" dirty="0"/>
              <a:t>C++ from the ground up, Herbert </a:t>
            </a:r>
            <a:r>
              <a:rPr lang="en-GB" sz="2400" noProof="0" dirty="0" err="1"/>
              <a:t>Schildt</a:t>
            </a:r>
            <a:r>
              <a:rPr lang="en-GB" sz="2400" noProof="0" dirty="0"/>
              <a:t> (</a:t>
            </a:r>
            <a:r>
              <a:rPr lang="en-GB" sz="2400" dirty="0"/>
              <a:t>Roughly Chapters 2-5)</a:t>
            </a:r>
          </a:p>
          <a:p>
            <a:r>
              <a:rPr lang="en-GB" sz="2400" noProof="0" dirty="0"/>
              <a:t>Online compiler:</a:t>
            </a:r>
            <a:r>
              <a:rPr lang="en-GB" sz="2400" noProof="0" dirty="0">
                <a:hlinkClick r:id="rId2"/>
              </a:rPr>
              <a:t> https://www.programiz.com/cpp-programming/online-compiler/</a:t>
            </a:r>
            <a:endParaRPr lang="en-GB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hlinkClick r:id="rId3"/>
              </a:rPr>
              <a:t>https://www.w3schools.com/cpp/cpp_variables.asp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pic>
        <p:nvPicPr>
          <p:cNvPr id="4" name="Picture 2" descr="C++ from the Ground Up, Third Edition: Amazon.co.uk: Schildt, Herbert:  9780072228977: Books">
            <a:extLst>
              <a:ext uri="{FF2B5EF4-FFF2-40B4-BE49-F238E27FC236}">
                <a16:creationId xmlns:a16="http://schemas.microsoft.com/office/drawing/2014/main" id="{9D743BD8-3819-D2E9-A04B-F12CA3FE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93" y="2076450"/>
            <a:ext cx="2694136" cy="33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76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8E54-288A-C431-EEB5-2ADF5871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Functions: Declaration after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072F1-DBEC-A82C-2F52-D1F33013D815}"/>
              </a:ext>
            </a:extLst>
          </p:cNvPr>
          <p:cNvSpPr txBox="1"/>
          <p:nvPr/>
        </p:nvSpPr>
        <p:spPr>
          <a:xfrm>
            <a:off x="669806" y="2027588"/>
            <a:ext cx="6097508" cy="369331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”What is love?"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Call </a:t>
            </a:r>
            <a:r>
              <a:rPr lang="en-GB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myfunc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”No more"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”Baby don’t hurt me"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FA859-95CC-B89C-E809-561559F4B768}"/>
              </a:ext>
            </a:extLst>
          </p:cNvPr>
          <p:cNvSpPr txBox="1"/>
          <p:nvPr/>
        </p:nvSpPr>
        <p:spPr>
          <a:xfrm>
            <a:off x="7308205" y="2769268"/>
            <a:ext cx="4213989" cy="203132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$ g++ -o output </a:t>
            </a:r>
            <a:r>
              <a:rPr lang="en-GB" dirty="0" err="1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test.cpp</a:t>
            </a:r>
            <a:endParaRPr lang="en-GB" dirty="0">
              <a:solidFill>
                <a:srgbClr val="002060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test.cpp:6:1: error: use of undeclared identifier '</a:t>
            </a:r>
            <a:r>
              <a:rPr lang="en-GB" dirty="0" err="1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'</a:t>
            </a:r>
          </a:p>
          <a:p>
            <a:r>
              <a:rPr lang="en-GB" dirty="0" err="1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(); // Call </a:t>
            </a:r>
            <a:r>
              <a:rPr lang="en-GB" dirty="0" err="1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myfunc</a:t>
            </a:r>
            <a:endParaRPr lang="en-GB" dirty="0">
              <a:solidFill>
                <a:srgbClr val="002060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^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1 error generated.</a:t>
            </a:r>
          </a:p>
        </p:txBody>
      </p:sp>
    </p:spTree>
    <p:extLst>
      <p:ext uri="{BB962C8B-B14F-4D97-AF65-F5344CB8AC3E}">
        <p14:creationId xmlns:p14="http://schemas.microsoft.com/office/powerpoint/2010/main" val="2797244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8E54-288A-C431-EEB5-2ADF5871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Functions: Splitting the Declaration and the 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072F1-DBEC-A82C-2F52-D1F33013D815}"/>
              </a:ext>
            </a:extLst>
          </p:cNvPr>
          <p:cNvSpPr txBox="1"/>
          <p:nvPr/>
        </p:nvSpPr>
        <p:spPr>
          <a:xfrm>
            <a:off x="3047246" y="1986948"/>
            <a:ext cx="6097508" cy="424731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'Prototype'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”What is love?"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Call </a:t>
            </a:r>
            <a:r>
              <a:rPr lang="en-GB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myfunc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”No more"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”Baby don’t hurt me"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BAE586-3956-C3DF-FBA4-0C9E23F76225}"/>
              </a:ext>
            </a:extLst>
          </p:cNvPr>
          <p:cNvCxnSpPr>
            <a:cxnSpLocks/>
          </p:cNvCxnSpPr>
          <p:nvPr/>
        </p:nvCxnSpPr>
        <p:spPr>
          <a:xfrm flipH="1">
            <a:off x="7172960" y="2702560"/>
            <a:ext cx="2306320" cy="266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0BB8AA-14D5-E033-8907-3C5E9035C7CF}"/>
              </a:ext>
            </a:extLst>
          </p:cNvPr>
          <p:cNvSpPr txBox="1"/>
          <p:nvPr/>
        </p:nvSpPr>
        <p:spPr>
          <a:xfrm>
            <a:off x="9387840" y="1902251"/>
            <a:ext cx="2630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You can declare a function before its definition. The compiler needs to know what data type will be returned and what inputs it will take before it’s first called</a:t>
            </a:r>
          </a:p>
        </p:txBody>
      </p:sp>
    </p:spTree>
    <p:extLst>
      <p:ext uri="{BB962C8B-B14F-4D97-AF65-F5344CB8AC3E}">
        <p14:creationId xmlns:p14="http://schemas.microsoft.com/office/powerpoint/2010/main" val="6872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94A4-D6C6-6245-5748-2A63F6B9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Knock-knock jokes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8B4121-C6DF-3BBA-A56D-00F3B01D0E56}"/>
              </a:ext>
            </a:extLst>
          </p:cNvPr>
          <p:cNvSpPr/>
          <p:nvPr/>
        </p:nvSpPr>
        <p:spPr>
          <a:xfrm>
            <a:off x="1957388" y="2071688"/>
            <a:ext cx="928687" cy="9286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68AAEB-EA2C-F20A-01E0-D61137339941}"/>
              </a:ext>
            </a:extLst>
          </p:cNvPr>
          <p:cNvCxnSpPr>
            <a:stCxn id="4" idx="4"/>
          </p:cNvCxnSpPr>
          <p:nvPr/>
        </p:nvCxnSpPr>
        <p:spPr>
          <a:xfrm>
            <a:off x="2421732" y="3000375"/>
            <a:ext cx="7143" cy="16002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B18609-295F-CE06-BE52-8CEA23719651}"/>
              </a:ext>
            </a:extLst>
          </p:cNvPr>
          <p:cNvCxnSpPr>
            <a:cxnSpLocks/>
          </p:cNvCxnSpPr>
          <p:nvPr/>
        </p:nvCxnSpPr>
        <p:spPr>
          <a:xfrm>
            <a:off x="2443162" y="4600575"/>
            <a:ext cx="671513" cy="151447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CAD0EF-FB55-44DD-12A2-5364A4ED3D77}"/>
              </a:ext>
            </a:extLst>
          </p:cNvPr>
          <p:cNvCxnSpPr>
            <a:cxnSpLocks/>
          </p:cNvCxnSpPr>
          <p:nvPr/>
        </p:nvCxnSpPr>
        <p:spPr>
          <a:xfrm flipH="1">
            <a:off x="1800226" y="4600575"/>
            <a:ext cx="628649" cy="142689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FBDA19-6A00-0A50-2C4E-AB3CB080F15D}"/>
              </a:ext>
            </a:extLst>
          </p:cNvPr>
          <p:cNvCxnSpPr>
            <a:cxnSpLocks/>
          </p:cNvCxnSpPr>
          <p:nvPr/>
        </p:nvCxnSpPr>
        <p:spPr>
          <a:xfrm>
            <a:off x="2421731" y="3584305"/>
            <a:ext cx="707231" cy="6447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B68DD3-FF3A-9B28-238D-77B9D90CCCC5}"/>
              </a:ext>
            </a:extLst>
          </p:cNvPr>
          <p:cNvCxnSpPr>
            <a:cxnSpLocks/>
          </p:cNvCxnSpPr>
          <p:nvPr/>
        </p:nvCxnSpPr>
        <p:spPr>
          <a:xfrm flipV="1">
            <a:off x="1800226" y="3584305"/>
            <a:ext cx="621506" cy="6447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3685269-4E1E-2580-80BB-4A20129B1A63}"/>
              </a:ext>
            </a:extLst>
          </p:cNvPr>
          <p:cNvSpPr/>
          <p:nvPr/>
        </p:nvSpPr>
        <p:spPr>
          <a:xfrm>
            <a:off x="9063038" y="1984105"/>
            <a:ext cx="928687" cy="9286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BBE26F-EF93-80F0-5FFD-097BD28180B1}"/>
              </a:ext>
            </a:extLst>
          </p:cNvPr>
          <p:cNvCxnSpPr>
            <a:stCxn id="16" idx="4"/>
          </p:cNvCxnSpPr>
          <p:nvPr/>
        </p:nvCxnSpPr>
        <p:spPr>
          <a:xfrm>
            <a:off x="9527382" y="2912792"/>
            <a:ext cx="7143" cy="1600200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6E0E42-80CB-82A7-7999-BB0B365093BC}"/>
              </a:ext>
            </a:extLst>
          </p:cNvPr>
          <p:cNvCxnSpPr>
            <a:cxnSpLocks/>
          </p:cNvCxnSpPr>
          <p:nvPr/>
        </p:nvCxnSpPr>
        <p:spPr>
          <a:xfrm>
            <a:off x="9548812" y="4512992"/>
            <a:ext cx="671513" cy="151447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19AD4-BAB5-2723-9C00-B2918E7A6F07}"/>
              </a:ext>
            </a:extLst>
          </p:cNvPr>
          <p:cNvCxnSpPr>
            <a:cxnSpLocks/>
          </p:cNvCxnSpPr>
          <p:nvPr/>
        </p:nvCxnSpPr>
        <p:spPr>
          <a:xfrm flipH="1">
            <a:off x="8905876" y="4512992"/>
            <a:ext cx="628649" cy="1426893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68BE9-8CBA-CBEC-1E32-564FE7A7BCFF}"/>
              </a:ext>
            </a:extLst>
          </p:cNvPr>
          <p:cNvCxnSpPr>
            <a:cxnSpLocks/>
          </p:cNvCxnSpPr>
          <p:nvPr/>
        </p:nvCxnSpPr>
        <p:spPr>
          <a:xfrm>
            <a:off x="9527381" y="3496722"/>
            <a:ext cx="707231" cy="644795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8BF86E-B9D6-813B-1672-1A530C01EFE9}"/>
              </a:ext>
            </a:extLst>
          </p:cNvPr>
          <p:cNvCxnSpPr>
            <a:cxnSpLocks/>
          </p:cNvCxnSpPr>
          <p:nvPr/>
        </p:nvCxnSpPr>
        <p:spPr>
          <a:xfrm flipV="1">
            <a:off x="8905876" y="3496722"/>
            <a:ext cx="621506" cy="644795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1625C3B8-0D72-BF38-5D4D-5510B885275D}"/>
              </a:ext>
            </a:extLst>
          </p:cNvPr>
          <p:cNvSpPr/>
          <p:nvPr/>
        </p:nvSpPr>
        <p:spPr>
          <a:xfrm>
            <a:off x="3720704" y="1285876"/>
            <a:ext cx="2928937" cy="1071562"/>
          </a:xfrm>
          <a:prstGeom prst="wedgeEllipseCallout">
            <a:avLst>
              <a:gd name="adj1" fmla="val -73516"/>
              <a:gd name="adj2" fmla="val 65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Knock-knock!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EB8C05E0-6C21-E44A-2F2D-A46A70B38550}"/>
              </a:ext>
            </a:extLst>
          </p:cNvPr>
          <p:cNvSpPr/>
          <p:nvPr/>
        </p:nvSpPr>
        <p:spPr>
          <a:xfrm>
            <a:off x="5054833" y="2425160"/>
            <a:ext cx="2928937" cy="1071562"/>
          </a:xfrm>
          <a:prstGeom prst="wedgeEllipseCallout">
            <a:avLst>
              <a:gd name="adj1" fmla="val 77704"/>
              <a:gd name="adj2" fmla="val -25110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Who’s there?</a:t>
            </a: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3148656B-DED4-DD8A-2D3C-4C9696795C9E}"/>
              </a:ext>
            </a:extLst>
          </p:cNvPr>
          <p:cNvSpPr/>
          <p:nvPr/>
        </p:nvSpPr>
        <p:spPr>
          <a:xfrm>
            <a:off x="3590364" y="3543300"/>
            <a:ext cx="2928937" cy="1071562"/>
          </a:xfrm>
          <a:prstGeom prst="wedgeEllipseCallout">
            <a:avLst>
              <a:gd name="adj1" fmla="val -65710"/>
              <a:gd name="adj2" fmla="val -984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Cash.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57E9AAF8-0AC0-3187-2BC9-DC9D0A6F2A89}"/>
              </a:ext>
            </a:extLst>
          </p:cNvPr>
          <p:cNvSpPr/>
          <p:nvPr/>
        </p:nvSpPr>
        <p:spPr>
          <a:xfrm>
            <a:off x="5516234" y="4480702"/>
            <a:ext cx="2928937" cy="1071562"/>
          </a:xfrm>
          <a:prstGeom prst="wedgeEllipseCallout">
            <a:avLst>
              <a:gd name="adj1" fmla="val 68924"/>
              <a:gd name="adj2" fmla="val -186443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Cash who?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A7444312-42D5-2842-1383-D5C2FFD58FEA}"/>
              </a:ext>
            </a:extLst>
          </p:cNvPr>
          <p:cNvSpPr/>
          <p:nvPr/>
        </p:nvSpPr>
        <p:spPr>
          <a:xfrm>
            <a:off x="3720704" y="5598842"/>
            <a:ext cx="2928937" cy="1071562"/>
          </a:xfrm>
          <a:prstGeom prst="wedgeEllipseCallout">
            <a:avLst>
              <a:gd name="adj1" fmla="val -81808"/>
              <a:gd name="adj2" fmla="val -2477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thanks, I prefer almonds.</a:t>
            </a:r>
          </a:p>
        </p:txBody>
      </p:sp>
    </p:spTree>
    <p:extLst>
      <p:ext uri="{BB962C8B-B14F-4D97-AF65-F5344CB8AC3E}">
        <p14:creationId xmlns:p14="http://schemas.microsoft.com/office/powerpoint/2010/main" val="42921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50C6-AB18-F82E-CEEA-160D4D81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One: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9BF0A-5A75-9AA3-800A-34096139308C}"/>
              </a:ext>
            </a:extLst>
          </p:cNvPr>
          <p:cNvSpPr txBox="1"/>
          <p:nvPr/>
        </p:nvSpPr>
        <p:spPr>
          <a:xfrm>
            <a:off x="6358569" y="1631347"/>
            <a:ext cx="544400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I would like you to tell a knock-knock joke using multiple functions.</a:t>
            </a:r>
          </a:p>
          <a:p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The main() function should prompt the user to write “Who’s there?” and “XXXXX who?” into the terminal, while the other functions  should tell the other parts of the joke</a:t>
            </a:r>
          </a:p>
          <a:p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You’ll need to use ‘</a:t>
            </a:r>
            <a:r>
              <a:rPr lang="en-US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cin</a:t>
            </a:r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’ for this (note that entering two words separated by a space will be taken as two inputs)</a:t>
            </a:r>
          </a:p>
          <a:p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Best/worst joke wins! Send your scripts to my email address or post on the slack channel</a:t>
            </a:r>
          </a:p>
          <a:p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			  </a:t>
            </a:r>
            <a:r>
              <a:rPr lang="en-US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a.d.hill@liverpool.ac.uk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DE410-B382-2FBC-FB1C-6492260F6413}"/>
              </a:ext>
            </a:extLst>
          </p:cNvPr>
          <p:cNvSpPr txBox="1"/>
          <p:nvPr/>
        </p:nvSpPr>
        <p:spPr>
          <a:xfrm>
            <a:off x="106822" y="1722788"/>
            <a:ext cx="6097508" cy="424731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'Prototype'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"Inside main"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Call </a:t>
            </a:r>
            <a:r>
              <a:rPr lang="en-GB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myfunc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"Back inside"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"Inside </a:t>
            </a:r>
            <a:r>
              <a:rPr lang="en-GB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myfunc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4557D9-F8F3-16B8-61E5-2CC50B55C40D}"/>
              </a:ext>
            </a:extLst>
          </p:cNvPr>
          <p:cNvSpPr/>
          <p:nvPr/>
        </p:nvSpPr>
        <p:spPr>
          <a:xfrm>
            <a:off x="3950149" y="288537"/>
            <a:ext cx="4281054" cy="1141142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71F256-F40B-9D96-3B10-762D56B937D6}"/>
              </a:ext>
            </a:extLst>
          </p:cNvPr>
          <p:cNvSpPr txBox="1"/>
          <p:nvPr/>
        </p:nvSpPr>
        <p:spPr>
          <a:xfrm>
            <a:off x="3738684" y="243512"/>
            <a:ext cx="4714631" cy="63709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knock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'Prototype'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setup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punchline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string who, there;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string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blank_who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knock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who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there;</a:t>
            </a:r>
          </a:p>
          <a:p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setup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Call 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myfunc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blank_who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punchline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Call 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myfunc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knock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"Knock knock"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setup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"Beets"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punchline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"Beets me!"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247878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DF1F-D621-EE79-B153-78CB276B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Functions: Arguments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E04B7-0D13-676A-4AF9-7B141EF15A40}"/>
              </a:ext>
            </a:extLst>
          </p:cNvPr>
          <p:cNvSpPr txBox="1"/>
          <p:nvPr/>
        </p:nvSpPr>
        <p:spPr>
          <a:xfrm>
            <a:off x="3047246" y="2199203"/>
            <a:ext cx="6097508" cy="424731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mul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  <a:endParaRPr lang="en-GB" dirty="0">
              <a:solidFill>
                <a:srgbClr val="88846F"/>
              </a:solidFill>
              <a:latin typeface="Menlo" panose="020B0609030804020204" pitchFamily="49" charset="0"/>
            </a:endParaRP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	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	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mul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	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	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mul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30C736-665C-E3F0-31DD-CA80FB3B23A3}"/>
              </a:ext>
            </a:extLst>
          </p:cNvPr>
          <p:cNvCxnSpPr/>
          <p:nvPr/>
        </p:nvCxnSpPr>
        <p:spPr>
          <a:xfrm>
            <a:off x="2100404" y="3053734"/>
            <a:ext cx="946842" cy="1901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D9439F-020C-C113-976F-C67D8DD4975B}"/>
              </a:ext>
            </a:extLst>
          </p:cNvPr>
          <p:cNvSpPr txBox="1"/>
          <p:nvPr/>
        </p:nvSpPr>
        <p:spPr>
          <a:xfrm>
            <a:off x="354723" y="2101797"/>
            <a:ext cx="1673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 my function</a:t>
            </a:r>
            <a:r>
              <a:rPr lang="en-US" dirty="0"/>
              <a:t> </a:t>
            </a:r>
            <a:r>
              <a:rPr lang="en-GB" sz="2400" dirty="0" err="1">
                <a:solidFill>
                  <a:srgbClr val="A6E22E"/>
                </a:solidFill>
                <a:latin typeface="Menlo" panose="020B0609030804020204" pitchFamily="49" charset="0"/>
              </a:rPr>
              <a:t>mul</a:t>
            </a:r>
            <a:r>
              <a:rPr lang="en-US" dirty="0"/>
              <a:t> </a:t>
            </a:r>
            <a:r>
              <a:rPr lang="en-US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will return an integer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BCB908-92E4-76AA-FB71-80C16B28BF7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878307" y="2164109"/>
            <a:ext cx="3266447" cy="9846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AC487D-69FA-0593-C4D6-C3B4266D174B}"/>
              </a:ext>
            </a:extLst>
          </p:cNvPr>
          <p:cNvSpPr txBox="1"/>
          <p:nvPr/>
        </p:nvSpPr>
        <p:spPr>
          <a:xfrm>
            <a:off x="9144754" y="1194613"/>
            <a:ext cx="1673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my function </a:t>
            </a:r>
            <a:r>
              <a:rPr lang="en-GB" sz="2400" dirty="0" err="1">
                <a:solidFill>
                  <a:srgbClr val="A6E22E"/>
                </a:solidFill>
                <a:latin typeface="Menlo" panose="020B0609030804020204" pitchFamily="49" charset="0"/>
              </a:rPr>
              <a:t>mul</a:t>
            </a:r>
            <a:r>
              <a:rPr lang="en-US" dirty="0"/>
              <a:t> </a:t>
            </a:r>
            <a:r>
              <a:rPr lang="en-US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has integer arguments</a:t>
            </a:r>
          </a:p>
        </p:txBody>
      </p:sp>
    </p:spTree>
    <p:extLst>
      <p:ext uri="{BB962C8B-B14F-4D97-AF65-F5344CB8AC3E}">
        <p14:creationId xmlns:p14="http://schemas.microsoft.com/office/powerpoint/2010/main" val="10638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F3A5-AE4B-70BB-37AD-85D91036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Two: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9D17-EAB4-D4EE-B13A-3CA41877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321" y="1515467"/>
            <a:ext cx="4643236" cy="4903470"/>
          </a:xfrm>
          <a:effectLst/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600" dirty="0">
                <a:ln>
                  <a:noFill/>
                </a:ln>
              </a:rPr>
              <a:t>I would like you to compute the below equation using two functions called ‘add’ and ‘divide’</a:t>
            </a:r>
          </a:p>
          <a:p>
            <a:pPr marL="36900" indent="0">
              <a:buNone/>
            </a:pPr>
            <a:endParaRPr lang="en-US" sz="1600" dirty="0">
              <a:ln>
                <a:noFill/>
              </a:ln>
            </a:endParaRPr>
          </a:p>
          <a:p>
            <a:pPr marL="36900" indent="0">
              <a:buNone/>
            </a:pPr>
            <a:r>
              <a:rPr lang="en-US" sz="1600" dirty="0">
                <a:ln>
                  <a:noFill/>
                </a:ln>
              </a:rPr>
              <a:t>(12.12 + 7.01) / (6.352 + 23.4) </a:t>
            </a:r>
          </a:p>
          <a:p>
            <a:pPr marL="36900" indent="0">
              <a:buNone/>
            </a:pPr>
            <a:endParaRPr lang="en-US" sz="1600" dirty="0">
              <a:ln>
                <a:noFill/>
              </a:ln>
            </a:endParaRPr>
          </a:p>
          <a:p>
            <a:pPr marL="36900" indent="0">
              <a:buNone/>
            </a:pPr>
            <a:r>
              <a:rPr lang="en-US" sz="1600" dirty="0">
                <a:ln>
                  <a:noFill/>
                </a:ln>
              </a:rPr>
              <a:t>No arithmetic operators in main()!</a:t>
            </a:r>
          </a:p>
          <a:p>
            <a:pPr marL="36900" indent="0">
              <a:buNone/>
            </a:pPr>
            <a:endParaRPr lang="en-US" sz="1600" dirty="0">
              <a:ln>
                <a:noFill/>
              </a:ln>
            </a:endParaRPr>
          </a:p>
          <a:p>
            <a:pPr marL="36900" indent="0">
              <a:buNone/>
            </a:pPr>
            <a:r>
              <a:rPr lang="en-US" sz="1600" dirty="0">
                <a:ln>
                  <a:noFill/>
                </a:ln>
              </a:rPr>
              <a:t>If you can do this quickly, write a code that computes:</a:t>
            </a:r>
          </a:p>
          <a:p>
            <a:endParaRPr lang="en-US" sz="1600" dirty="0">
              <a:ln>
                <a:noFill/>
              </a:ln>
            </a:endParaRPr>
          </a:p>
          <a:p>
            <a:pPr marL="36900" indent="0">
              <a:buNone/>
            </a:pPr>
            <a:r>
              <a:rPr lang="en-US" sz="1600" dirty="0">
                <a:ln>
                  <a:noFill/>
                </a:ln>
              </a:rPr>
              <a:t>		y = mx^2 + c</a:t>
            </a:r>
          </a:p>
          <a:p>
            <a:pPr marL="36900" indent="0">
              <a:buNone/>
            </a:pPr>
            <a:endParaRPr lang="en-US" sz="1600" dirty="0">
              <a:ln>
                <a:noFill/>
              </a:ln>
            </a:endParaRPr>
          </a:p>
          <a:p>
            <a:pPr marL="36900" indent="0">
              <a:buNone/>
            </a:pPr>
            <a:r>
              <a:rPr lang="en-US" sz="1600" dirty="0">
                <a:ln>
                  <a:noFill/>
                </a:ln>
              </a:rPr>
              <a:t>For x specified in the terminal, and m and c defined in the script (</a:t>
            </a:r>
            <a:r>
              <a:rPr lang="en-GB" sz="1600" dirty="0">
                <a:ln>
                  <a:noFill/>
                </a:ln>
                <a:solidFill>
                  <a:srgbClr val="F9267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#include</a:t>
            </a:r>
            <a:r>
              <a:rPr lang="en-GB" sz="1600" dirty="0">
                <a:ln>
                  <a:noFill/>
                </a:ln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sz="1600" dirty="0">
                <a:ln>
                  <a:noFill/>
                </a:ln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&lt;</a:t>
            </a:r>
            <a:r>
              <a:rPr lang="en-GB" sz="1600" dirty="0" err="1">
                <a:ln>
                  <a:noFill/>
                </a:ln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cmath</a:t>
            </a:r>
            <a:r>
              <a:rPr lang="en-GB" sz="1600" dirty="0">
                <a:ln>
                  <a:noFill/>
                </a:ln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&gt;</a:t>
            </a:r>
            <a:r>
              <a:rPr lang="en-GB" sz="1600" dirty="0">
                <a:ln>
                  <a:noFill/>
                </a:ln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sz="1600" dirty="0">
                <a:ln>
                  <a:noFill/>
                </a:ln>
                <a:solidFill>
                  <a:srgbClr val="88846F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// Need this for pow()</a:t>
            </a:r>
            <a:r>
              <a:rPr lang="en-US" sz="1600" dirty="0">
                <a:ln>
                  <a:noFill/>
                </a:ln>
              </a:rPr>
              <a:t>)</a:t>
            </a:r>
          </a:p>
          <a:p>
            <a:pPr marL="36900" indent="0">
              <a:buNone/>
            </a:pPr>
            <a:endParaRPr lang="en-GB" sz="1600" dirty="0">
              <a:ln>
                <a:noFill/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9F424-DBF4-0C95-2005-9EE51534707F}"/>
              </a:ext>
            </a:extLst>
          </p:cNvPr>
          <p:cNvSpPr txBox="1"/>
          <p:nvPr/>
        </p:nvSpPr>
        <p:spPr>
          <a:xfrm>
            <a:off x="0" y="1671666"/>
            <a:ext cx="6097508" cy="452431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Need this for pow()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mul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  <a:endParaRPr lang="en-GB" dirty="0">
              <a:solidFill>
                <a:srgbClr val="88846F"/>
              </a:solidFill>
              <a:latin typeface="Menlo" panose="020B0609030804020204" pitchFamily="49" charset="0"/>
            </a:endParaRP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	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	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mul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	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	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mul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	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C2DB97-06D9-ECDA-DE90-C7BAC602B5F4}"/>
              </a:ext>
            </a:extLst>
          </p:cNvPr>
          <p:cNvSpPr/>
          <p:nvPr/>
        </p:nvSpPr>
        <p:spPr>
          <a:xfrm>
            <a:off x="3950149" y="288537"/>
            <a:ext cx="4281054" cy="1141142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B40CFF-EAAC-38D6-F983-016E118821B6}"/>
              </a:ext>
            </a:extLst>
          </p:cNvPr>
          <p:cNvSpPr txBox="1"/>
          <p:nvPr/>
        </p:nvSpPr>
        <p:spPr>
          <a:xfrm>
            <a:off x="2417241" y="364542"/>
            <a:ext cx="7357518" cy="5693866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Need this for pow()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add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divide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12.12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7.01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6.352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d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23.4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divide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add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(a, b) ,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add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(c, d) 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add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divide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val_one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val_two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04918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755F-37B4-2ACA-AD98-DD75A54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293D-ECC7-0405-EA6C-C45A2D0DD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Explore the syntax of conditional and ranged for loops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773EF8-1258-7927-9641-4192CFAC1122}"/>
              </a:ext>
            </a:extLst>
          </p:cNvPr>
          <p:cNvSpPr/>
          <p:nvPr/>
        </p:nvSpPr>
        <p:spPr>
          <a:xfrm>
            <a:off x="4304714" y="230458"/>
            <a:ext cx="358726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82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F7B7-1163-C859-965F-D4A89830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1F4E-46CE-4DB0-B9CC-DF60ED9F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Introducing for loops in C++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854AD-F121-075D-1AEF-157383A09FAA}"/>
              </a:ext>
            </a:extLst>
          </p:cNvPr>
          <p:cNvSpPr txBox="1"/>
          <p:nvPr/>
        </p:nvSpPr>
        <p:spPr>
          <a:xfrm>
            <a:off x="3850039" y="3013686"/>
            <a:ext cx="4491921" cy="286232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6595C-7008-DC09-80B3-705C6CAE5C12}"/>
              </a:ext>
            </a:extLst>
          </p:cNvPr>
          <p:cNvSpPr/>
          <p:nvPr/>
        </p:nvSpPr>
        <p:spPr>
          <a:xfrm>
            <a:off x="4627418" y="4433455"/>
            <a:ext cx="1260764" cy="27709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521D7-CA66-63DE-9579-AD1E7D19871C}"/>
              </a:ext>
            </a:extLst>
          </p:cNvPr>
          <p:cNvSpPr/>
          <p:nvPr/>
        </p:nvSpPr>
        <p:spPr>
          <a:xfrm>
            <a:off x="6095999" y="4433455"/>
            <a:ext cx="872837" cy="27709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D12-32D0-4A02-2756-3F7DB5EC0447}"/>
              </a:ext>
            </a:extLst>
          </p:cNvPr>
          <p:cNvSpPr/>
          <p:nvPr/>
        </p:nvSpPr>
        <p:spPr>
          <a:xfrm>
            <a:off x="7176654" y="4433455"/>
            <a:ext cx="526474" cy="27709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BA88C-E87D-AB23-2E8D-4E1BB719A9D2}"/>
              </a:ext>
            </a:extLst>
          </p:cNvPr>
          <p:cNvSpPr txBox="1"/>
          <p:nvPr/>
        </p:nvSpPr>
        <p:spPr>
          <a:xfrm>
            <a:off x="1063751" y="3962138"/>
            <a:ext cx="2189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initialization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5A29AB-5FEC-2DBD-5649-97041AD6E6C9}"/>
              </a:ext>
            </a:extLst>
          </p:cNvPr>
          <p:cNvCxnSpPr>
            <a:cxnSpLocks/>
          </p:cNvCxnSpPr>
          <p:nvPr/>
        </p:nvCxnSpPr>
        <p:spPr>
          <a:xfrm>
            <a:off x="3225650" y="4220051"/>
            <a:ext cx="1290932" cy="351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F10EB7-5999-25FB-8EC1-23D0CBEC4FDE}"/>
              </a:ext>
            </a:extLst>
          </p:cNvPr>
          <p:cNvSpPr txBox="1"/>
          <p:nvPr/>
        </p:nvSpPr>
        <p:spPr>
          <a:xfrm>
            <a:off x="6345382" y="2343138"/>
            <a:ext cx="1510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condition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5342CB-2810-23BD-4B02-6CAADB6B161F}"/>
              </a:ext>
            </a:extLst>
          </p:cNvPr>
          <p:cNvCxnSpPr>
            <a:cxnSpLocks/>
          </p:cNvCxnSpPr>
          <p:nvPr/>
        </p:nvCxnSpPr>
        <p:spPr>
          <a:xfrm flipH="1">
            <a:off x="6741465" y="2823996"/>
            <a:ext cx="555308" cy="142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2273D3-4508-24A0-88DC-09BC0EFCA8F5}"/>
              </a:ext>
            </a:extLst>
          </p:cNvPr>
          <p:cNvSpPr txBox="1"/>
          <p:nvPr/>
        </p:nvSpPr>
        <p:spPr>
          <a:xfrm>
            <a:off x="8193509" y="2494970"/>
            <a:ext cx="2423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Update (</a:t>
            </a:r>
            <a:r>
              <a:rPr lang="en-US" dirty="0">
                <a:solidFill>
                  <a:srgbClr val="002060"/>
                </a:solidFill>
              </a:rPr>
              <a:t>optional</a:t>
            </a:r>
            <a:r>
              <a:rPr lang="en-GB" b="0" dirty="0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BE26FA-DA8D-38E9-8C22-32E4146E0ACB}"/>
              </a:ext>
            </a:extLst>
          </p:cNvPr>
          <p:cNvCxnSpPr>
            <a:cxnSpLocks/>
          </p:cNvCxnSpPr>
          <p:nvPr/>
        </p:nvCxnSpPr>
        <p:spPr>
          <a:xfrm flipH="1">
            <a:off x="7645890" y="2934200"/>
            <a:ext cx="866784" cy="142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90D17D-4CFD-A9E3-090C-4A1190B519DD}"/>
              </a:ext>
            </a:extLst>
          </p:cNvPr>
          <p:cNvSpPr txBox="1"/>
          <p:nvPr/>
        </p:nvSpPr>
        <p:spPr>
          <a:xfrm>
            <a:off x="8918448" y="4514741"/>
            <a:ext cx="2320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Menlo" panose="020B0609030804020204" pitchFamily="49" charset="0"/>
              </a:rPr>
              <a:t>Block of code within loop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AE5992-9F26-3B34-F505-7432A9FA49ED}"/>
              </a:ext>
            </a:extLst>
          </p:cNvPr>
          <p:cNvCxnSpPr>
            <a:cxnSpLocks/>
          </p:cNvCxnSpPr>
          <p:nvPr/>
        </p:nvCxnSpPr>
        <p:spPr>
          <a:xfrm flipH="1">
            <a:off x="6382475" y="4743088"/>
            <a:ext cx="2423466" cy="175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514F66-5E88-1B01-BA20-EF641DB94FFB}"/>
              </a:ext>
            </a:extLst>
          </p:cNvPr>
          <p:cNvSpPr/>
          <p:nvPr/>
        </p:nvSpPr>
        <p:spPr>
          <a:xfrm>
            <a:off x="3871116" y="4710545"/>
            <a:ext cx="2423466" cy="27709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/>
      <p:bldP spid="12" grpId="0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728E-04A9-1B22-C675-614DFB5D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Workshop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9A9B-343B-4053-5844-E50A0485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Variables and data types</a:t>
            </a:r>
          </a:p>
          <a:p>
            <a:endParaRPr lang="en-GB" sz="2800" dirty="0"/>
          </a:p>
          <a:p>
            <a:r>
              <a:rPr lang="en-GB" sz="2800" dirty="0"/>
              <a:t>Functions</a:t>
            </a:r>
          </a:p>
          <a:p>
            <a:endParaRPr lang="en-GB" sz="2800" dirty="0"/>
          </a:p>
          <a:p>
            <a:r>
              <a:rPr lang="en-GB" sz="2800" dirty="0"/>
              <a:t>For-loops</a:t>
            </a:r>
          </a:p>
          <a:p>
            <a:endParaRPr lang="en-GB" sz="2800" dirty="0"/>
          </a:p>
          <a:p>
            <a:r>
              <a:rPr lang="en-GB" sz="2800" dirty="0"/>
              <a:t>Arrays and vectors</a:t>
            </a:r>
          </a:p>
        </p:txBody>
      </p:sp>
    </p:spTree>
    <p:extLst>
      <p:ext uri="{BB962C8B-B14F-4D97-AF65-F5344CB8AC3E}">
        <p14:creationId xmlns:p14="http://schemas.microsoft.com/office/powerpoint/2010/main" val="249069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9719-5C34-DFF8-533A-57B7AE7D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Three: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7CDAB-88F6-A304-2A06-639B60E3AC7C}"/>
              </a:ext>
            </a:extLst>
          </p:cNvPr>
          <p:cNvSpPr txBox="1"/>
          <p:nvPr/>
        </p:nvSpPr>
        <p:spPr>
          <a:xfrm>
            <a:off x="495993" y="1571625"/>
            <a:ext cx="5600007" cy="507831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sum;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sum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"Enter a positive integer: 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sum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"Sum = "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sum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02BBEE-0FD1-2254-5F9A-2F0F06B54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60" y="1973407"/>
            <a:ext cx="4653397" cy="3714749"/>
          </a:xfrm>
        </p:spPr>
        <p:txBody>
          <a:bodyPr>
            <a:normAutofit/>
          </a:bodyPr>
          <a:lstStyle/>
          <a:p>
            <a:r>
              <a:rPr lang="en-US" sz="2400" dirty="0"/>
              <a:t>This code computes the sum of numbers up to </a:t>
            </a:r>
            <a:r>
              <a:rPr lang="en-GB" sz="2400" b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num</a:t>
            </a:r>
            <a:endParaRPr lang="en-GB" sz="2400" b="0" dirty="0"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endParaRPr lang="en-US" sz="2400" dirty="0"/>
          </a:p>
          <a:p>
            <a:r>
              <a:rPr lang="en-US" sz="2400" dirty="0"/>
              <a:t>Can you adapt this to compute the mean of numbers up to </a:t>
            </a:r>
            <a:r>
              <a:rPr lang="en-GB" sz="2400" b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num</a:t>
            </a:r>
            <a:r>
              <a:rPr lang="en-US" sz="2400" dirty="0"/>
              <a:t>?</a:t>
            </a:r>
          </a:p>
          <a:p>
            <a:endParaRPr lang="en-GB" sz="2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16192F-947E-25E8-6891-934F62FFB630}"/>
              </a:ext>
            </a:extLst>
          </p:cNvPr>
          <p:cNvSpPr/>
          <p:nvPr/>
        </p:nvSpPr>
        <p:spPr>
          <a:xfrm>
            <a:off x="3950149" y="288537"/>
            <a:ext cx="4281054" cy="1141142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35D462-C564-3254-66B1-8F9FA92C1E00}"/>
              </a:ext>
            </a:extLst>
          </p:cNvPr>
          <p:cNvSpPr txBox="1"/>
          <p:nvPr/>
        </p:nvSpPr>
        <p:spPr>
          <a:xfrm>
            <a:off x="277091" y="685800"/>
            <a:ext cx="6442364" cy="600164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sum;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mean;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sum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"Enter a positive integer: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sum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sum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"Sum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sum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mean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sum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"Mean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mean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DCC252-635F-2393-2F35-6350C86AE301}"/>
              </a:ext>
            </a:extLst>
          </p:cNvPr>
          <p:cNvCxnSpPr>
            <a:cxnSpLocks/>
          </p:cNvCxnSpPr>
          <p:nvPr/>
        </p:nvCxnSpPr>
        <p:spPr>
          <a:xfrm flipH="1">
            <a:off x="2438400" y="1428268"/>
            <a:ext cx="4987637" cy="4094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274C7C-98FA-C5BE-30A0-A7A09D07AEBD}"/>
              </a:ext>
            </a:extLst>
          </p:cNvPr>
          <p:cNvCxnSpPr>
            <a:cxnSpLocks/>
          </p:cNvCxnSpPr>
          <p:nvPr/>
        </p:nvCxnSpPr>
        <p:spPr>
          <a:xfrm flipH="1">
            <a:off x="2202873" y="1428268"/>
            <a:ext cx="5223164" cy="40719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3EBC55-DF9A-3535-7C5A-9C930840B8DE}"/>
              </a:ext>
            </a:extLst>
          </p:cNvPr>
          <p:cNvSpPr txBox="1"/>
          <p:nvPr/>
        </p:nvSpPr>
        <p:spPr>
          <a:xfrm>
            <a:off x="7204781" y="2128329"/>
            <a:ext cx="4110920" cy="4154984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2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2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2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2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2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2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2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a positive integer: 14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1 1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2 3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4 10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5 15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6 21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7 28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8 36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9 45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10 55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11 66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12 78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13 91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14 105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Sum = 105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14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Mean = 7.5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E6980-0353-9E5D-73DB-962BC96D3A26}"/>
              </a:ext>
            </a:extLst>
          </p:cNvPr>
          <p:cNvSpPr txBox="1"/>
          <p:nvPr/>
        </p:nvSpPr>
        <p:spPr>
          <a:xfrm>
            <a:off x="7365077" y="1058043"/>
            <a:ext cx="4391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It is necessary to initialize </a:t>
            </a:r>
            <a:r>
              <a:rPr lang="en-GB" sz="1800" dirty="0" err="1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num</a:t>
            </a:r>
            <a:r>
              <a:rPr lang="en-US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 and </a:t>
            </a:r>
            <a:r>
              <a:rPr lang="en-GB" sz="1800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sum</a:t>
            </a:r>
            <a:r>
              <a:rPr lang="en-US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 as float objects to ensure this calculation is float/float 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0073-2DBD-5849-3FA1-9593FEAD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Ranged For Loop (New For C++11)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DF795-3779-5EC0-0E8D-F9ADA9C4C342}"/>
              </a:ext>
            </a:extLst>
          </p:cNvPr>
          <p:cNvSpPr txBox="1"/>
          <p:nvPr/>
        </p:nvSpPr>
        <p:spPr>
          <a:xfrm>
            <a:off x="2975194" y="1996762"/>
            <a:ext cx="7704652" cy="406265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[]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endParaRPr lang="en-GB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: </a:t>
            </a:r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AD5B74-9D87-F2BF-B560-D5694D6E498D}"/>
              </a:ext>
            </a:extLst>
          </p:cNvPr>
          <p:cNvCxnSpPr>
            <a:cxnSpLocks/>
          </p:cNvCxnSpPr>
          <p:nvPr/>
        </p:nvCxnSpPr>
        <p:spPr>
          <a:xfrm>
            <a:off x="1717964" y="2895600"/>
            <a:ext cx="1909156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05D75B-F705-0BC9-B4D8-5BCC39EA1A92}"/>
              </a:ext>
            </a:extLst>
          </p:cNvPr>
          <p:cNvSpPr txBox="1"/>
          <p:nvPr/>
        </p:nvSpPr>
        <p:spPr>
          <a:xfrm>
            <a:off x="608838" y="2444395"/>
            <a:ext cx="1634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Array object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A20847-FF42-AB97-AC44-564A45B29966}"/>
              </a:ext>
            </a:extLst>
          </p:cNvPr>
          <p:cNvSpPr txBox="1"/>
          <p:nvPr/>
        </p:nvSpPr>
        <p:spPr>
          <a:xfrm>
            <a:off x="323434" y="2088202"/>
            <a:ext cx="7704652" cy="406265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[]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endParaRPr lang="en-GB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: </a:t>
            </a:r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20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69B497-8F39-47A9-F7C3-487EC79D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0458"/>
            <a:ext cx="10353762" cy="1257300"/>
          </a:xfrm>
        </p:spPr>
        <p:txBody>
          <a:bodyPr/>
          <a:lstStyle/>
          <a:p>
            <a:r>
              <a:rPr lang="en-GB" dirty="0"/>
              <a:t>Ranged For Loop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2F69A-039D-54EF-9352-C8F74F1252FD}"/>
              </a:ext>
            </a:extLst>
          </p:cNvPr>
          <p:cNvSpPr txBox="1"/>
          <p:nvPr/>
        </p:nvSpPr>
        <p:spPr>
          <a:xfrm>
            <a:off x="7758545" y="3448307"/>
            <a:ext cx="4144033" cy="203132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run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4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4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2 3 4 5 6 7 8 9 10 (base) </a:t>
            </a:r>
            <a:r>
              <a:rPr lang="en-GB" sz="14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4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4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4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F91AA-A41E-5A38-4EBB-D753FEEE58FE}"/>
              </a:ext>
            </a:extLst>
          </p:cNvPr>
          <p:cNvCxnSpPr>
            <a:cxnSpLocks/>
          </p:cNvCxnSpPr>
          <p:nvPr/>
        </p:nvCxnSpPr>
        <p:spPr>
          <a:xfrm>
            <a:off x="8676640" y="1879600"/>
            <a:ext cx="411942" cy="1549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DDB6FE-464B-E666-C04F-31F6CD8A29CC}"/>
              </a:ext>
            </a:extLst>
          </p:cNvPr>
          <p:cNvSpPr txBox="1"/>
          <p:nvPr/>
        </p:nvSpPr>
        <p:spPr>
          <a:xfrm>
            <a:off x="6892636" y="1510268"/>
            <a:ext cx="4391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Disable warnings with this argument 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755F-37B4-2ACA-AD98-DD75A54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ARRAYS AND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293D-ECC7-0405-EA6C-C45A2D0DD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Explore the difference between arrays and vectors</a:t>
            </a:r>
          </a:p>
          <a:p>
            <a:endParaRPr lang="en-GB" dirty="0"/>
          </a:p>
          <a:p>
            <a:r>
              <a:rPr lang="en-GB" sz="2800" dirty="0"/>
              <a:t>Combine all we’ve learned today to create some more complex programmes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773EF8-1258-7927-9641-4192CFAC1122}"/>
              </a:ext>
            </a:extLst>
          </p:cNvPr>
          <p:cNvSpPr/>
          <p:nvPr/>
        </p:nvSpPr>
        <p:spPr>
          <a:xfrm>
            <a:off x="3125338" y="230458"/>
            <a:ext cx="5950423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55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A87F-C4E6-6ECD-DDB7-C3A195DA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48A96-F137-673D-238C-7BBBA978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one-dimensional array is a list of related variables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FAAF0-0754-C3B8-18F9-C01A9FF7B7C4}"/>
              </a:ext>
            </a:extLst>
          </p:cNvPr>
          <p:cNvSpPr txBox="1"/>
          <p:nvPr/>
        </p:nvSpPr>
        <p:spPr>
          <a:xfrm>
            <a:off x="1924258" y="3449782"/>
            <a:ext cx="8343484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[10] </a:t>
            </a:r>
            <a:r>
              <a:rPr lang="en-GB" sz="20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0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20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D35DBF-5A8F-6FE8-4E56-4F992074F34E}"/>
              </a:ext>
            </a:extLst>
          </p:cNvPr>
          <p:cNvCxnSpPr>
            <a:cxnSpLocks/>
          </p:cNvCxnSpPr>
          <p:nvPr/>
        </p:nvCxnSpPr>
        <p:spPr>
          <a:xfrm flipV="1">
            <a:off x="1924258" y="3919974"/>
            <a:ext cx="249383" cy="665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010FF6-A9FA-472E-B9D0-6F34212291DC}"/>
              </a:ext>
            </a:extLst>
          </p:cNvPr>
          <p:cNvSpPr txBox="1"/>
          <p:nvPr/>
        </p:nvSpPr>
        <p:spPr>
          <a:xfrm>
            <a:off x="1371600" y="4479713"/>
            <a:ext cx="928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Type</a:t>
            </a:r>
            <a:endParaRPr lang="en-US" sz="2400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9174B-061A-74F9-FE54-00AB4D8104F0}"/>
              </a:ext>
            </a:extLst>
          </p:cNvPr>
          <p:cNvSpPr/>
          <p:nvPr/>
        </p:nvSpPr>
        <p:spPr>
          <a:xfrm>
            <a:off x="1938113" y="3490597"/>
            <a:ext cx="666542" cy="34544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C38C9-B859-7DCE-0EC0-D12576905184}"/>
              </a:ext>
            </a:extLst>
          </p:cNvPr>
          <p:cNvSpPr txBox="1"/>
          <p:nvPr/>
        </p:nvSpPr>
        <p:spPr>
          <a:xfrm>
            <a:off x="2520005" y="4548017"/>
            <a:ext cx="1582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Variable name</a:t>
            </a:r>
            <a:endParaRPr lang="en-US" sz="2400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4CB6D7-B57D-FC6A-E5D3-8263FD04DAAA}"/>
              </a:ext>
            </a:extLst>
          </p:cNvPr>
          <p:cNvCxnSpPr>
            <a:cxnSpLocks/>
          </p:cNvCxnSpPr>
          <p:nvPr/>
        </p:nvCxnSpPr>
        <p:spPr>
          <a:xfrm flipV="1">
            <a:off x="3138888" y="3919974"/>
            <a:ext cx="249383" cy="665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C169C69-83E8-5535-B0B0-9DC94737A811}"/>
              </a:ext>
            </a:extLst>
          </p:cNvPr>
          <p:cNvSpPr/>
          <p:nvPr/>
        </p:nvSpPr>
        <p:spPr>
          <a:xfrm>
            <a:off x="2618510" y="3490597"/>
            <a:ext cx="1385454" cy="34544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D68DD-5AF6-EAEF-59F0-9747862B896B}"/>
              </a:ext>
            </a:extLst>
          </p:cNvPr>
          <p:cNvSpPr txBox="1"/>
          <p:nvPr/>
        </p:nvSpPr>
        <p:spPr>
          <a:xfrm>
            <a:off x="4168340" y="4553148"/>
            <a:ext cx="2232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Size (reserves this many </a:t>
            </a:r>
            <a:r>
              <a:rPr lang="en-GB" sz="2400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ints</a:t>
            </a:r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 in memory)</a:t>
            </a:r>
            <a:endParaRPr lang="en-US" sz="2400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C77183-8E08-B1F2-295D-80FC11EC675E}"/>
              </a:ext>
            </a:extLst>
          </p:cNvPr>
          <p:cNvCxnSpPr>
            <a:cxnSpLocks/>
          </p:cNvCxnSpPr>
          <p:nvPr/>
        </p:nvCxnSpPr>
        <p:spPr>
          <a:xfrm flipH="1" flipV="1">
            <a:off x="4361896" y="3876852"/>
            <a:ext cx="187107" cy="695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757F1-4C9A-A0BB-6517-9D41AEBD1AC4}"/>
              </a:ext>
            </a:extLst>
          </p:cNvPr>
          <p:cNvSpPr/>
          <p:nvPr/>
        </p:nvSpPr>
        <p:spPr>
          <a:xfrm>
            <a:off x="4028625" y="3490597"/>
            <a:ext cx="666542" cy="34544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DA47C2-7E7E-13F8-BA59-961454CDDED3}"/>
              </a:ext>
            </a:extLst>
          </p:cNvPr>
          <p:cNvCxnSpPr>
            <a:cxnSpLocks/>
          </p:cNvCxnSpPr>
          <p:nvPr/>
        </p:nvCxnSpPr>
        <p:spPr>
          <a:xfrm flipH="1" flipV="1">
            <a:off x="7298538" y="3849892"/>
            <a:ext cx="187107" cy="695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5EC88-1987-ACDC-895B-B791D94C11CA}"/>
              </a:ext>
            </a:extLst>
          </p:cNvPr>
          <p:cNvSpPr/>
          <p:nvPr/>
        </p:nvSpPr>
        <p:spPr>
          <a:xfrm>
            <a:off x="5049376" y="3490597"/>
            <a:ext cx="4704224" cy="34544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87E5E-F22D-E40F-C753-8F9936ABE6B4}"/>
              </a:ext>
            </a:extLst>
          </p:cNvPr>
          <p:cNvSpPr txBox="1"/>
          <p:nvPr/>
        </p:nvSpPr>
        <p:spPr>
          <a:xfrm>
            <a:off x="7298538" y="4553148"/>
            <a:ext cx="5373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Values</a:t>
            </a:r>
            <a:endParaRPr lang="en-US" sz="2400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1" grpId="0"/>
      <p:bldP spid="13" grpId="0" animBg="1"/>
      <p:bldP spid="15" grpId="0" animBg="1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1067-6C3E-F150-7C6B-AEFA02F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D1C1-6DE8-3504-59D3-39248FEE3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5" y="1714500"/>
            <a:ext cx="4474871" cy="4555962"/>
          </a:xfrm>
        </p:spPr>
        <p:txBody>
          <a:bodyPr>
            <a:normAutofit/>
          </a:bodyPr>
          <a:lstStyle/>
          <a:p>
            <a:r>
              <a:rPr lang="en-US" sz="2800" dirty="0"/>
              <a:t>Arrays consist of contiguous memory locations, the lowest address is the first element etc.</a:t>
            </a:r>
          </a:p>
          <a:p>
            <a:endParaRPr lang="en-US" sz="2800" dirty="0"/>
          </a:p>
          <a:p>
            <a:r>
              <a:rPr lang="en-US" sz="2800" dirty="0"/>
              <a:t>Elements are indexed similarly to Python (e.g. </a:t>
            </a:r>
            <a:r>
              <a:rPr lang="en-GB" sz="2400" dirty="0" err="1">
                <a:latin typeface="Menlo" panose="020B0609030804020204" pitchFamily="49" charset="0"/>
              </a:rPr>
              <a:t>my_array</a:t>
            </a:r>
            <a:r>
              <a:rPr lang="en-US" sz="2800" dirty="0">
                <a:latin typeface="Menlo" panose="020B0609030804020204" pitchFamily="49" charset="0"/>
              </a:rPr>
              <a:t>[0]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8E9AC-10C3-C67F-8A25-7D3F38E53195}"/>
              </a:ext>
            </a:extLst>
          </p:cNvPr>
          <p:cNvSpPr txBox="1"/>
          <p:nvPr/>
        </p:nvSpPr>
        <p:spPr>
          <a:xfrm>
            <a:off x="171866" y="1714500"/>
            <a:ext cx="6096000" cy="424731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F8F8F2"/>
                </a:solidFill>
                <a:latin typeface="Menlo" panose="020B0609030804020204" pitchFamily="49" charset="0"/>
              </a:rPr>
              <a:t>my_array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(j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j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j</a:t>
            </a:r>
            <a:r>
              <a:rPr lang="en-GB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dirty="0" err="1">
                <a:solidFill>
                  <a:srgbClr val="F8F8F2"/>
                </a:solidFill>
                <a:latin typeface="Menlo" panose="020B0609030804020204" pitchFamily="49" charset="0"/>
              </a:rPr>
              <a:t>my_array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[j]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F8F8F2"/>
                </a:solidFill>
                <a:latin typeface="Menlo" panose="020B0609030804020204" pitchFamily="49" charset="0"/>
              </a:rPr>
              <a:t>my_array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[j]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4848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46D6-C602-03F4-F13E-5EDB82FA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4A5B-83CE-9DAF-37EB-09ED064D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9" y="2076450"/>
            <a:ext cx="4409557" cy="371474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Warning, there are no boundary checks</a:t>
            </a:r>
          </a:p>
          <a:p>
            <a:endParaRPr lang="en-US" sz="2800" dirty="0"/>
          </a:p>
          <a:p>
            <a:r>
              <a:rPr lang="en-US" sz="2800" dirty="0"/>
              <a:t>Here the loop iterates 100 times, even though crash is only 10 elements long!</a:t>
            </a:r>
          </a:p>
          <a:p>
            <a:endParaRPr lang="en-US" sz="2800" dirty="0"/>
          </a:p>
          <a:p>
            <a:r>
              <a:rPr lang="en-US" sz="2800" dirty="0"/>
              <a:t>This will cause important information to be overwritten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73FE0-AAD4-1054-E595-59C05BCCCC65}"/>
              </a:ext>
            </a:extLst>
          </p:cNvPr>
          <p:cNvSpPr txBox="1"/>
          <p:nvPr/>
        </p:nvSpPr>
        <p:spPr>
          <a:xfrm>
            <a:off x="190916" y="2023145"/>
            <a:ext cx="6096000" cy="397031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crash[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],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crash[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crash[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9387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660C-98F1-B7CF-4937-AF2FAC89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4313F-2CF5-E002-9B70-DE18CC4C0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8631987" cy="857250"/>
          </a:xfrm>
        </p:spPr>
        <p:txBody>
          <a:bodyPr/>
          <a:lstStyle/>
          <a:p>
            <a:r>
              <a:rPr lang="en-US" sz="2800" dirty="0"/>
              <a:t>Vectors are like arrays, but can grow dynamically</a:t>
            </a:r>
          </a:p>
          <a:p>
            <a:pPr marL="3690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5FD47-4258-4AA0-9D48-60DFF8BE9570}"/>
              </a:ext>
            </a:extLst>
          </p:cNvPr>
          <p:cNvSpPr txBox="1"/>
          <p:nvPr/>
        </p:nvSpPr>
        <p:spPr>
          <a:xfrm>
            <a:off x="3047999" y="3223474"/>
            <a:ext cx="6788727" cy="147732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my_vector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Menlo" panose="020B0609030804020204" pitchFamily="49" charset="0"/>
              </a:rPr>
              <a:t>// initialise vector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E93A51-3043-1EF9-FE37-2DF5BFABD68C}"/>
              </a:ext>
            </a:extLst>
          </p:cNvPr>
          <p:cNvCxnSpPr>
            <a:cxnSpLocks/>
          </p:cNvCxnSpPr>
          <p:nvPr/>
        </p:nvCxnSpPr>
        <p:spPr>
          <a:xfrm flipV="1">
            <a:off x="3122675" y="4781464"/>
            <a:ext cx="249383" cy="665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8D818F-C0CB-9E6F-11E4-6C93F887F2E6}"/>
              </a:ext>
            </a:extLst>
          </p:cNvPr>
          <p:cNvSpPr txBox="1"/>
          <p:nvPr/>
        </p:nvSpPr>
        <p:spPr>
          <a:xfrm>
            <a:off x="1664483" y="5426813"/>
            <a:ext cx="2916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Call vector object</a:t>
            </a:r>
            <a:endParaRPr lang="en-US" sz="2400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603E2-0DCC-40AC-6C3F-DD6177521E85}"/>
              </a:ext>
            </a:extLst>
          </p:cNvPr>
          <p:cNvSpPr/>
          <p:nvPr/>
        </p:nvSpPr>
        <p:spPr>
          <a:xfrm>
            <a:off x="3136530" y="4352087"/>
            <a:ext cx="825870" cy="34544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124635-98E3-6245-B367-DD86ED5717F6}"/>
              </a:ext>
            </a:extLst>
          </p:cNvPr>
          <p:cNvCxnSpPr>
            <a:cxnSpLocks/>
          </p:cNvCxnSpPr>
          <p:nvPr/>
        </p:nvCxnSpPr>
        <p:spPr>
          <a:xfrm flipH="1" flipV="1">
            <a:off x="4197928" y="4781464"/>
            <a:ext cx="632322" cy="1231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42DEB4-D541-C047-35AB-8C0BC7C49D5A}"/>
              </a:ext>
            </a:extLst>
          </p:cNvPr>
          <p:cNvSpPr txBox="1"/>
          <p:nvPr/>
        </p:nvSpPr>
        <p:spPr>
          <a:xfrm>
            <a:off x="3717309" y="5888478"/>
            <a:ext cx="2916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Data type</a:t>
            </a:r>
            <a:endParaRPr lang="en-US" sz="2400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E9133-B624-F7F4-1209-85D4677B25E3}"/>
              </a:ext>
            </a:extLst>
          </p:cNvPr>
          <p:cNvSpPr/>
          <p:nvPr/>
        </p:nvSpPr>
        <p:spPr>
          <a:xfrm>
            <a:off x="3962400" y="4352087"/>
            <a:ext cx="618466" cy="34544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205619-0861-F4CE-0EED-3B6EC7292DC6}"/>
              </a:ext>
            </a:extLst>
          </p:cNvPr>
          <p:cNvCxnSpPr>
            <a:cxnSpLocks/>
          </p:cNvCxnSpPr>
          <p:nvPr/>
        </p:nvCxnSpPr>
        <p:spPr>
          <a:xfrm flipH="1" flipV="1">
            <a:off x="4987084" y="4767610"/>
            <a:ext cx="669036" cy="679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10214C-4AF9-059A-39C4-2A2CE1F02F91}"/>
              </a:ext>
            </a:extLst>
          </p:cNvPr>
          <p:cNvSpPr txBox="1"/>
          <p:nvPr/>
        </p:nvSpPr>
        <p:spPr>
          <a:xfrm>
            <a:off x="5406735" y="5412959"/>
            <a:ext cx="2620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Name of vector</a:t>
            </a:r>
            <a:endParaRPr lang="en-US" sz="2400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F721CC-36CB-BFCE-DD4B-A1C8200A86DC}"/>
              </a:ext>
            </a:extLst>
          </p:cNvPr>
          <p:cNvSpPr/>
          <p:nvPr/>
        </p:nvSpPr>
        <p:spPr>
          <a:xfrm>
            <a:off x="4751556" y="4338233"/>
            <a:ext cx="1344444" cy="345440"/>
          </a:xfrm>
          <a:prstGeom prst="rect">
            <a:avLst/>
          </a:prstGeom>
          <a:solidFill>
            <a:srgbClr val="FFFF00">
              <a:alpha val="512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2" grpId="0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B43E-671D-EF73-BFCD-D12965E0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Initialisation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83E36-CC00-4674-E719-E7BD9ABA5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1697308"/>
            <a:ext cx="5238750" cy="4303441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vector1</a:t>
            </a:r>
            <a:r>
              <a:rPr lang="en-GB" sz="2800" dirty="0">
                <a:latin typeface="Menlo" panose="020B0609030804020204" pitchFamily="49" charset="0"/>
              </a:rPr>
              <a:t> </a:t>
            </a:r>
            <a:r>
              <a:rPr lang="en-US" sz="2800" dirty="0"/>
              <a:t>and </a:t>
            </a:r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vector2</a:t>
            </a:r>
            <a:r>
              <a:rPr lang="en-GB" sz="2800" dirty="0">
                <a:latin typeface="Menlo" panose="020B0609030804020204" pitchFamily="49" charset="0"/>
              </a:rPr>
              <a:t> </a:t>
            </a:r>
            <a:r>
              <a:rPr lang="en-US" sz="2800" dirty="0"/>
              <a:t>are </a:t>
            </a:r>
            <a:r>
              <a:rPr lang="en-US" sz="2800" dirty="0" err="1"/>
              <a:t>intialised</a:t>
            </a:r>
            <a:r>
              <a:rPr lang="en-US" sz="2800" dirty="0"/>
              <a:t> with set values</a:t>
            </a:r>
          </a:p>
          <a:p>
            <a:pPr marL="457200" indent="-457200"/>
            <a:endParaRPr lang="en-US" sz="2800" dirty="0">
              <a:highlight>
                <a:srgbClr val="000000"/>
              </a:highlight>
            </a:endParaRPr>
          </a:p>
          <a:p>
            <a:pPr marL="457200" indent="-457200"/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vector3</a:t>
            </a:r>
            <a:r>
              <a:rPr lang="en-US" sz="2800" dirty="0"/>
              <a:t> creates an array of length five, consisting of repeating twelves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You can’t print out a full vector, you need to loop over all the elements</a:t>
            </a:r>
          </a:p>
          <a:p>
            <a:pPr marL="3690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CCB9B-8E61-9E2B-3740-306BEEF83A66}"/>
              </a:ext>
            </a:extLst>
          </p:cNvPr>
          <p:cNvSpPr txBox="1"/>
          <p:nvPr/>
        </p:nvSpPr>
        <p:spPr>
          <a:xfrm>
            <a:off x="495715" y="1225689"/>
            <a:ext cx="6133685" cy="535531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initialiser list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vector1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uniform initialisation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vector2{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method 3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vector3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12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: vector3)</a:t>
            </a:r>
          </a:p>
          <a:p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 '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08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3387-4FA7-BBEE-5B01-2289D17D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along on your 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8E81-6914-A1CE-5E38-8D5A8B45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487758"/>
            <a:ext cx="10353762" cy="3714749"/>
          </a:xfrm>
        </p:spPr>
        <p:txBody>
          <a:bodyPr/>
          <a:lstStyle/>
          <a:p>
            <a:r>
              <a:rPr lang="en-GB" dirty="0"/>
              <a:t>Copy the text on the </a:t>
            </a:r>
            <a:r>
              <a:rPr lang="en-GB" dirty="0" err="1"/>
              <a:t>Powerpoint</a:t>
            </a:r>
            <a:r>
              <a:rPr lang="en-GB" dirty="0"/>
              <a:t> into your IDE (find slides on my site)</a:t>
            </a:r>
          </a:p>
          <a:p>
            <a:r>
              <a:rPr lang="en-GB" dirty="0"/>
              <a:t>Compile and run to assert that you get the same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6DA68-93AA-FA08-154E-E321721040DD}"/>
              </a:ext>
            </a:extLst>
          </p:cNvPr>
          <p:cNvSpPr txBox="1"/>
          <p:nvPr/>
        </p:nvSpPr>
        <p:spPr>
          <a:xfrm>
            <a:off x="406652" y="3579124"/>
            <a:ext cx="4876548" cy="280076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string a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"Interactive lessons are superior!"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B9FC0-C4FE-0E67-8A24-AC93955CD627}"/>
              </a:ext>
            </a:extLst>
          </p:cNvPr>
          <p:cNvSpPr txBox="1"/>
          <p:nvPr/>
        </p:nvSpPr>
        <p:spPr>
          <a:xfrm>
            <a:off x="5637943" y="3777221"/>
            <a:ext cx="6097508" cy="2308324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6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6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6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6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6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6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run </a:t>
            </a:r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test.cpp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600" b="1" dirty="0" err="1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600" b="1" dirty="0">
                <a:solidFill>
                  <a:srgbClr val="DC3079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600" b="1" dirty="0" err="1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Alexs</a:t>
            </a:r>
            <a:r>
              <a:rPr lang="en-GB" sz="1600" b="1" dirty="0">
                <a:solidFill>
                  <a:srgbClr val="FC6C23"/>
                </a:solidFill>
                <a:effectLst/>
                <a:latin typeface="Menlo" panose="020B0609030804020204" pitchFamily="49" charset="0"/>
              </a:rPr>
              <a:t>-Air </a:t>
            </a:r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600" b="1" dirty="0">
                <a:solidFill>
                  <a:srgbClr val="73A027"/>
                </a:solidFill>
                <a:effectLst/>
                <a:latin typeface="Menlo" panose="020B0609030804020204" pitchFamily="49" charset="0"/>
              </a:rPr>
              <a:t>~/Documents/UOL/Teaching/C++_Workshops/Workshops/WS2</a:t>
            </a:r>
            <a:endParaRPr lang="en-GB" sz="1600" dirty="0">
              <a:solidFill>
                <a:srgbClr val="73A027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1" dirty="0">
                <a:solidFill>
                  <a:srgbClr val="929292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./run</a:t>
            </a:r>
          </a:p>
          <a:p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Interactive lessons are superior!</a:t>
            </a:r>
          </a:p>
        </p:txBody>
      </p:sp>
    </p:spTree>
    <p:extLst>
      <p:ext uri="{BB962C8B-B14F-4D97-AF65-F5344CB8AC3E}">
        <p14:creationId xmlns:p14="http://schemas.microsoft.com/office/powerpoint/2010/main" val="10048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7426-F7A7-36DF-6546-26784F14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Manipulation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92461-FAEF-63CB-BD23-B060C128A038}"/>
              </a:ext>
            </a:extLst>
          </p:cNvPr>
          <p:cNvSpPr txBox="1"/>
          <p:nvPr/>
        </p:nvSpPr>
        <p:spPr>
          <a:xfrm>
            <a:off x="437735" y="1674674"/>
            <a:ext cx="6096000" cy="1754326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v1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add the integers 6 and 7 to the vector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F8F8F2"/>
                </a:solidFill>
                <a:latin typeface="Menlo" panose="020B0609030804020204" pitchFamily="49" charset="0"/>
              </a:rPr>
              <a:t>v1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dirty="0">
                <a:solidFill>
                  <a:srgbClr val="F8F8F2"/>
                </a:solidFill>
                <a:latin typeface="Menlo" panose="020B0609030804020204" pitchFamily="49" charset="0"/>
              </a:rPr>
              <a:t>v1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remove the last element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v1.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pop_back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540B9-A4AE-C26D-D146-9790403DDF40}"/>
              </a:ext>
            </a:extLst>
          </p:cNvPr>
          <p:cNvSpPr txBox="1"/>
          <p:nvPr/>
        </p:nvSpPr>
        <p:spPr>
          <a:xfrm>
            <a:off x="437735" y="3714120"/>
            <a:ext cx="6096000" cy="258532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access vector elements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v1.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or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v1[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However, the at() function 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is preferred over [] because 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at() throws an exception 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whenever the vector is out of 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bound, while [] gives a garbage value.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4F202-B0E3-07A4-14C2-E0C6EFFD85DA}"/>
              </a:ext>
            </a:extLst>
          </p:cNvPr>
          <p:cNvSpPr txBox="1"/>
          <p:nvPr/>
        </p:nvSpPr>
        <p:spPr>
          <a:xfrm>
            <a:off x="6863196" y="1674674"/>
            <a:ext cx="4929169" cy="1754326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change elements at indexes 1 and 4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v1.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v1.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3968E-D584-F772-88C1-B105E058C99C}"/>
              </a:ext>
            </a:extLst>
          </p:cNvPr>
          <p:cNvSpPr txBox="1"/>
          <p:nvPr/>
        </p:nvSpPr>
        <p:spPr>
          <a:xfrm>
            <a:off x="6844146" y="4117694"/>
            <a:ext cx="4516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For other vector functions, see:</a:t>
            </a:r>
          </a:p>
          <a:p>
            <a:r>
              <a:rPr lang="en-US" sz="2400" dirty="0">
                <a:latin typeface="Helvetica Light" panose="020B0403020202020204" pitchFamily="34" charset="0"/>
                <a:hlinkClick r:id="rId2"/>
              </a:rPr>
              <a:t>https://www.programiz.com/cpp-programming/vectors</a:t>
            </a:r>
            <a:endParaRPr lang="en-US" sz="24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B45E-9666-EEB5-B50A-E468078C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Four (Homework)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443" y="1357993"/>
                <a:ext cx="10353762" cy="503192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Create an evenly-space array (or vector) between 0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(you’ll need to import &lt;</a:t>
                </a:r>
                <a:r>
                  <a:rPr lang="en-US" sz="2400" dirty="0" err="1"/>
                  <a:t>cmath</a:t>
                </a:r>
                <a:r>
                  <a:rPr lang="en-US" sz="2400" dirty="0"/>
                  <a:t>&gt;)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Create a function called sin_2x which returns sin(2x)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Loop over your array and pass the elements to sin_2x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Save the results to a new array of the same length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Send me your scripts by Wednesday evening next week </a:t>
                </a:r>
                <a:r>
                  <a:rPr lang="en-US" sz="2400"/>
                  <a:t>(30/10/24</a:t>
                </a:r>
                <a:r>
                  <a:rPr lang="en-US" sz="2400" dirty="0"/>
                  <a:t>) </a:t>
                </a:r>
              </a:p>
              <a:p>
                <a:endParaRPr lang="en-GB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43" y="1357993"/>
                <a:ext cx="10353762" cy="50319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71B349-6D24-E887-9F84-7CE051AA7C8B}"/>
              </a:ext>
            </a:extLst>
          </p:cNvPr>
          <p:cNvSpPr/>
          <p:nvPr/>
        </p:nvSpPr>
        <p:spPr>
          <a:xfrm>
            <a:off x="2770908" y="288537"/>
            <a:ext cx="6719455" cy="1141142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B9D46-EFA3-C653-5DDC-EA25FDB4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C21-510F-A334-717E-8F4D6C0B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Passing vectors into functions (pointers)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Plotting data</a:t>
            </a:r>
          </a:p>
          <a:p>
            <a:endParaRPr lang="en-US" sz="2800" dirty="0"/>
          </a:p>
          <a:p>
            <a:r>
              <a:rPr lang="en-US" sz="2800" dirty="0"/>
              <a:t>Introduction to Monte Carlo methods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144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DB24-9643-0247-468C-DC18E0B1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/>
          <a:lstStyle/>
          <a:p>
            <a:r>
              <a:rPr lang="en-GB" dirty="0"/>
              <a:t>Thanks!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19E23A8F-C72B-9C85-775A-67A3ABA0E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7" y="1257300"/>
            <a:ext cx="6358873" cy="5334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4AB89-CB8C-1B42-3EF7-2FF6E11A5B55}"/>
              </a:ext>
            </a:extLst>
          </p:cNvPr>
          <p:cNvSpPr txBox="1"/>
          <p:nvPr/>
        </p:nvSpPr>
        <p:spPr>
          <a:xfrm>
            <a:off x="7148513" y="2723970"/>
            <a:ext cx="4719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Light" panose="020B0403020202020204" pitchFamily="34" charset="0"/>
              </a:rPr>
              <a:t>Any questions in the Slack Channel, or message me privately </a:t>
            </a:r>
          </a:p>
        </p:txBody>
      </p:sp>
    </p:spTree>
    <p:extLst>
      <p:ext uri="{BB962C8B-B14F-4D97-AF65-F5344CB8AC3E}">
        <p14:creationId xmlns:p14="http://schemas.microsoft.com/office/powerpoint/2010/main" val="209586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755F-37B4-2ACA-AD98-DD75A54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293D-ECC7-0405-EA6C-C45A2D0DDDF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Different data types</a:t>
            </a:r>
          </a:p>
          <a:p>
            <a:endParaRPr lang="en-GB" sz="2800" dirty="0"/>
          </a:p>
          <a:p>
            <a:r>
              <a:rPr lang="en-GB" sz="2800" dirty="0"/>
              <a:t>Type conversion</a:t>
            </a:r>
          </a:p>
          <a:p>
            <a:endParaRPr lang="en-GB" sz="2800" dirty="0"/>
          </a:p>
          <a:p>
            <a:r>
              <a:rPr lang="en-GB" sz="2800" dirty="0"/>
              <a:t>Precision and limits</a:t>
            </a:r>
          </a:p>
          <a:p>
            <a:endParaRPr lang="en-GB" sz="2800" dirty="0"/>
          </a:p>
          <a:p>
            <a:r>
              <a:rPr lang="en-GB" sz="2800" dirty="0"/>
              <a:t>Simple exercises and operations list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773EF8-1258-7927-9641-4192CFAC1122}"/>
              </a:ext>
            </a:extLst>
          </p:cNvPr>
          <p:cNvSpPr/>
          <p:nvPr/>
        </p:nvSpPr>
        <p:spPr>
          <a:xfrm>
            <a:off x="4304714" y="230458"/>
            <a:ext cx="358726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AC3E-FD15-A225-906F-67C19A9C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98D4-81E0-216C-F4DD-9CAAB8C94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763"/>
            <a:ext cx="10353762" cy="4551092"/>
          </a:xfrm>
          <a:effectLst/>
        </p:spPr>
        <p:txBody>
          <a:bodyPr>
            <a:normAutofit lnSpcReduction="10000"/>
          </a:bodyPr>
          <a:lstStyle/>
          <a:p>
            <a:r>
              <a:rPr lang="en-GB" sz="2800" dirty="0"/>
              <a:t>A variable is a container for data</a:t>
            </a:r>
          </a:p>
          <a:p>
            <a:endParaRPr lang="en-GB" sz="2800" dirty="0"/>
          </a:p>
          <a:p>
            <a:r>
              <a:rPr lang="en-GB" dirty="0"/>
              <a:t>A named location in </a:t>
            </a:r>
            <a:r>
              <a:rPr lang="en-GB" sz="2800" dirty="0"/>
              <a:t>memory space</a:t>
            </a:r>
            <a:endParaRPr lang="en-GB" dirty="0"/>
          </a:p>
          <a:p>
            <a:endParaRPr lang="en-GB" sz="2800" dirty="0"/>
          </a:p>
          <a:p>
            <a:r>
              <a:rPr lang="en-GB" sz="2800" dirty="0"/>
              <a:t>Variables are assigned values, which may be changed at any time</a:t>
            </a:r>
          </a:p>
          <a:p>
            <a:endParaRPr lang="en-GB" dirty="0"/>
          </a:p>
          <a:p>
            <a:r>
              <a:rPr lang="en-GB" sz="2800" dirty="0"/>
              <a:t>In C++, you must tell the compiler what data type to expect for a variable </a:t>
            </a:r>
          </a:p>
        </p:txBody>
      </p:sp>
    </p:spTree>
    <p:extLst>
      <p:ext uri="{BB962C8B-B14F-4D97-AF65-F5344CB8AC3E}">
        <p14:creationId xmlns:p14="http://schemas.microsoft.com/office/powerpoint/2010/main" val="475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529E-9676-E85B-2696-63CECAA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AA32-C900-E803-C681-D02C078F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562326"/>
            <a:ext cx="10353762" cy="566056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en-GB" dirty="0"/>
              <a:t>Variables may be assigned values straight away or later in the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C6697-7A51-07C6-35FF-CD0170D0DE6D}"/>
              </a:ext>
            </a:extLst>
          </p:cNvPr>
          <p:cNvSpPr txBox="1"/>
          <p:nvPr/>
        </p:nvSpPr>
        <p:spPr>
          <a:xfrm>
            <a:off x="2143898" y="1463625"/>
            <a:ext cx="7893556" cy="378565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2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2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2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b;</a:t>
            </a:r>
          </a:p>
          <a:p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b </a:t>
            </a:r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2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b;</a:t>
            </a:r>
          </a:p>
          <a:p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b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2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7044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EAB6-9994-83F3-1964-0AEE2342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Types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00735E3-6DB8-26E4-99FA-7588CB576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3324"/>
              </p:ext>
            </p:extLst>
          </p:nvPr>
        </p:nvGraphicFramePr>
        <p:xfrm>
          <a:off x="768611" y="1335358"/>
          <a:ext cx="10644130" cy="4842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4014">
                  <a:extLst>
                    <a:ext uri="{9D8B030D-6E8A-4147-A177-3AD203B41FA5}">
                      <a16:colId xmlns:a16="http://schemas.microsoft.com/office/drawing/2014/main" val="2738433169"/>
                    </a:ext>
                  </a:extLst>
                </a:gridCol>
                <a:gridCol w="7260116">
                  <a:extLst>
                    <a:ext uri="{9D8B030D-6E8A-4147-A177-3AD203B41FA5}">
                      <a16:colId xmlns:a16="http://schemas.microsoft.com/office/drawing/2014/main" val="1658760828"/>
                    </a:ext>
                  </a:extLst>
                </a:gridCol>
              </a:tblGrid>
              <a:tr h="445264">
                <a:tc>
                  <a:txBody>
                    <a:bodyPr/>
                    <a:lstStyle/>
                    <a:p>
                      <a:r>
                        <a:rPr lang="en-US" sz="2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24006"/>
                  </a:ext>
                </a:extLst>
              </a:tr>
              <a:tr h="768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66D9E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int</a:t>
                      </a:r>
                      <a:endParaRPr lang="en-GB" sz="2200" b="0" dirty="0">
                        <a:solidFill>
                          <a:srgbClr val="F8F8F2"/>
                        </a:solidFill>
                        <a:effectLst/>
                        <a:highlight>
                          <a:srgbClr val="000000"/>
                        </a:highlight>
                      </a:endParaRPr>
                    </a:p>
                    <a:p>
                      <a:endParaRPr lang="en-US" sz="2200" dirty="0">
                        <a:solidFill>
                          <a:srgbClr val="FFFF00"/>
                        </a:solidFill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Stores integers without decimals (e.g. </a:t>
                      </a:r>
                      <a:r>
                        <a:rPr lang="en-GB" sz="2200" b="0" dirty="0">
                          <a:solidFill>
                            <a:srgbClr val="AE81F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0, 1, 2…</a:t>
                      </a:r>
                      <a:r>
                        <a:rPr lang="en-US" sz="2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56583"/>
                  </a:ext>
                </a:extLst>
              </a:tr>
              <a:tr h="768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66D9E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double</a:t>
                      </a:r>
                      <a:endParaRPr lang="en-GB" sz="2200" b="0" dirty="0">
                        <a:solidFill>
                          <a:srgbClr val="F8F8F2"/>
                        </a:solidFill>
                        <a:effectLst/>
                        <a:highlight>
                          <a:srgbClr val="000000"/>
                        </a:highlight>
                      </a:endParaRPr>
                    </a:p>
                    <a:p>
                      <a:endParaRPr lang="en-US" sz="2200" dirty="0">
                        <a:solidFill>
                          <a:srgbClr val="FFFF00"/>
                        </a:solidFill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Stores floating point numbers without decimals (e.g. </a:t>
                      </a:r>
                      <a:r>
                        <a:rPr lang="en-GB" sz="2200" b="0" dirty="0">
                          <a:solidFill>
                            <a:srgbClr val="AE81F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1.21</a:t>
                      </a:r>
                      <a:r>
                        <a:rPr lang="en-US" sz="2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34094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66D9E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char</a:t>
                      </a:r>
                      <a:endParaRPr lang="en-US" sz="2200" dirty="0">
                        <a:solidFill>
                          <a:srgbClr val="FFFF00"/>
                        </a:solidFill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Stores single characters, which are loaded using single quotations (</a:t>
                      </a:r>
                      <a:r>
                        <a:rPr lang="en-GB" sz="2200" b="0" dirty="0">
                          <a:solidFill>
                            <a:srgbClr val="E6DB74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'</a:t>
                      </a:r>
                      <a:r>
                        <a:rPr lang="en-GB" sz="2200" b="0" dirty="0" err="1">
                          <a:solidFill>
                            <a:srgbClr val="E6DB74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a’,’b</a:t>
                      </a:r>
                      <a:r>
                        <a:rPr lang="en-GB" sz="2200" b="0" dirty="0">
                          <a:solidFill>
                            <a:srgbClr val="E6DB74"/>
                          </a:solidFill>
                          <a:effectLst/>
                        </a:rPr>
                        <a:t>’</a:t>
                      </a:r>
                      <a:r>
                        <a:rPr lang="en-GB" sz="22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2200" b="0" dirty="0">
                        <a:solidFill>
                          <a:schemeClr val="bg1"/>
                        </a:solidFill>
                        <a:effectLst/>
                        <a:latin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42718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66D9E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string</a:t>
                      </a:r>
                      <a:endParaRPr lang="en-GB" sz="2200" b="0" dirty="0">
                        <a:solidFill>
                          <a:srgbClr val="F8F8F2"/>
                        </a:solidFill>
                        <a:effectLst/>
                        <a:highlight>
                          <a:srgbClr val="000000"/>
                        </a:highlight>
                      </a:endParaRPr>
                    </a:p>
                    <a:p>
                      <a:endParaRPr lang="en-US" sz="2200" dirty="0">
                        <a:solidFill>
                          <a:srgbClr val="FFFF00"/>
                        </a:solidFill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Stores text, loaded using double quotations </a:t>
                      </a:r>
                      <a:r>
                        <a:rPr lang="en-GB" sz="2200" b="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GB" sz="2200" b="0" dirty="0">
                          <a:solidFill>
                            <a:srgbClr val="E6DB74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“Hello”</a:t>
                      </a:r>
                      <a:r>
                        <a:rPr lang="en-GB" sz="2200" b="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858606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66D9E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bool</a:t>
                      </a:r>
                      <a:endParaRPr lang="en-GB" sz="2200" b="0" dirty="0">
                        <a:solidFill>
                          <a:srgbClr val="F8F8F2"/>
                        </a:solidFill>
                        <a:effectLst/>
                        <a:highlight>
                          <a:srgbClr val="000000"/>
                        </a:highlight>
                        <a:latin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Stores Boolean values: </a:t>
                      </a:r>
                      <a:r>
                        <a:rPr lang="en-GB" sz="2200" b="0" dirty="0">
                          <a:solidFill>
                            <a:srgbClr val="AE81F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true</a:t>
                      </a:r>
                      <a:r>
                        <a:rPr lang="en-US" sz="2200" dirty="0"/>
                        <a:t>, </a:t>
                      </a:r>
                      <a:r>
                        <a:rPr lang="en-GB" sz="2200" b="0" dirty="0">
                          <a:solidFill>
                            <a:srgbClr val="AE81F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false</a:t>
                      </a:r>
                      <a:endParaRPr lang="en-US" sz="2200" dirty="0"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68466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66D9E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float</a:t>
                      </a:r>
                      <a:endParaRPr lang="en-GB" sz="2200" b="0" dirty="0">
                        <a:solidFill>
                          <a:srgbClr val="F8F8F2"/>
                        </a:solidFill>
                        <a:effectLst/>
                        <a:highlight>
                          <a:srgbClr val="000000"/>
                        </a:highlight>
                        <a:latin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Stores floating point numbers without decimals (e.g. </a:t>
                      </a:r>
                      <a:r>
                        <a:rPr lang="en-GB" sz="2200" b="0" dirty="0">
                          <a:solidFill>
                            <a:srgbClr val="AE81F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1.21F</a:t>
                      </a:r>
                      <a:r>
                        <a:rPr lang="en-US" sz="2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3398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66D9EF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others</a:t>
                      </a:r>
                      <a:endParaRPr lang="en-GB" sz="2200" b="0" dirty="0">
                        <a:solidFill>
                          <a:srgbClr val="F8F8F2"/>
                        </a:solidFill>
                        <a:effectLst/>
                        <a:highlight>
                          <a:srgbClr val="000000"/>
                        </a:highlight>
                        <a:latin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There are more data types, and you can create your 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7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632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24259"/>
      </a:dk2>
      <a:lt2>
        <a:srgbClr val="E2E7E8"/>
      </a:lt2>
      <a:accent1>
        <a:srgbClr val="ED816F"/>
      </a:accent1>
      <a:accent2>
        <a:srgbClr val="E9507B"/>
      </a:accent2>
      <a:accent3>
        <a:srgbClr val="ED6FC7"/>
      </a:accent3>
      <a:accent4>
        <a:srgbClr val="D850E9"/>
      </a:accent4>
      <a:accent5>
        <a:srgbClr val="AA6FED"/>
      </a:accent5>
      <a:accent6>
        <a:srgbClr val="5850E9"/>
      </a:accent6>
      <a:hlink>
        <a:srgbClr val="3E6C74"/>
      </a:hlink>
      <a:folHlink>
        <a:srgbClr val="4C4C4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15707</TotalTime>
  <Words>4500</Words>
  <Application>Microsoft Macintosh PowerPoint</Application>
  <PresentationFormat>Widescreen</PresentationFormat>
  <Paragraphs>749</Paragraphs>
  <Slides>53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Calisto MT</vt:lpstr>
      <vt:lpstr>Cambria Math</vt:lpstr>
      <vt:lpstr>Courier New</vt:lpstr>
      <vt:lpstr>Helvetica Light</vt:lpstr>
      <vt:lpstr>Menlo</vt:lpstr>
      <vt:lpstr>Wingdings 2</vt:lpstr>
      <vt:lpstr>SlateVTI</vt:lpstr>
      <vt:lpstr>PowerPoint Presentation</vt:lpstr>
      <vt:lpstr>Recap</vt:lpstr>
      <vt:lpstr>Resources</vt:lpstr>
      <vt:lpstr>Aim of Workshop Two</vt:lpstr>
      <vt:lpstr>Follow along on your laptop</vt:lpstr>
      <vt:lpstr>VARIABLES</vt:lpstr>
      <vt:lpstr>Variables</vt:lpstr>
      <vt:lpstr>Variables</vt:lpstr>
      <vt:lpstr>Data Types</vt:lpstr>
      <vt:lpstr>Doubles and Floats</vt:lpstr>
      <vt:lpstr>Compiling Data Types</vt:lpstr>
      <vt:lpstr>Compiling Data Types</vt:lpstr>
      <vt:lpstr>Type Conversion</vt:lpstr>
      <vt:lpstr>Type Conversion</vt:lpstr>
      <vt:lpstr>Type Conversion</vt:lpstr>
      <vt:lpstr>PowerPoint Presentation</vt:lpstr>
      <vt:lpstr>Precision: Double</vt:lpstr>
      <vt:lpstr>Precision: Double</vt:lpstr>
      <vt:lpstr>Precision: Double</vt:lpstr>
      <vt:lpstr>Limits</vt:lpstr>
      <vt:lpstr>Limits</vt:lpstr>
      <vt:lpstr>Limits</vt:lpstr>
      <vt:lpstr>Limits</vt:lpstr>
      <vt:lpstr>Boolean</vt:lpstr>
      <vt:lpstr>Operators</vt:lpstr>
      <vt:lpstr>FUNCTIONS</vt:lpstr>
      <vt:lpstr>Functions</vt:lpstr>
      <vt:lpstr>Functions</vt:lpstr>
      <vt:lpstr>Functions</vt:lpstr>
      <vt:lpstr>Functions: Declaration after main</vt:lpstr>
      <vt:lpstr>Functions: Splitting the Declaration and the Definition</vt:lpstr>
      <vt:lpstr>Knock-knock jokes</vt:lpstr>
      <vt:lpstr>Challenge One:</vt:lpstr>
      <vt:lpstr>PowerPoint Presentation</vt:lpstr>
      <vt:lpstr>Functions: Arguments</vt:lpstr>
      <vt:lpstr>Challenge Two:</vt:lpstr>
      <vt:lpstr>PowerPoint Presentation</vt:lpstr>
      <vt:lpstr>FOR LOOPS</vt:lpstr>
      <vt:lpstr>Conditional For Loops</vt:lpstr>
      <vt:lpstr>Challenge Three:</vt:lpstr>
      <vt:lpstr>PowerPoint Presentation</vt:lpstr>
      <vt:lpstr>Ranged For Loop (New For C++11)</vt:lpstr>
      <vt:lpstr>Ranged For Loop</vt:lpstr>
      <vt:lpstr>ARRAYS AND VECTORS</vt:lpstr>
      <vt:lpstr>Arrays</vt:lpstr>
      <vt:lpstr>Array Indexing</vt:lpstr>
      <vt:lpstr>Array Indexing</vt:lpstr>
      <vt:lpstr>Vectors</vt:lpstr>
      <vt:lpstr>Vector Initialisation</vt:lpstr>
      <vt:lpstr>Vector Manipulation</vt:lpstr>
      <vt:lpstr>Challenge Four (Homework)</vt:lpstr>
      <vt:lpstr>Next Week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waters</dc:creator>
  <cp:lastModifiedBy>alex@4wardfutures.org.uk</cp:lastModifiedBy>
  <cp:revision>220</cp:revision>
  <dcterms:created xsi:type="dcterms:W3CDTF">2020-12-11T09:06:28Z</dcterms:created>
  <dcterms:modified xsi:type="dcterms:W3CDTF">2024-10-24T16:00:28Z</dcterms:modified>
</cp:coreProperties>
</file>