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Lst>
  <p:notesMasterIdLst>
    <p:notesMasterId r:id="rId44"/>
  </p:notesMasterIdLst>
  <p:handoutMasterIdLst>
    <p:handoutMasterId r:id="rId45"/>
  </p:handoutMasterIdLst>
  <p:sldIdLst>
    <p:sldId id="256" r:id="rId2"/>
    <p:sldId id="336" r:id="rId3"/>
    <p:sldId id="409" r:id="rId4"/>
    <p:sldId id="329" r:id="rId5"/>
    <p:sldId id="484" r:id="rId6"/>
    <p:sldId id="497" r:id="rId7"/>
    <p:sldId id="486" r:id="rId8"/>
    <p:sldId id="495" r:id="rId9"/>
    <p:sldId id="488" r:id="rId10"/>
    <p:sldId id="418" r:id="rId11"/>
    <p:sldId id="482" r:id="rId12"/>
    <p:sldId id="289" r:id="rId13"/>
    <p:sldId id="469" r:id="rId14"/>
    <p:sldId id="437" r:id="rId15"/>
    <p:sldId id="438" r:id="rId16"/>
    <p:sldId id="470" r:id="rId17"/>
    <p:sldId id="471" r:id="rId18"/>
    <p:sldId id="472" r:id="rId19"/>
    <p:sldId id="477" r:id="rId20"/>
    <p:sldId id="474" r:id="rId21"/>
    <p:sldId id="473" r:id="rId22"/>
    <p:sldId id="475" r:id="rId23"/>
    <p:sldId id="439" r:id="rId24"/>
    <p:sldId id="478" r:id="rId25"/>
    <p:sldId id="479" r:id="rId26"/>
    <p:sldId id="480" r:id="rId27"/>
    <p:sldId id="441" r:id="rId28"/>
    <p:sldId id="493" r:id="rId29"/>
    <p:sldId id="442" r:id="rId30"/>
    <p:sldId id="443" r:id="rId31"/>
    <p:sldId id="444" r:id="rId32"/>
    <p:sldId id="445" r:id="rId33"/>
    <p:sldId id="446" r:id="rId34"/>
    <p:sldId id="447" r:id="rId35"/>
    <p:sldId id="448" r:id="rId36"/>
    <p:sldId id="449" r:id="rId37"/>
    <p:sldId id="450" r:id="rId38"/>
    <p:sldId id="451" r:id="rId39"/>
    <p:sldId id="453" r:id="rId40"/>
    <p:sldId id="452" r:id="rId41"/>
    <p:sldId id="494" r:id="rId42"/>
    <p:sldId id="48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E9E5DC"/>
    <a:srgbClr val="FDF80F"/>
    <a:srgbClr val="0DD0FF"/>
    <a:srgbClr val="1B1B1B"/>
    <a:srgbClr val="F2B800"/>
    <a:srgbClr val="D2A000"/>
    <a:srgbClr val="E2A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20" autoAdjust="0"/>
    <p:restoredTop sz="89303"/>
  </p:normalViewPr>
  <p:slideViewPr>
    <p:cSldViewPr snapToGrid="0">
      <p:cViewPr varScale="1">
        <p:scale>
          <a:sx n="130" d="100"/>
          <a:sy n="130" d="100"/>
        </p:scale>
        <p:origin x="2168" y="17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115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F883442-EB36-05F1-BF19-38DE1F63DDC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91F731CB-CA89-E530-8243-DFF40A7CCCB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F72102-9CB6-5F42-A929-BAE6D191A529}" type="datetimeFigureOut">
              <a:rPr lang="en-GB" smtClean="0"/>
              <a:t>14/11/2024</a:t>
            </a:fld>
            <a:endParaRPr lang="en-GB"/>
          </a:p>
        </p:txBody>
      </p:sp>
      <p:sp>
        <p:nvSpPr>
          <p:cNvPr id="4" name="Footer Placeholder 3">
            <a:extLst>
              <a:ext uri="{FF2B5EF4-FFF2-40B4-BE49-F238E27FC236}">
                <a16:creationId xmlns:a16="http://schemas.microsoft.com/office/drawing/2014/main" id="{A8849595-BDCF-4900-A2E8-3DC3CAE3ED7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22ADC36-3F13-2366-865A-A5122B562C1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152515E-D8F3-7144-8C7A-99E4B55E29C8}" type="slidenum">
              <a:rPr lang="en-GB" smtClean="0"/>
              <a:t>‹#›</a:t>
            </a:fld>
            <a:endParaRPr lang="en-GB"/>
          </a:p>
        </p:txBody>
      </p:sp>
    </p:spTree>
    <p:extLst>
      <p:ext uri="{BB962C8B-B14F-4D97-AF65-F5344CB8AC3E}">
        <p14:creationId xmlns:p14="http://schemas.microsoft.com/office/powerpoint/2010/main" val="41812474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CA9C1C-F395-4B67-87B6-9C90C25D84AC}" type="datetimeFigureOut">
              <a:rPr lang="en-GB" smtClean="0"/>
              <a:t>14/11/2024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3DCB38-E6DD-4DF7-AF5B-3188040186D7}" type="slidenum">
              <a:rPr lang="en-GB" smtClean="0"/>
              <a:t>‹#›</a:t>
            </a:fld>
            <a:endParaRPr lang="en-GB"/>
          </a:p>
        </p:txBody>
      </p:sp>
    </p:spTree>
    <p:extLst>
      <p:ext uri="{BB962C8B-B14F-4D97-AF65-F5344CB8AC3E}">
        <p14:creationId xmlns:p14="http://schemas.microsoft.com/office/powerpoint/2010/main" val="315033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p:cNvGrpSpPr/>
        <p:nvPr/>
      </p:nvGrpSpPr>
      <p:grpSpPr>
        <a:xfrm>
          <a:off x="0" y="0"/>
          <a:ext cx="0" cy="0"/>
          <a:chOff x="0" y="0"/>
          <a:chExt cx="0" cy="0"/>
        </a:xfrm>
      </p:grpSpPr>
      <p:sp>
        <p:nvSpPr>
          <p:cNvPr id="24" name="Google Shape;2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5" name="Google Shape;2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48828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DCB38-E6DD-4DF7-AF5B-3188040186D7}" type="slidenum">
              <a:rPr lang="en-GB" smtClean="0"/>
              <a:t>6</a:t>
            </a:fld>
            <a:endParaRPr lang="en-GB"/>
          </a:p>
        </p:txBody>
      </p:sp>
    </p:spTree>
    <p:extLst>
      <p:ext uri="{BB962C8B-B14F-4D97-AF65-F5344CB8AC3E}">
        <p14:creationId xmlns:p14="http://schemas.microsoft.com/office/powerpoint/2010/main" val="1415318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C3DCB38-E6DD-4DF7-AF5B-3188040186D7}" type="slidenum">
              <a:rPr lang="en-GB" smtClean="0"/>
              <a:t>15</a:t>
            </a:fld>
            <a:endParaRPr lang="en-GB"/>
          </a:p>
        </p:txBody>
      </p:sp>
    </p:spTree>
    <p:extLst>
      <p:ext uri="{BB962C8B-B14F-4D97-AF65-F5344CB8AC3E}">
        <p14:creationId xmlns:p14="http://schemas.microsoft.com/office/powerpoint/2010/main" val="3279137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Jacob Bernoulli</a:t>
            </a:r>
          </a:p>
        </p:txBody>
      </p:sp>
      <p:sp>
        <p:nvSpPr>
          <p:cNvPr id="4" name="Slide Number Placeholder 3"/>
          <p:cNvSpPr>
            <a:spLocks noGrp="1"/>
          </p:cNvSpPr>
          <p:nvPr>
            <p:ph type="sldNum" sz="quarter" idx="5"/>
          </p:nvPr>
        </p:nvSpPr>
        <p:spPr/>
        <p:txBody>
          <a:bodyPr/>
          <a:lstStyle/>
          <a:p>
            <a:fld id="{BC3DCB38-E6DD-4DF7-AF5B-3188040186D7}" type="slidenum">
              <a:rPr lang="en-GB" smtClean="0"/>
              <a:t>17</a:t>
            </a:fld>
            <a:endParaRPr lang="en-GB"/>
          </a:p>
        </p:txBody>
      </p:sp>
    </p:spTree>
    <p:extLst>
      <p:ext uri="{BB962C8B-B14F-4D97-AF65-F5344CB8AC3E}">
        <p14:creationId xmlns:p14="http://schemas.microsoft.com/office/powerpoint/2010/main" val="3807153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11/14/24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92002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bg>
      <p:bgPr>
        <a:gradFill>
          <a:gsLst>
            <a:gs pos="0">
              <a:schemeClr val="accent1">
                <a:lumMod val="5000"/>
                <a:lumOff val="95000"/>
              </a:schemeClr>
            </a:gs>
            <a:gs pos="100000">
              <a:schemeClr val="tx1">
                <a:lumMod val="8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10B83-B3E6-40B7-B53C-8926FC19FC15}"/>
              </a:ext>
            </a:extLst>
          </p:cNvPr>
          <p:cNvSpPr>
            <a:spLocks noGrp="1"/>
          </p:cNvSpPr>
          <p:nvPr>
            <p:ph type="title"/>
          </p:nvPr>
        </p:nvSpPr>
        <p:spPr>
          <a:xfrm>
            <a:off x="913795" y="230458"/>
            <a:ext cx="10353762" cy="1257300"/>
          </a:xfrm>
        </p:spPr>
        <p:txBody>
          <a:bodyPr/>
          <a:lstStyle>
            <a:lvl1pPr>
              <a:defRPr b="0" i="0">
                <a:solidFill>
                  <a:srgbClr val="002060"/>
                </a:solidFill>
                <a:effectLst/>
                <a:latin typeface="Helvetica Light" panose="020B0403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CA1D8D2-7B22-417A-A4B2-3F4E782CC205}"/>
              </a:ext>
            </a:extLst>
          </p:cNvPr>
          <p:cNvSpPr>
            <a:spLocks noGrp="1"/>
          </p:cNvSpPr>
          <p:nvPr>
            <p:ph idx="1"/>
          </p:nvPr>
        </p:nvSpPr>
        <p:spPr>
          <a:effectLst/>
        </p:spPr>
        <p:txBody>
          <a:bodyPr>
            <a:normAutofit/>
          </a:bodyPr>
          <a:lstStyle>
            <a:lvl1pPr marL="342900" indent="-306000">
              <a:buFont typeface="Courier New" panose="02070309020205020404" pitchFamily="49" charset="0"/>
              <a:buChar char="o"/>
              <a:defRPr sz="2800" b="0" i="0">
                <a:solidFill>
                  <a:srgbClr val="002060"/>
                </a:solidFill>
                <a:effectLst/>
                <a:latin typeface="Helvetica Light" panose="020B0403020202020204" pitchFamily="34" charset="0"/>
              </a:defRPr>
            </a:lvl1pPr>
            <a:lvl2pPr marL="720000" indent="-270000">
              <a:buFont typeface="Courier New" panose="02070309020205020404" pitchFamily="49" charset="0"/>
              <a:buChar char="o"/>
              <a:defRPr sz="2400" b="0" i="0">
                <a:solidFill>
                  <a:srgbClr val="002060"/>
                </a:solidFill>
                <a:effectLst/>
                <a:latin typeface="Helvetica Light" panose="020B0403020202020204" pitchFamily="34" charset="0"/>
              </a:defRPr>
            </a:lvl2pPr>
            <a:lvl3pPr marL="1026000" indent="-216000">
              <a:buFont typeface="Courier New" panose="02070309020205020404" pitchFamily="49" charset="0"/>
              <a:buChar char="o"/>
              <a:defRPr sz="2000" b="0" i="0">
                <a:solidFill>
                  <a:srgbClr val="002060"/>
                </a:solidFill>
                <a:effectLst/>
                <a:latin typeface="Helvetica Light" panose="020B0403020202020204" pitchFamily="34" charset="0"/>
              </a:defRPr>
            </a:lvl3pPr>
            <a:lvl4pPr marL="1386000" indent="-216000">
              <a:buFont typeface="Courier New" panose="02070309020205020404" pitchFamily="49" charset="0"/>
              <a:buChar char="o"/>
              <a:defRPr sz="1800" b="0" i="0">
                <a:solidFill>
                  <a:srgbClr val="002060"/>
                </a:solidFill>
                <a:effectLst/>
                <a:latin typeface="Helvetica Light" panose="020B0403020202020204" pitchFamily="34" charset="0"/>
              </a:defRPr>
            </a:lvl4pPr>
            <a:lvl5pPr marL="1674000" indent="-216000">
              <a:buFont typeface="Courier New" panose="02070309020205020404" pitchFamily="49" charset="0"/>
              <a:buChar char="o"/>
              <a:defRPr sz="1800" b="0" i="0">
                <a:solidFill>
                  <a:srgbClr val="002060"/>
                </a:solidFill>
                <a:effectLst/>
                <a:latin typeface="Helvetica Light" panose="020B04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72CBD2-ADDF-481A-BA1D-143C4845F50B}"/>
              </a:ext>
            </a:extLst>
          </p:cNvPr>
          <p:cNvSpPr>
            <a:spLocks noGrp="1"/>
          </p:cNvSpPr>
          <p:nvPr>
            <p:ph type="dt" sz="half" idx="10"/>
          </p:nvPr>
        </p:nvSpPr>
        <p:spPr/>
        <p:txBody>
          <a:bodyPr/>
          <a:lstStyle/>
          <a:p>
            <a:fld id="{DD642727-B865-412F-A343-E466E6796DD0}" type="datetimeFigureOut">
              <a:rPr lang="en-GB" smtClean="0"/>
              <a:t>14/11/2024</a:t>
            </a:fld>
            <a:endParaRPr lang="en-GB"/>
          </a:p>
        </p:txBody>
      </p:sp>
      <p:sp>
        <p:nvSpPr>
          <p:cNvPr id="5" name="Footer Placeholder 4">
            <a:extLst>
              <a:ext uri="{FF2B5EF4-FFF2-40B4-BE49-F238E27FC236}">
                <a16:creationId xmlns:a16="http://schemas.microsoft.com/office/drawing/2014/main" id="{1581D857-F39F-4396-A1AB-265AC563EF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DEC4B3-6D88-4F5A-9AFA-0D6776F1B592}"/>
              </a:ext>
            </a:extLst>
          </p:cNvPr>
          <p:cNvSpPr>
            <a:spLocks noGrp="1"/>
          </p:cNvSpPr>
          <p:nvPr>
            <p:ph type="sldNum" sz="quarter" idx="12"/>
          </p:nvPr>
        </p:nvSpPr>
        <p:spPr/>
        <p:txBody>
          <a:bodyPr/>
          <a:lstStyle/>
          <a:p>
            <a:r>
              <a:rPr lang="en-GB" dirty="0"/>
              <a:t>1</a:t>
            </a:r>
          </a:p>
        </p:txBody>
      </p:sp>
      <p:pic>
        <p:nvPicPr>
          <p:cNvPr id="7" name="Picture 6">
            <a:extLst>
              <a:ext uri="{FF2B5EF4-FFF2-40B4-BE49-F238E27FC236}">
                <a16:creationId xmlns:a16="http://schemas.microsoft.com/office/drawing/2014/main" id="{8A4C32D9-67D1-5C11-D4A0-C23C2BB56225}"/>
              </a:ext>
            </a:extLst>
          </p:cNvPr>
          <p:cNvPicPr>
            <a:picLocks noChangeAspect="1"/>
          </p:cNvPicPr>
          <p:nvPr userDrawn="1"/>
        </p:nvPicPr>
        <p:blipFill>
          <a:blip r:embed="rId2"/>
          <a:stretch>
            <a:fillRect/>
          </a:stretch>
        </p:blipFill>
        <p:spPr>
          <a:xfrm>
            <a:off x="10087897" y="6493480"/>
            <a:ext cx="1518118" cy="357033"/>
          </a:xfrm>
          <a:prstGeom prst="rect">
            <a:avLst/>
          </a:prstGeom>
        </p:spPr>
      </p:pic>
      <p:pic>
        <p:nvPicPr>
          <p:cNvPr id="8" name="Picture 7">
            <a:extLst>
              <a:ext uri="{FF2B5EF4-FFF2-40B4-BE49-F238E27FC236}">
                <a16:creationId xmlns:a16="http://schemas.microsoft.com/office/drawing/2014/main" id="{D8BDA009-6084-6D33-8085-9B6642E40349}"/>
              </a:ext>
            </a:extLst>
          </p:cNvPr>
          <p:cNvPicPr>
            <a:picLocks noChangeAspect="1"/>
          </p:cNvPicPr>
          <p:nvPr userDrawn="1"/>
        </p:nvPicPr>
        <p:blipFill rotWithShape="1">
          <a:blip r:embed="rId3"/>
          <a:srcRect t="49677"/>
          <a:stretch/>
        </p:blipFill>
        <p:spPr>
          <a:xfrm>
            <a:off x="-14748" y="6514883"/>
            <a:ext cx="9419694" cy="365126"/>
          </a:xfrm>
          <a:prstGeom prst="rect">
            <a:avLst/>
          </a:prstGeom>
        </p:spPr>
      </p:pic>
      <p:pic>
        <p:nvPicPr>
          <p:cNvPr id="9" name="Picture 2" descr="C++ - Wikipedia">
            <a:extLst>
              <a:ext uri="{FF2B5EF4-FFF2-40B4-BE49-F238E27FC236}">
                <a16:creationId xmlns:a16="http://schemas.microsoft.com/office/drawing/2014/main" id="{5C7C1C18-7C63-7AB7-5200-9C26EC29667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72911" y="249184"/>
            <a:ext cx="796681" cy="895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3529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11/14/24</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462965097"/>
      </p:ext>
    </p:extLst>
  </p:cSld>
  <p:clrMap bg1="dk1" tx1="lt1" bg2="dk2" tx2="lt2" accent1="accent1" accent2="accent2" accent3="accent3" accent4="accent4" accent5="accent5" accent6="accent6" hlink="hlink" folHlink="folHlink"/>
  <p:sldLayoutIdLst>
    <p:sldLayoutId id="2147483676" r:id="rId1"/>
    <p:sldLayoutId id="2147483680" r:id="rId2"/>
  </p:sldLayoutIdLst>
  <p:hf sldNum="0"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hyperlink" Target="https://alex-hill94.github.io/Workshop/Intro_to_C++/soln.cpp"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google.com/url?sa=i&amp;url=https%3A%2F%2Fen.wikipedia.org%2Fwiki%2FKlondike_(solitaire)&amp;psig=AOvVaw1RWpwtpkcoEHo-Dde9rNkU&amp;ust=1667390729387000&amp;source=images&amp;cd=vfe&amp;ved=0CAwQjRxqFwoTCJiwrtP4jPsCFQAAAAAdAAAAABAI"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google.com/url?sa=i&amp;url=https%3A%2F%2Fwww.britannica.com%2Fscience%2Flaw-of-large-numbers&amp;psig=AOvVaw2c5EI7Wa2H3cPMzOO_H3RA&amp;ust=1667391638705000&amp;source=images&amp;cd=vfe&amp;ved=0CAwQjRxqFwoTCKCE6YX8jPsCFQAAAAAdAAAAABAD"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hyperlink" Target="https://www.google.com/url?sa=i&amp;url=https%3A%2F%2Fwww.cantorsparadise.com%2Fwhat-to-expect-when-throwing-dice-and-adding-them-up-5231f3831d7&amp;psig=AOvVaw2AEfpStbBfsZOV5DTAztQ1&amp;ust=1666705068874000&amp;source=images&amp;cd=vfe&amp;ved=0CAwQjRxqFwoTCPjt8K7--PoCFQAAAAAdAAAAABAD"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google.com/url?sa=i&amp;url=https%3A%2F%2Fen.wikipedia.org%2Fwiki%2FMonte_Carlo_Casino&amp;psig=AOvVaw3rKyDH637jy8yfCtorvbIu&amp;ust=1667392126521000&amp;source=images&amp;cd=vfe&amp;ved=0CAwQjRxqFwoTCJDlu-39jPsCFQAAAAAdAAAAABAD"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google.com/url?sa=i&amp;url=https%3A%2F%2Fen.wikipedia.org%2Fwiki%2FPath_tracing&amp;psig=AOvVaw3BppPrpoynK7ZZm6TAUdif&amp;ust=1666789858938000&amp;source=images&amp;cd=vfe&amp;ved=0CAwQjRxqFwoTCJCuq566-_oCFQAAAAAdAAAAABAD"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cplusplus.com/reference/random/"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OgO1gpXSUzU" TargetMode="External"/><Relationship Id="rId2" Type="http://schemas.openxmlformats.org/officeDocument/2006/relationships/hyperlink" Target="https://library.lanl.gov/cgi-bin/getfile?00326866.pdf"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en.wikipedia.org/wiki/File:AAMarkov.jpg"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tx1">
                <a:lumMod val="85000"/>
              </a:schemeClr>
            </a:gs>
          </a:gsLst>
          <a:lin ang="5400000" scaled="1"/>
        </a:gradFill>
        <a:effectLst/>
      </p:bgPr>
    </p:bg>
    <p:spTree>
      <p:nvGrpSpPr>
        <p:cNvPr id="1" name="Shape 26"/>
        <p:cNvGrpSpPr/>
        <p:nvPr/>
      </p:nvGrpSpPr>
      <p:grpSpPr>
        <a:xfrm>
          <a:off x="0" y="0"/>
          <a:ext cx="0" cy="0"/>
          <a:chOff x="0" y="0"/>
          <a:chExt cx="0" cy="0"/>
        </a:xfrm>
      </p:grpSpPr>
      <p:sp>
        <p:nvSpPr>
          <p:cNvPr id="41" name="TextBox 40">
            <a:extLst>
              <a:ext uri="{FF2B5EF4-FFF2-40B4-BE49-F238E27FC236}">
                <a16:creationId xmlns:a16="http://schemas.microsoft.com/office/drawing/2014/main" id="{36EF0569-2D9C-DFF7-E898-97FC9047C75E}"/>
              </a:ext>
            </a:extLst>
          </p:cNvPr>
          <p:cNvSpPr txBox="1"/>
          <p:nvPr/>
        </p:nvSpPr>
        <p:spPr>
          <a:xfrm>
            <a:off x="1222468" y="2242086"/>
            <a:ext cx="9747062" cy="1323439"/>
          </a:xfrm>
          <a:prstGeom prst="rect">
            <a:avLst/>
          </a:prstGeom>
          <a:noFill/>
        </p:spPr>
        <p:txBody>
          <a:bodyPr wrap="square">
            <a:spAutoFit/>
          </a:bodyPr>
          <a:lstStyle/>
          <a:p>
            <a:pPr algn="ctr"/>
            <a:r>
              <a:rPr lang="en-US" sz="4000" dirty="0">
                <a:solidFill>
                  <a:srgbClr val="002060"/>
                </a:solidFill>
                <a:latin typeface="Helvetica Light"/>
              </a:rPr>
              <a:t>Introduction to C++:</a:t>
            </a:r>
          </a:p>
          <a:p>
            <a:pPr algn="ctr"/>
            <a:r>
              <a:rPr lang="en-US" sz="4000" dirty="0">
                <a:solidFill>
                  <a:srgbClr val="002060"/>
                </a:solidFill>
                <a:latin typeface="Helvetica Light"/>
              </a:rPr>
              <a:t>Workshop Five</a:t>
            </a:r>
            <a:endParaRPr lang="en-US" sz="3600" dirty="0">
              <a:solidFill>
                <a:srgbClr val="002060"/>
              </a:solidFill>
              <a:latin typeface="Helvetica Light"/>
            </a:endParaRPr>
          </a:p>
        </p:txBody>
      </p:sp>
      <p:sp>
        <p:nvSpPr>
          <p:cNvPr id="2" name="Subtitle 2">
            <a:extLst>
              <a:ext uri="{FF2B5EF4-FFF2-40B4-BE49-F238E27FC236}">
                <a16:creationId xmlns:a16="http://schemas.microsoft.com/office/drawing/2014/main" id="{C9D162FC-0D09-D741-AC7F-6A62359CC2F3}"/>
              </a:ext>
            </a:extLst>
          </p:cNvPr>
          <p:cNvSpPr txBox="1">
            <a:spLocks/>
          </p:cNvSpPr>
          <p:nvPr/>
        </p:nvSpPr>
        <p:spPr>
          <a:xfrm>
            <a:off x="2052844" y="3908029"/>
            <a:ext cx="8086311"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002060"/>
                </a:solidFill>
                <a:latin typeface="Helvetica Light" panose="020B0403020202020204" pitchFamily="34" charset="0"/>
              </a:rPr>
              <a:t>Dr. Alexander Hill</a:t>
            </a:r>
          </a:p>
          <a:p>
            <a:pPr marL="0" indent="0" algn="ctr">
              <a:buNone/>
            </a:pPr>
            <a:r>
              <a:rPr lang="en-US" sz="2000" dirty="0" err="1">
                <a:solidFill>
                  <a:srgbClr val="002060"/>
                </a:solidFill>
                <a:latin typeface="Helvetica Light" panose="020B0403020202020204" pitchFamily="34" charset="0"/>
              </a:rPr>
              <a:t>a.d.hill@liverpool.ac.uk</a:t>
            </a:r>
            <a:endParaRPr lang="en-US" sz="2000" dirty="0">
              <a:solidFill>
                <a:srgbClr val="002060"/>
              </a:solidFill>
              <a:latin typeface="Helvetica Light" panose="020B0403020202020204" pitchFamily="34" charset="0"/>
            </a:endParaRPr>
          </a:p>
          <a:p>
            <a:pPr algn="ctr"/>
            <a:endParaRPr lang="en-US" dirty="0">
              <a:solidFill>
                <a:srgbClr val="002060"/>
              </a:solidFill>
              <a:latin typeface="Helvetica Light" panose="020B0403020202020204" pitchFamily="34" charset="0"/>
            </a:endParaRPr>
          </a:p>
        </p:txBody>
      </p:sp>
      <p:sp>
        <p:nvSpPr>
          <p:cNvPr id="4" name="TextBox 3">
            <a:extLst>
              <a:ext uri="{FF2B5EF4-FFF2-40B4-BE49-F238E27FC236}">
                <a16:creationId xmlns:a16="http://schemas.microsoft.com/office/drawing/2014/main" id="{FAAE268C-A640-593E-D159-C233F92FE23D}"/>
              </a:ext>
            </a:extLst>
          </p:cNvPr>
          <p:cNvSpPr txBox="1"/>
          <p:nvPr/>
        </p:nvSpPr>
        <p:spPr>
          <a:xfrm>
            <a:off x="9368220" y="114273"/>
            <a:ext cx="2058704" cy="369332"/>
          </a:xfrm>
          <a:prstGeom prst="rect">
            <a:avLst/>
          </a:prstGeom>
          <a:noFill/>
        </p:spPr>
        <p:txBody>
          <a:bodyPr wrap="square">
            <a:spAutoFit/>
          </a:bodyPr>
          <a:lstStyle/>
          <a:p>
            <a:r>
              <a:rPr lang="en-US" sz="1800" dirty="0">
                <a:solidFill>
                  <a:srgbClr val="002060"/>
                </a:solidFill>
                <a:latin typeface="Helvetica Light" panose="020B0403020202020204" pitchFamily="34" charset="0"/>
              </a:rPr>
              <a:t>November 2024</a:t>
            </a:r>
            <a:endParaRPr lang="en-GB" dirty="0"/>
          </a:p>
        </p:txBody>
      </p:sp>
    </p:spTree>
    <p:extLst>
      <p:ext uri="{BB962C8B-B14F-4D97-AF65-F5344CB8AC3E}">
        <p14:creationId xmlns:p14="http://schemas.microsoft.com/office/powerpoint/2010/main" val="2793213847"/>
      </p:ext>
    </p:extLst>
  </p:cSld>
  <p:clrMapOvr>
    <a:masterClrMapping/>
  </p:clrMapOvr>
  <mc:AlternateContent xmlns:mc="http://schemas.openxmlformats.org/markup-compatibility/2006" xmlns:p14="http://schemas.microsoft.com/office/powerpoint/2010/main">
    <mc:Choice Requires="p14">
      <p:transition spd="slow" p14:dur="2000" advTm="5749"/>
    </mc:Choice>
    <mc:Fallback xmlns="">
      <p:transition spd="slow" advTm="574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3B45E-9666-EEB5-B50A-E468078C2015}"/>
              </a:ext>
            </a:extLst>
          </p:cNvPr>
          <p:cNvSpPr>
            <a:spLocks noGrp="1"/>
          </p:cNvSpPr>
          <p:nvPr>
            <p:ph type="title"/>
          </p:nvPr>
        </p:nvSpPr>
        <p:spPr/>
        <p:txBody>
          <a:bodyPr/>
          <a:lstStyle/>
          <a:p>
            <a:r>
              <a:rPr lang="en-GB" dirty="0"/>
              <a:t>Challenge Nine</a:t>
            </a:r>
          </a:p>
        </p:txBody>
      </p:sp>
      <p:sp>
        <p:nvSpPr>
          <p:cNvPr id="3" name="Content Placeholder 2">
            <a:extLst>
              <a:ext uri="{FF2B5EF4-FFF2-40B4-BE49-F238E27FC236}">
                <a16:creationId xmlns:a16="http://schemas.microsoft.com/office/drawing/2014/main" id="{88202459-6520-8A28-9564-7893074C5012}"/>
              </a:ext>
            </a:extLst>
          </p:cNvPr>
          <p:cNvSpPr>
            <a:spLocks noGrp="1"/>
          </p:cNvSpPr>
          <p:nvPr>
            <p:ph idx="1"/>
          </p:nvPr>
        </p:nvSpPr>
        <p:spPr>
          <a:xfrm>
            <a:off x="924443" y="1884784"/>
            <a:ext cx="10353762" cy="4505130"/>
          </a:xfrm>
        </p:spPr>
        <p:txBody>
          <a:bodyPr>
            <a:noAutofit/>
          </a:bodyPr>
          <a:lstStyle/>
          <a:p>
            <a:r>
              <a:rPr lang="en-US" dirty="0"/>
              <a:t>Download </a:t>
            </a:r>
            <a:r>
              <a:rPr lang="en-US" dirty="0">
                <a:hlinkClick r:id="rId2"/>
              </a:rPr>
              <a:t>https://alex-hill94.github.io/Workshop/Intro_to_C++/soln.cpp</a:t>
            </a:r>
            <a:endParaRPr lang="en-US" dirty="0"/>
          </a:p>
          <a:p>
            <a:endParaRPr lang="en-US" dirty="0"/>
          </a:p>
          <a:p>
            <a:r>
              <a:rPr lang="en-US" dirty="0"/>
              <a:t>Adapt this script so that the </a:t>
            </a:r>
            <a:r>
              <a:rPr lang="en-US" dirty="0" err="1"/>
              <a:t>write_out</a:t>
            </a:r>
            <a:r>
              <a:rPr lang="en-US" dirty="0"/>
              <a:t> function is replaced with a class</a:t>
            </a:r>
          </a:p>
          <a:p>
            <a:endParaRPr lang="en-US" dirty="0"/>
          </a:p>
          <a:p>
            <a:r>
              <a:rPr lang="en-US" dirty="0"/>
              <a:t>Use the constructor to create the </a:t>
            </a:r>
            <a:r>
              <a:rPr lang="en-US" dirty="0" err="1"/>
              <a:t>data.py</a:t>
            </a:r>
            <a:r>
              <a:rPr lang="en-US" dirty="0"/>
              <a:t> file, and use a method within the class to save the vectors</a:t>
            </a:r>
          </a:p>
        </p:txBody>
      </p:sp>
      <p:sp>
        <p:nvSpPr>
          <p:cNvPr id="4" name="Rounded Rectangle 3">
            <a:extLst>
              <a:ext uri="{FF2B5EF4-FFF2-40B4-BE49-F238E27FC236}">
                <a16:creationId xmlns:a16="http://schemas.microsoft.com/office/drawing/2014/main" id="{7C71B349-6D24-E887-9F84-7CE051AA7C8B}"/>
              </a:ext>
            </a:extLst>
          </p:cNvPr>
          <p:cNvSpPr/>
          <p:nvPr/>
        </p:nvSpPr>
        <p:spPr>
          <a:xfrm>
            <a:off x="2770908" y="288537"/>
            <a:ext cx="6719455" cy="1069456"/>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6951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32924-5CD7-38AD-3AA5-BBEBC8D7C8DE}"/>
              </a:ext>
            </a:extLst>
          </p:cNvPr>
          <p:cNvSpPr>
            <a:spLocks noGrp="1"/>
          </p:cNvSpPr>
          <p:nvPr>
            <p:ph type="title"/>
          </p:nvPr>
        </p:nvSpPr>
        <p:spPr/>
        <p:txBody>
          <a:bodyPr/>
          <a:lstStyle/>
          <a:p>
            <a:r>
              <a:rPr lang="en-GB" dirty="0"/>
              <a:t>Headers</a:t>
            </a:r>
          </a:p>
        </p:txBody>
      </p:sp>
      <p:sp>
        <p:nvSpPr>
          <p:cNvPr id="3" name="Content Placeholder 2">
            <a:extLst>
              <a:ext uri="{FF2B5EF4-FFF2-40B4-BE49-F238E27FC236}">
                <a16:creationId xmlns:a16="http://schemas.microsoft.com/office/drawing/2014/main" id="{9F6BD09C-0296-AB5D-3AFF-5E084CF4C2E0}"/>
              </a:ext>
            </a:extLst>
          </p:cNvPr>
          <p:cNvSpPr>
            <a:spLocks noGrp="1"/>
          </p:cNvSpPr>
          <p:nvPr>
            <p:ph idx="1"/>
          </p:nvPr>
        </p:nvSpPr>
        <p:spPr>
          <a:xfrm>
            <a:off x="913795" y="2097358"/>
            <a:ext cx="10353762" cy="3175682"/>
          </a:xfrm>
        </p:spPr>
        <p:txBody>
          <a:bodyPr>
            <a:noAutofit/>
          </a:bodyPr>
          <a:lstStyle/>
          <a:p>
            <a:r>
              <a:rPr lang="en-US" dirty="0"/>
              <a:t>To avoid your script becoming too verbose, you can save useful functions and classes in a header file</a:t>
            </a:r>
          </a:p>
          <a:p>
            <a:endParaRPr lang="en-US" dirty="0"/>
          </a:p>
          <a:p>
            <a:r>
              <a:rPr lang="en-US" dirty="0"/>
              <a:t>Save this file as </a:t>
            </a:r>
            <a:r>
              <a:rPr lang="en-US" dirty="0" err="1"/>
              <a:t>my_funcs.h</a:t>
            </a:r>
            <a:r>
              <a:rPr lang="en-US" dirty="0"/>
              <a:t>, and import using </a:t>
            </a:r>
            <a:r>
              <a:rPr lang="en-GB" sz="2800" b="0" dirty="0">
                <a:solidFill>
                  <a:srgbClr val="F92672"/>
                </a:solidFill>
                <a:effectLst/>
                <a:latin typeface="Menlo" panose="020B0609030804020204" pitchFamily="49" charset="0"/>
              </a:rPr>
              <a:t>#include</a:t>
            </a:r>
            <a:r>
              <a:rPr lang="en-GB" sz="2800" b="0" dirty="0">
                <a:solidFill>
                  <a:srgbClr val="F8F8F2"/>
                </a:solidFill>
                <a:effectLst/>
                <a:latin typeface="Menlo" panose="020B0609030804020204" pitchFamily="49" charset="0"/>
              </a:rPr>
              <a:t> </a:t>
            </a:r>
            <a:r>
              <a:rPr lang="en-GB" dirty="0">
                <a:solidFill>
                  <a:srgbClr val="E6DB74"/>
                </a:solidFill>
                <a:latin typeface="Menlo" panose="020B0609030804020204" pitchFamily="49" charset="0"/>
              </a:rPr>
              <a:t>“</a:t>
            </a:r>
            <a:r>
              <a:rPr lang="en-GB" sz="2800" b="0" dirty="0" err="1">
                <a:solidFill>
                  <a:srgbClr val="E6DB74"/>
                </a:solidFill>
                <a:effectLst/>
                <a:latin typeface="Menlo" panose="020B0609030804020204" pitchFamily="49" charset="0"/>
              </a:rPr>
              <a:t>my_funcs.h</a:t>
            </a:r>
            <a:r>
              <a:rPr lang="en-GB" dirty="0">
                <a:solidFill>
                  <a:srgbClr val="E6DB74"/>
                </a:solidFill>
                <a:latin typeface="Menlo" panose="020B0609030804020204" pitchFamily="49" charset="0"/>
              </a:rPr>
              <a:t>”</a:t>
            </a:r>
            <a:endParaRPr lang="en-GB" sz="2800" b="0" dirty="0">
              <a:solidFill>
                <a:srgbClr val="F8F8F2"/>
              </a:solidFill>
              <a:effectLst/>
              <a:latin typeface="Menlo" panose="020B0609030804020204" pitchFamily="49" charset="0"/>
            </a:endParaRPr>
          </a:p>
          <a:p>
            <a:endParaRPr lang="en-US" dirty="0"/>
          </a:p>
        </p:txBody>
      </p:sp>
    </p:spTree>
    <p:extLst>
      <p:ext uri="{BB962C8B-B14F-4D97-AF65-F5344CB8AC3E}">
        <p14:creationId xmlns:p14="http://schemas.microsoft.com/office/powerpoint/2010/main" val="540752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F755F-37B4-2ACA-AD98-DD75A544E66C}"/>
              </a:ext>
            </a:extLst>
          </p:cNvPr>
          <p:cNvSpPr>
            <a:spLocks noGrp="1"/>
          </p:cNvSpPr>
          <p:nvPr>
            <p:ph type="title"/>
          </p:nvPr>
        </p:nvSpPr>
        <p:spPr/>
        <p:txBody>
          <a:bodyPr/>
          <a:lstStyle/>
          <a:p>
            <a:r>
              <a:rPr lang="en-GB" b="1" u="sng" dirty="0"/>
              <a:t>Monte Carlo Methods</a:t>
            </a:r>
          </a:p>
        </p:txBody>
      </p:sp>
      <p:sp>
        <p:nvSpPr>
          <p:cNvPr id="3" name="Content Placeholder 2">
            <a:extLst>
              <a:ext uri="{FF2B5EF4-FFF2-40B4-BE49-F238E27FC236}">
                <a16:creationId xmlns:a16="http://schemas.microsoft.com/office/drawing/2014/main" id="{F015293D-ECC7-0405-EA6C-C45A2D0DDDF5}"/>
              </a:ext>
            </a:extLst>
          </p:cNvPr>
          <p:cNvSpPr>
            <a:spLocks noGrp="1"/>
          </p:cNvSpPr>
          <p:nvPr>
            <p:ph idx="1"/>
          </p:nvPr>
        </p:nvSpPr>
        <p:spPr>
          <a:effectLst/>
        </p:spPr>
        <p:txBody>
          <a:bodyPr>
            <a:normAutofit/>
          </a:bodyPr>
          <a:lstStyle/>
          <a:p>
            <a:pPr>
              <a:lnSpc>
                <a:spcPct val="150000"/>
              </a:lnSpc>
            </a:pPr>
            <a:r>
              <a:rPr lang="en-US" sz="2800" dirty="0"/>
              <a:t>History, general concepts</a:t>
            </a:r>
          </a:p>
          <a:p>
            <a:pPr>
              <a:lnSpc>
                <a:spcPct val="150000"/>
              </a:lnSpc>
            </a:pPr>
            <a:r>
              <a:rPr lang="en-US" sz="2800" dirty="0"/>
              <a:t>Examples</a:t>
            </a:r>
          </a:p>
          <a:p>
            <a:pPr>
              <a:lnSpc>
                <a:spcPct val="150000"/>
              </a:lnSpc>
            </a:pPr>
            <a:r>
              <a:rPr lang="en-US" sz="2800" dirty="0"/>
              <a:t>Markov Chains</a:t>
            </a:r>
          </a:p>
        </p:txBody>
      </p:sp>
      <p:sp>
        <p:nvSpPr>
          <p:cNvPr id="4" name="Rounded Rectangle 3">
            <a:extLst>
              <a:ext uri="{FF2B5EF4-FFF2-40B4-BE49-F238E27FC236}">
                <a16:creationId xmlns:a16="http://schemas.microsoft.com/office/drawing/2014/main" id="{A0773EF8-1258-7927-9641-4192CFAC1122}"/>
              </a:ext>
            </a:extLst>
          </p:cNvPr>
          <p:cNvSpPr/>
          <p:nvPr/>
        </p:nvSpPr>
        <p:spPr>
          <a:xfrm>
            <a:off x="3265714" y="230458"/>
            <a:ext cx="5573486" cy="1257300"/>
          </a:xfrm>
          <a:prstGeom prst="roundRect">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919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97BC7-8D46-98B6-3DFF-C57F9A27C695}"/>
              </a:ext>
            </a:extLst>
          </p:cNvPr>
          <p:cNvSpPr>
            <a:spLocks noGrp="1"/>
          </p:cNvSpPr>
          <p:nvPr>
            <p:ph type="title"/>
          </p:nvPr>
        </p:nvSpPr>
        <p:spPr/>
        <p:txBody>
          <a:bodyPr/>
          <a:lstStyle/>
          <a:p>
            <a:r>
              <a:rPr lang="en-GB" dirty="0"/>
              <a:t>Monte Carlo History</a:t>
            </a:r>
          </a:p>
        </p:txBody>
      </p:sp>
      <p:sp>
        <p:nvSpPr>
          <p:cNvPr id="3" name="Content Placeholder 2">
            <a:extLst>
              <a:ext uri="{FF2B5EF4-FFF2-40B4-BE49-F238E27FC236}">
                <a16:creationId xmlns:a16="http://schemas.microsoft.com/office/drawing/2014/main" id="{2D74ACC8-3139-6011-C2B9-49651F1E47D8}"/>
              </a:ext>
            </a:extLst>
          </p:cNvPr>
          <p:cNvSpPr>
            <a:spLocks noGrp="1"/>
          </p:cNvSpPr>
          <p:nvPr>
            <p:ph idx="1"/>
          </p:nvPr>
        </p:nvSpPr>
        <p:spPr>
          <a:xfrm>
            <a:off x="681567" y="2059785"/>
            <a:ext cx="4949976" cy="4297472"/>
          </a:xfrm>
        </p:spPr>
        <p:txBody>
          <a:bodyPr>
            <a:normAutofit fontScale="70000" lnSpcReduction="20000"/>
          </a:bodyPr>
          <a:lstStyle/>
          <a:p>
            <a:r>
              <a:rPr lang="en-GB" dirty="0"/>
              <a:t>Initially created by Stanislaw </a:t>
            </a:r>
            <a:r>
              <a:rPr lang="en-GB" dirty="0" err="1"/>
              <a:t>Ulam</a:t>
            </a:r>
            <a:r>
              <a:rPr lang="en-GB" dirty="0"/>
              <a:t>, Polish-American scientist</a:t>
            </a:r>
          </a:p>
          <a:p>
            <a:endParaRPr lang="en-GB" dirty="0"/>
          </a:p>
          <a:p>
            <a:r>
              <a:rPr lang="en-GB" dirty="0"/>
              <a:t>While ill, he wanted to know the probability of winning a game of solitaire</a:t>
            </a:r>
          </a:p>
          <a:p>
            <a:endParaRPr lang="en-GB" dirty="0"/>
          </a:p>
          <a:p>
            <a:r>
              <a:rPr lang="en-GB" dirty="0"/>
              <a:t>Finding the pure calculations too hard, he adopted a statistical approach</a:t>
            </a:r>
          </a:p>
          <a:p>
            <a:endParaRPr lang="en-GB" dirty="0"/>
          </a:p>
          <a:p>
            <a:r>
              <a:rPr lang="en-GB" dirty="0"/>
              <a:t>Playing the game would take too long, so he asked von Neumann to simulate it on an early (huge) computer</a:t>
            </a:r>
          </a:p>
          <a:p>
            <a:endParaRPr lang="en-GB" dirty="0"/>
          </a:p>
        </p:txBody>
      </p:sp>
      <p:pic>
        <p:nvPicPr>
          <p:cNvPr id="4" name="Picture 2" descr="Klondike (solitaire) - Wikipedia">
            <a:hlinkClick r:id="rId2"/>
            <a:extLst>
              <a:ext uri="{FF2B5EF4-FFF2-40B4-BE49-F238E27FC236}">
                <a16:creationId xmlns:a16="http://schemas.microsoft.com/office/drawing/2014/main" id="{7433D459-F302-21A8-2010-EC8E11AB7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3918" y="2322868"/>
            <a:ext cx="5599275" cy="3188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60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dissolv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03571-226E-2C0A-C6F0-C74210100175}"/>
              </a:ext>
            </a:extLst>
          </p:cNvPr>
          <p:cNvSpPr>
            <a:spLocks noGrp="1"/>
          </p:cNvSpPr>
          <p:nvPr>
            <p:ph type="title"/>
          </p:nvPr>
        </p:nvSpPr>
        <p:spPr/>
        <p:txBody>
          <a:bodyPr/>
          <a:lstStyle/>
          <a:p>
            <a:r>
              <a:rPr lang="en-GB" dirty="0"/>
              <a:t>Monte Carlo History</a:t>
            </a:r>
          </a:p>
        </p:txBody>
      </p:sp>
      <p:sp>
        <p:nvSpPr>
          <p:cNvPr id="3" name="Content Placeholder 2">
            <a:extLst>
              <a:ext uri="{FF2B5EF4-FFF2-40B4-BE49-F238E27FC236}">
                <a16:creationId xmlns:a16="http://schemas.microsoft.com/office/drawing/2014/main" id="{37764A86-13B7-D0A1-2646-0EDC03CBA98E}"/>
              </a:ext>
            </a:extLst>
          </p:cNvPr>
          <p:cNvSpPr>
            <a:spLocks noGrp="1"/>
          </p:cNvSpPr>
          <p:nvPr>
            <p:ph idx="1"/>
          </p:nvPr>
        </p:nvSpPr>
        <p:spPr>
          <a:xfrm>
            <a:off x="0" y="2076450"/>
            <a:ext cx="5545399" cy="4235860"/>
          </a:xfrm>
        </p:spPr>
        <p:txBody>
          <a:bodyPr>
            <a:normAutofit fontScale="70000" lnSpcReduction="20000"/>
          </a:bodyPr>
          <a:lstStyle/>
          <a:p>
            <a:r>
              <a:rPr lang="en-US" dirty="0"/>
              <a:t>The Monte Carlo Method is a mathematical technique used to estimate the outcomes of an uncertain event</a:t>
            </a:r>
          </a:p>
          <a:p>
            <a:endParaRPr lang="en-US" dirty="0"/>
          </a:p>
          <a:p>
            <a:r>
              <a:rPr lang="en-US" dirty="0"/>
              <a:t>Developed during WWII in relation to the Manhattan project</a:t>
            </a:r>
          </a:p>
          <a:p>
            <a:endParaRPr lang="en-US" dirty="0"/>
          </a:p>
          <a:p>
            <a:r>
              <a:rPr lang="en-US" dirty="0"/>
              <a:t>Named after the Monte Carlo Casino, frequented by </a:t>
            </a:r>
            <a:r>
              <a:rPr lang="en-US" dirty="0" err="1"/>
              <a:t>Ulam’s</a:t>
            </a:r>
            <a:r>
              <a:rPr lang="en-US" dirty="0"/>
              <a:t> uncle, as chance is important to the modelling approach</a:t>
            </a:r>
          </a:p>
          <a:p>
            <a:endParaRPr lang="en-US" dirty="0"/>
          </a:p>
          <a:p>
            <a:r>
              <a:rPr lang="en-US" dirty="0"/>
              <a:t>Idea: use random sampling of inputs to explore outputs complex systems</a:t>
            </a:r>
          </a:p>
          <a:p>
            <a:endParaRPr lang="en-GB" dirty="0"/>
          </a:p>
        </p:txBody>
      </p:sp>
      <p:pic>
        <p:nvPicPr>
          <p:cNvPr id="4" name="Picture 8" descr="1 Credit Dyson">
            <a:extLst>
              <a:ext uri="{FF2B5EF4-FFF2-40B4-BE49-F238E27FC236}">
                <a16:creationId xmlns:a16="http://schemas.microsoft.com/office/drawing/2014/main" id="{D5CAED78-E56F-CAD5-5C39-3BFC4810D4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1182" y="2093976"/>
            <a:ext cx="5969000" cy="40894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90630ED0-747B-2676-5B9D-7E403589972A}"/>
              </a:ext>
            </a:extLst>
          </p:cNvPr>
          <p:cNvCxnSpPr>
            <a:cxnSpLocks/>
          </p:cNvCxnSpPr>
          <p:nvPr/>
        </p:nvCxnSpPr>
        <p:spPr>
          <a:xfrm flipH="1">
            <a:off x="6899005" y="1706353"/>
            <a:ext cx="570104" cy="116287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B8E1E0D-FC84-4339-04B0-D158506E9E67}"/>
              </a:ext>
            </a:extLst>
          </p:cNvPr>
          <p:cNvSpPr txBox="1"/>
          <p:nvPr/>
        </p:nvSpPr>
        <p:spPr>
          <a:xfrm>
            <a:off x="6767320" y="1392334"/>
            <a:ext cx="1768929" cy="646331"/>
          </a:xfrm>
          <a:prstGeom prst="rect">
            <a:avLst/>
          </a:prstGeom>
          <a:solidFill>
            <a:schemeClr val="tx1"/>
          </a:solidFill>
          <a:ln w="25400">
            <a:solidFill>
              <a:srgbClr val="00B0F0"/>
            </a:solidFill>
          </a:ln>
        </p:spPr>
        <p:txBody>
          <a:bodyPr wrap="square">
            <a:spAutoFit/>
          </a:bodyPr>
          <a:lstStyle>
            <a:defPPr>
              <a:defRPr lang="en-US"/>
            </a:defPPr>
            <a:lvl1pPr>
              <a:defRPr sz="2400">
                <a:solidFill>
                  <a:schemeClr val="bg1"/>
                </a:solidFill>
              </a:defRPr>
            </a:lvl1pPr>
          </a:lstStyle>
          <a:p>
            <a:r>
              <a:rPr lang="en-US" sz="1800" dirty="0"/>
              <a:t>John von Neumann</a:t>
            </a:r>
          </a:p>
        </p:txBody>
      </p:sp>
      <p:cxnSp>
        <p:nvCxnSpPr>
          <p:cNvPr id="8" name="Straight Arrow Connector 7">
            <a:extLst>
              <a:ext uri="{FF2B5EF4-FFF2-40B4-BE49-F238E27FC236}">
                <a16:creationId xmlns:a16="http://schemas.microsoft.com/office/drawing/2014/main" id="{26A3EB0E-0715-ACCB-C7AB-1833BB15D8F1}"/>
              </a:ext>
            </a:extLst>
          </p:cNvPr>
          <p:cNvCxnSpPr>
            <a:cxnSpLocks/>
          </p:cNvCxnSpPr>
          <p:nvPr/>
        </p:nvCxnSpPr>
        <p:spPr>
          <a:xfrm>
            <a:off x="9046821" y="1977109"/>
            <a:ext cx="289821" cy="830135"/>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8A9D9B0-30CA-2756-038D-E74046F6665F}"/>
              </a:ext>
            </a:extLst>
          </p:cNvPr>
          <p:cNvSpPr txBox="1"/>
          <p:nvPr/>
        </p:nvSpPr>
        <p:spPr>
          <a:xfrm>
            <a:off x="8475769" y="1392334"/>
            <a:ext cx="1224161" cy="646331"/>
          </a:xfrm>
          <a:prstGeom prst="rect">
            <a:avLst/>
          </a:prstGeom>
          <a:solidFill>
            <a:schemeClr val="tx1"/>
          </a:solidFill>
          <a:ln w="25400">
            <a:solidFill>
              <a:srgbClr val="00B0F0"/>
            </a:solidFill>
          </a:ln>
        </p:spPr>
        <p:txBody>
          <a:bodyPr wrap="square">
            <a:spAutoFit/>
          </a:bodyPr>
          <a:lstStyle>
            <a:defPPr>
              <a:defRPr lang="en-US"/>
            </a:defPPr>
            <a:lvl1pPr>
              <a:defRPr sz="2400">
                <a:solidFill>
                  <a:schemeClr val="bg1"/>
                </a:solidFill>
              </a:defRPr>
            </a:lvl1pPr>
          </a:lstStyle>
          <a:p>
            <a:r>
              <a:rPr lang="en-US" sz="1800" dirty="0"/>
              <a:t>Stanislaw </a:t>
            </a:r>
            <a:r>
              <a:rPr lang="en-US" sz="1800" dirty="0" err="1"/>
              <a:t>Ulam</a:t>
            </a:r>
            <a:endParaRPr lang="en-US" sz="1800" dirty="0"/>
          </a:p>
        </p:txBody>
      </p:sp>
    </p:spTree>
    <p:extLst>
      <p:ext uri="{BB962C8B-B14F-4D97-AF65-F5344CB8AC3E}">
        <p14:creationId xmlns:p14="http://schemas.microsoft.com/office/powerpoint/2010/main" val="411759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dissolv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par>
                                <p:cTn id="23" presetID="9"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par>
                                <p:cTn id="31" presetID="9"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dissolv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FF84D-DB7A-A674-BA15-EE2F330BE245}"/>
              </a:ext>
            </a:extLst>
          </p:cNvPr>
          <p:cNvSpPr>
            <a:spLocks noGrp="1"/>
          </p:cNvSpPr>
          <p:nvPr>
            <p:ph type="title"/>
          </p:nvPr>
        </p:nvSpPr>
        <p:spPr>
          <a:xfrm>
            <a:off x="250118" y="230458"/>
            <a:ext cx="4882321" cy="1257300"/>
          </a:xfrm>
        </p:spPr>
        <p:txBody>
          <a:bodyPr/>
          <a:lstStyle/>
          <a:p>
            <a:pPr algn="l"/>
            <a:r>
              <a:rPr lang="en-US" sz="4000" dirty="0"/>
              <a:t>Monte Carlo History</a:t>
            </a:r>
            <a:endParaRPr lang="en-GB" dirty="0"/>
          </a:p>
        </p:txBody>
      </p:sp>
      <p:sp>
        <p:nvSpPr>
          <p:cNvPr id="3" name="Content Placeholder 2">
            <a:extLst>
              <a:ext uri="{FF2B5EF4-FFF2-40B4-BE49-F238E27FC236}">
                <a16:creationId xmlns:a16="http://schemas.microsoft.com/office/drawing/2014/main" id="{72A5FF07-6FDB-1E55-2AE5-3BBD2E4DD9C1}"/>
              </a:ext>
            </a:extLst>
          </p:cNvPr>
          <p:cNvSpPr>
            <a:spLocks noGrp="1"/>
          </p:cNvSpPr>
          <p:nvPr>
            <p:ph idx="1"/>
          </p:nvPr>
        </p:nvSpPr>
        <p:spPr>
          <a:xfrm>
            <a:off x="486092" y="1718206"/>
            <a:ext cx="4646347" cy="4469117"/>
          </a:xfrm>
        </p:spPr>
        <p:txBody>
          <a:bodyPr>
            <a:normAutofit fontScale="62500" lnSpcReduction="20000"/>
          </a:bodyPr>
          <a:lstStyle/>
          <a:p>
            <a:r>
              <a:rPr lang="en-US" sz="2800" dirty="0"/>
              <a:t>The challenge of constructing the atom bomb involved </a:t>
            </a:r>
            <a:r>
              <a:rPr lang="en-US" sz="2800" b="1" dirty="0"/>
              <a:t>neutron diffusion </a:t>
            </a:r>
          </a:p>
          <a:p>
            <a:endParaRPr lang="en-US" sz="2800" dirty="0"/>
          </a:p>
          <a:p>
            <a:r>
              <a:rPr lang="en-US" sz="2800" dirty="0"/>
              <a:t>Too challenging to be addressed analytically, needed a numerical approach</a:t>
            </a:r>
          </a:p>
          <a:p>
            <a:endParaRPr lang="en-US" sz="2800" dirty="0"/>
          </a:p>
          <a:p>
            <a:r>
              <a:rPr lang="en-US" sz="2800" dirty="0"/>
              <a:t>Some of the first computers tried an exhaustive numerical approach (plug in many numbers into the equation and calculate the result), but this was too slow due to high dimensionality of the problem</a:t>
            </a:r>
          </a:p>
          <a:p>
            <a:endParaRPr lang="en-US" sz="2800" dirty="0"/>
          </a:p>
          <a:p>
            <a:r>
              <a:rPr lang="en-US" sz="2800" dirty="0"/>
              <a:t>Monte Carlo methods were found to be remarkably successful</a:t>
            </a:r>
          </a:p>
          <a:p>
            <a:endParaRPr lang="en-GB" dirty="0"/>
          </a:p>
        </p:txBody>
      </p:sp>
      <p:pic>
        <p:nvPicPr>
          <p:cNvPr id="4" name="Picture 2" descr="MANIAC computer with covers removed - CHM Revolution">
            <a:extLst>
              <a:ext uri="{FF2B5EF4-FFF2-40B4-BE49-F238E27FC236}">
                <a16:creationId xmlns:a16="http://schemas.microsoft.com/office/drawing/2014/main" id="{EA020A2B-51A6-6657-1946-2E746699EC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20" r="15068" b="1"/>
          <a:stretch/>
        </p:blipFill>
        <p:spPr bwMode="auto">
          <a:xfrm>
            <a:off x="5913123"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2" descr="Feb. 1, 1951: TV Shows Atomic Blast, Live | WIRED">
            <a:extLst>
              <a:ext uri="{FF2B5EF4-FFF2-40B4-BE49-F238E27FC236}">
                <a16:creationId xmlns:a16="http://schemas.microsoft.com/office/drawing/2014/main" id="{0E4365ED-BE26-4FC5-B1ED-7D40790EAC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578" r="32216"/>
          <a:stretch/>
        </p:blipFill>
        <p:spPr bwMode="auto">
          <a:xfrm>
            <a:off x="5677149" y="3575580"/>
            <a:ext cx="2149435" cy="26117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CC5CE81-45E4-2DF4-6533-C7E011ACD704}"/>
              </a:ext>
            </a:extLst>
          </p:cNvPr>
          <p:cNvSpPr txBox="1"/>
          <p:nvPr/>
        </p:nvSpPr>
        <p:spPr>
          <a:xfrm>
            <a:off x="9526604" y="5771824"/>
            <a:ext cx="2026541" cy="830997"/>
          </a:xfrm>
          <a:prstGeom prst="rect">
            <a:avLst/>
          </a:prstGeom>
          <a:solidFill>
            <a:schemeClr val="tx1"/>
          </a:solidFill>
          <a:ln w="25400">
            <a:solidFill>
              <a:srgbClr val="00B0F0"/>
            </a:solidFill>
          </a:ln>
        </p:spPr>
        <p:txBody>
          <a:bodyPr wrap="square">
            <a:spAutoFit/>
          </a:bodyPr>
          <a:lstStyle>
            <a:defPPr>
              <a:defRPr lang="en-US"/>
            </a:defPPr>
            <a:lvl1pPr>
              <a:defRPr sz="2400">
                <a:solidFill>
                  <a:schemeClr val="bg1"/>
                </a:solidFill>
              </a:defRPr>
            </a:lvl1pPr>
          </a:lstStyle>
          <a:p>
            <a:pPr algn="ctr"/>
            <a:r>
              <a:rPr lang="en-US" dirty="0"/>
              <a:t>MANIAC Computer</a:t>
            </a:r>
          </a:p>
        </p:txBody>
      </p:sp>
    </p:spTree>
    <p:extLst>
      <p:ext uri="{BB962C8B-B14F-4D97-AF65-F5344CB8AC3E}">
        <p14:creationId xmlns:p14="http://schemas.microsoft.com/office/powerpoint/2010/main" val="15653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dissolv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DA01-D53B-3856-9A49-FF434F799714}"/>
              </a:ext>
            </a:extLst>
          </p:cNvPr>
          <p:cNvSpPr>
            <a:spLocks noGrp="1"/>
          </p:cNvSpPr>
          <p:nvPr>
            <p:ph type="title"/>
          </p:nvPr>
        </p:nvSpPr>
        <p:spPr/>
        <p:txBody>
          <a:bodyPr/>
          <a:lstStyle/>
          <a:p>
            <a:r>
              <a:rPr lang="en-GB" dirty="0"/>
              <a:t>Monte Carlo Basics</a:t>
            </a:r>
          </a:p>
        </p:txBody>
      </p:sp>
      <p:sp>
        <p:nvSpPr>
          <p:cNvPr id="3" name="Content Placeholder 2">
            <a:extLst>
              <a:ext uri="{FF2B5EF4-FFF2-40B4-BE49-F238E27FC236}">
                <a16:creationId xmlns:a16="http://schemas.microsoft.com/office/drawing/2014/main" id="{56710B25-1DBA-F622-EF99-DC73B38717EA}"/>
              </a:ext>
            </a:extLst>
          </p:cNvPr>
          <p:cNvSpPr>
            <a:spLocks noGrp="1"/>
          </p:cNvSpPr>
          <p:nvPr>
            <p:ph idx="1"/>
          </p:nvPr>
        </p:nvSpPr>
        <p:spPr>
          <a:xfrm>
            <a:off x="913795" y="1487757"/>
            <a:ext cx="10353762" cy="4985613"/>
          </a:xfrm>
        </p:spPr>
        <p:txBody>
          <a:bodyPr>
            <a:normAutofit/>
          </a:bodyPr>
          <a:lstStyle/>
          <a:p>
            <a:r>
              <a:rPr lang="en-GB" sz="1800" dirty="0"/>
              <a:t>A method of estimating the value of an unknown quantity using the principles of inferential statistics</a:t>
            </a:r>
          </a:p>
          <a:p>
            <a:endParaRPr lang="en-GB" sz="1800" dirty="0"/>
          </a:p>
          <a:p>
            <a:r>
              <a:rPr lang="en-GB" sz="1800" dirty="0"/>
              <a:t>Key concepts:</a:t>
            </a:r>
          </a:p>
          <a:p>
            <a:endParaRPr lang="en-GB" sz="1600" dirty="0"/>
          </a:p>
          <a:p>
            <a:pPr lvl="1"/>
            <a:r>
              <a:rPr lang="en-GB" sz="1700" dirty="0"/>
              <a:t>Population: the universe of possible examples</a:t>
            </a:r>
          </a:p>
          <a:p>
            <a:pPr lvl="1"/>
            <a:endParaRPr lang="en-GB" sz="1700" dirty="0"/>
          </a:p>
          <a:p>
            <a:pPr lvl="1"/>
            <a:r>
              <a:rPr lang="en-GB" sz="1700" dirty="0"/>
              <a:t>Sample: a proper subset of a population</a:t>
            </a:r>
          </a:p>
          <a:p>
            <a:pPr lvl="1"/>
            <a:endParaRPr lang="en-GB" sz="1700" dirty="0"/>
          </a:p>
          <a:p>
            <a:pPr lvl="1"/>
            <a:r>
              <a:rPr lang="en-GB" sz="1700" b="1" dirty="0"/>
              <a:t>A </a:t>
            </a:r>
            <a:r>
              <a:rPr lang="en-GB" sz="1700" b="1" dirty="0">
                <a:highlight>
                  <a:srgbClr val="FFFF00"/>
                </a:highlight>
              </a:rPr>
              <a:t>random</a:t>
            </a:r>
            <a:r>
              <a:rPr lang="en-GB" sz="1700" b="1" dirty="0"/>
              <a:t> sample tends to exhibit the same properties as the population from which it is drawn</a:t>
            </a:r>
          </a:p>
          <a:p>
            <a:pPr lvl="1"/>
            <a:endParaRPr lang="en-GB" sz="1700" b="1" dirty="0"/>
          </a:p>
          <a:p>
            <a:pPr lvl="1"/>
            <a:r>
              <a:rPr lang="en-GB" sz="1700" dirty="0"/>
              <a:t>Use the sample to infer the statistics of the population</a:t>
            </a:r>
          </a:p>
          <a:p>
            <a:pPr lvl="1"/>
            <a:endParaRPr lang="en-GB" sz="1700" dirty="0"/>
          </a:p>
          <a:p>
            <a:endParaRPr lang="en-GB" sz="2200" dirty="0"/>
          </a:p>
        </p:txBody>
      </p:sp>
    </p:spTree>
    <p:extLst>
      <p:ext uri="{BB962C8B-B14F-4D97-AF65-F5344CB8AC3E}">
        <p14:creationId xmlns:p14="http://schemas.microsoft.com/office/powerpoint/2010/main" val="381121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dissolv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dissolve">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dissolve">
                                      <p:cBhvr>
                                        <p:cTn id="2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9CDC8-A5BD-6721-D5A1-BE9AFAE88E8D}"/>
              </a:ext>
            </a:extLst>
          </p:cNvPr>
          <p:cNvSpPr>
            <a:spLocks noGrp="1"/>
          </p:cNvSpPr>
          <p:nvPr>
            <p:ph type="title"/>
          </p:nvPr>
        </p:nvSpPr>
        <p:spPr/>
        <p:txBody>
          <a:bodyPr/>
          <a:lstStyle/>
          <a:p>
            <a:r>
              <a:rPr lang="en-GB" dirty="0"/>
              <a:t>Law of Large Numbers</a:t>
            </a:r>
          </a:p>
        </p:txBody>
      </p:sp>
      <p:sp>
        <p:nvSpPr>
          <p:cNvPr id="3" name="Content Placeholder 2">
            <a:extLst>
              <a:ext uri="{FF2B5EF4-FFF2-40B4-BE49-F238E27FC236}">
                <a16:creationId xmlns:a16="http://schemas.microsoft.com/office/drawing/2014/main" id="{9C111766-7199-4748-2419-80B9FD91BCC6}"/>
              </a:ext>
            </a:extLst>
          </p:cNvPr>
          <p:cNvSpPr>
            <a:spLocks noGrp="1"/>
          </p:cNvSpPr>
          <p:nvPr>
            <p:ph idx="1"/>
          </p:nvPr>
        </p:nvSpPr>
        <p:spPr>
          <a:xfrm>
            <a:off x="913795" y="2076450"/>
            <a:ext cx="4867271" cy="3714749"/>
          </a:xfrm>
        </p:spPr>
        <p:txBody>
          <a:bodyPr/>
          <a:lstStyle/>
          <a:p>
            <a:r>
              <a:rPr lang="en-GB" dirty="0"/>
              <a:t>Law of large numbers:</a:t>
            </a:r>
          </a:p>
          <a:p>
            <a:pPr lvl="1"/>
            <a:endParaRPr lang="en-GB" dirty="0"/>
          </a:p>
          <a:p>
            <a:pPr lvl="1"/>
            <a:r>
              <a:rPr lang="en-GB" sz="2000" dirty="0"/>
              <a:t>In repeated independent tests with the same probability, </a:t>
            </a:r>
            <a:r>
              <a:rPr lang="en-GB" sz="2000" i="1" dirty="0"/>
              <a:t>p</a:t>
            </a:r>
            <a:r>
              <a:rPr lang="en-GB" sz="2000" dirty="0"/>
              <a:t>, of a particular outcome in each test, the chance that the fraction of times that the outcome occurs differs from </a:t>
            </a:r>
            <a:r>
              <a:rPr lang="en-GB" sz="2000" i="1" dirty="0"/>
              <a:t>p</a:t>
            </a:r>
            <a:r>
              <a:rPr lang="en-GB" sz="2000" dirty="0"/>
              <a:t> converges to zero as the number of trials goes to infinity</a:t>
            </a:r>
          </a:p>
          <a:p>
            <a:endParaRPr lang="en-GB" dirty="0"/>
          </a:p>
        </p:txBody>
      </p:sp>
      <p:pic>
        <p:nvPicPr>
          <p:cNvPr id="4" name="Picture 2" descr="law of large numbers | statistics | Britannica">
            <a:hlinkClick r:id="rId3"/>
            <a:extLst>
              <a:ext uri="{FF2B5EF4-FFF2-40B4-BE49-F238E27FC236}">
                <a16:creationId xmlns:a16="http://schemas.microsoft.com/office/drawing/2014/main" id="{3EC3E235-5FD2-F303-2510-DE5C7C010D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935" y="1995627"/>
            <a:ext cx="5480963" cy="3953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4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D7323-9642-AE37-3044-13228DA46C37}"/>
              </a:ext>
            </a:extLst>
          </p:cNvPr>
          <p:cNvSpPr>
            <a:spLocks noGrp="1"/>
          </p:cNvSpPr>
          <p:nvPr>
            <p:ph type="title"/>
          </p:nvPr>
        </p:nvSpPr>
        <p:spPr/>
        <p:txBody>
          <a:bodyPr/>
          <a:lstStyle/>
          <a:p>
            <a:r>
              <a:rPr lang="en-US" dirty="0"/>
              <a:t>Law of large numbers</a:t>
            </a:r>
            <a:endParaRPr lang="en-GB" dirty="0"/>
          </a:p>
        </p:txBody>
      </p:sp>
      <p:sp>
        <p:nvSpPr>
          <p:cNvPr id="3" name="Content Placeholder 2">
            <a:extLst>
              <a:ext uri="{FF2B5EF4-FFF2-40B4-BE49-F238E27FC236}">
                <a16:creationId xmlns:a16="http://schemas.microsoft.com/office/drawing/2014/main" id="{CA019254-F2A3-4FA6-EBF3-4771BF548253}"/>
              </a:ext>
            </a:extLst>
          </p:cNvPr>
          <p:cNvSpPr>
            <a:spLocks noGrp="1"/>
          </p:cNvSpPr>
          <p:nvPr>
            <p:ph idx="1"/>
          </p:nvPr>
        </p:nvSpPr>
        <p:spPr>
          <a:xfrm>
            <a:off x="913795" y="2018393"/>
            <a:ext cx="3047612" cy="3714749"/>
          </a:xfrm>
        </p:spPr>
        <p:txBody>
          <a:bodyPr>
            <a:normAutofit/>
          </a:bodyPr>
          <a:lstStyle/>
          <a:p>
            <a:r>
              <a:rPr lang="en-US" sz="2000" dirty="0"/>
              <a:t>Example: roll two dice to predict probability of getting a given number in total</a:t>
            </a:r>
          </a:p>
          <a:p>
            <a:endParaRPr lang="en-GB" sz="2000" dirty="0"/>
          </a:p>
        </p:txBody>
      </p:sp>
      <p:pic>
        <p:nvPicPr>
          <p:cNvPr id="4" name="Picture 4" descr="D6 Six sided White spot dice 16mm Board games NEW (Two Dice) | eBay">
            <a:extLst>
              <a:ext uri="{FF2B5EF4-FFF2-40B4-BE49-F238E27FC236}">
                <a16:creationId xmlns:a16="http://schemas.microsoft.com/office/drawing/2014/main" id="{8CC43639-7D1C-C7F8-F172-E940262970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795" y="3875767"/>
            <a:ext cx="2981942" cy="1997901"/>
          </a:xfrm>
          <a:prstGeom prst="rect">
            <a:avLst/>
          </a:prstGeom>
          <a:noFill/>
          <a:ln w="31750">
            <a:solidFill>
              <a:srgbClr val="00B0F0"/>
            </a:solidFill>
          </a:ln>
          <a:extLst>
            <a:ext uri="{909E8E84-426E-40DD-AFC4-6F175D3DCCD1}">
              <a14:hiddenFill xmlns:a14="http://schemas.microsoft.com/office/drawing/2010/main">
                <a:solidFill>
                  <a:srgbClr val="FFFFFF"/>
                </a:solidFill>
              </a14:hiddenFill>
            </a:ext>
          </a:extLst>
        </p:spPr>
      </p:pic>
      <p:pic>
        <p:nvPicPr>
          <p:cNvPr id="5" name="Picture 8" descr="What to Expect when Throwing Dice and Adding Them Up | by Juan Luis  Ruiz-Tagle | Cantor's Paradise">
            <a:hlinkClick r:id="rId3"/>
            <a:extLst>
              <a:ext uri="{FF2B5EF4-FFF2-40B4-BE49-F238E27FC236}">
                <a16:creationId xmlns:a16="http://schemas.microsoft.com/office/drawing/2014/main" id="{73A06158-DAFE-5079-9D0B-C4870D7452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8853" y="1776234"/>
            <a:ext cx="7623484" cy="4851308"/>
          </a:xfrm>
          <a:prstGeom prst="rect">
            <a:avLst/>
          </a:prstGeom>
          <a:noFill/>
          <a:ln w="31750">
            <a:solidFill>
              <a:srgbClr val="00B0F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441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Graphical user interface, text, application&#10;&#10;Description automatically generated">
            <a:extLst>
              <a:ext uri="{FF2B5EF4-FFF2-40B4-BE49-F238E27FC236}">
                <a16:creationId xmlns:a16="http://schemas.microsoft.com/office/drawing/2014/main" id="{2D59C496-A27A-9BA1-B62A-139AA9991A38}"/>
              </a:ext>
            </a:extLst>
          </p:cNvPr>
          <p:cNvPicPr>
            <a:picLocks noChangeAspect="1"/>
          </p:cNvPicPr>
          <p:nvPr/>
        </p:nvPicPr>
        <p:blipFill>
          <a:blip r:embed="rId2"/>
          <a:stretch>
            <a:fillRect/>
          </a:stretch>
        </p:blipFill>
        <p:spPr>
          <a:xfrm>
            <a:off x="1775945" y="427091"/>
            <a:ext cx="8640110" cy="6003818"/>
          </a:xfrm>
          <a:prstGeom prst="rect">
            <a:avLst/>
          </a:prstGeom>
          <a:effectLst/>
        </p:spPr>
      </p:pic>
    </p:spTree>
    <p:extLst>
      <p:ext uri="{BB962C8B-B14F-4D97-AF65-F5344CB8AC3E}">
        <p14:creationId xmlns:p14="http://schemas.microsoft.com/office/powerpoint/2010/main" val="1260822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5A485-059D-4F00-2A98-7850C379A352}"/>
              </a:ext>
            </a:extLst>
          </p:cNvPr>
          <p:cNvSpPr>
            <a:spLocks noGrp="1"/>
          </p:cNvSpPr>
          <p:nvPr>
            <p:ph type="title"/>
          </p:nvPr>
        </p:nvSpPr>
        <p:spPr/>
        <p:txBody>
          <a:bodyPr/>
          <a:lstStyle/>
          <a:p>
            <a:r>
              <a:rPr lang="en-GB" dirty="0"/>
              <a:t>Last Week</a:t>
            </a:r>
          </a:p>
        </p:txBody>
      </p:sp>
      <p:sp>
        <p:nvSpPr>
          <p:cNvPr id="3" name="Content Placeholder 2">
            <a:extLst>
              <a:ext uri="{FF2B5EF4-FFF2-40B4-BE49-F238E27FC236}">
                <a16:creationId xmlns:a16="http://schemas.microsoft.com/office/drawing/2014/main" id="{FBED5C4A-8EF7-0D33-B41F-24A7FBFB32F3}"/>
              </a:ext>
            </a:extLst>
          </p:cNvPr>
          <p:cNvSpPr>
            <a:spLocks noGrp="1"/>
          </p:cNvSpPr>
          <p:nvPr>
            <p:ph idx="1"/>
          </p:nvPr>
        </p:nvSpPr>
        <p:spPr/>
        <p:txBody>
          <a:bodyPr>
            <a:normAutofit/>
          </a:bodyPr>
          <a:lstStyle/>
          <a:p>
            <a:r>
              <a:rPr lang="en-US" sz="3600" dirty="0"/>
              <a:t>Classes </a:t>
            </a:r>
          </a:p>
        </p:txBody>
      </p:sp>
    </p:spTree>
    <p:extLst>
      <p:ext uri="{BB962C8B-B14F-4D97-AF65-F5344CB8AC3E}">
        <p14:creationId xmlns:p14="http://schemas.microsoft.com/office/powerpoint/2010/main" val="2489950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A7E11-E84F-273E-DB01-7C2E4512EED2}"/>
              </a:ext>
            </a:extLst>
          </p:cNvPr>
          <p:cNvSpPr>
            <a:spLocks noGrp="1"/>
          </p:cNvSpPr>
          <p:nvPr>
            <p:ph type="title"/>
          </p:nvPr>
        </p:nvSpPr>
        <p:spPr/>
        <p:txBody>
          <a:bodyPr/>
          <a:lstStyle/>
          <a:p>
            <a:r>
              <a:rPr lang="en-GB" dirty="0"/>
              <a:t>Regression to the Mean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846ADFA-AC70-3AAF-4A01-D1150A8E2845}"/>
                  </a:ext>
                </a:extLst>
              </p:cNvPr>
              <p:cNvSpPr>
                <a:spLocks noGrp="1"/>
              </p:cNvSpPr>
              <p:nvPr>
                <p:ph idx="1"/>
              </p:nvPr>
            </p:nvSpPr>
            <p:spPr>
              <a:xfrm>
                <a:off x="913795" y="2076450"/>
                <a:ext cx="10353762" cy="4440464"/>
              </a:xfrm>
            </p:spPr>
            <p:txBody>
              <a:bodyPr>
                <a:normAutofit fontScale="77500" lnSpcReduction="20000"/>
              </a:bodyPr>
              <a:lstStyle/>
              <a:p>
                <a:r>
                  <a:rPr lang="en-GB" dirty="0"/>
                  <a:t>Following an extreme, independent random event, the next random event is likely to be less extreme</a:t>
                </a:r>
              </a:p>
              <a:p>
                <a:endParaRPr lang="en-GB" dirty="0"/>
              </a:p>
              <a:p>
                <a:r>
                  <a:rPr lang="en-GB" dirty="0"/>
                  <a:t>Example: 10 reds in a row in roulette is </a:t>
                </a:r>
                <a14:m>
                  <m:oMath xmlns:m="http://schemas.openxmlformats.org/officeDocument/2006/math">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sSup>
                          <m:sSupPr>
                            <m:ctrlPr>
                              <a:rPr lang="en-GB" b="0" i="1" smtClean="0">
                                <a:latin typeface="Cambria Math" panose="02040503050406030204" pitchFamily="18" charset="0"/>
                              </a:rPr>
                            </m:ctrlPr>
                          </m:sSupPr>
                          <m:e>
                            <m:r>
                              <a:rPr lang="en-GB" b="0" i="1" smtClean="0">
                                <a:latin typeface="Cambria Math" panose="02040503050406030204" pitchFamily="18" charset="0"/>
                              </a:rPr>
                              <m:t>2</m:t>
                            </m:r>
                          </m:e>
                          <m:sup>
                            <m:r>
                              <a:rPr lang="en-GB" b="0" i="1" smtClean="0">
                                <a:latin typeface="Cambria Math" panose="02040503050406030204" pitchFamily="18" charset="0"/>
                              </a:rPr>
                              <m:t>10</m:t>
                            </m:r>
                          </m:sup>
                        </m:sSup>
                      </m:den>
                    </m:f>
                  </m:oMath>
                </a14:m>
                <a:endParaRPr lang="en-GB" b="0" dirty="0"/>
              </a:p>
              <a:p>
                <a:endParaRPr lang="en-GB" dirty="0"/>
              </a:p>
              <a:p>
                <a:r>
                  <a:rPr lang="en-GB" b="0" dirty="0"/>
                  <a:t>In the next 10 spins, it is likely that you will get fewer than 10 reds (E[red] = 5)</a:t>
                </a:r>
              </a:p>
              <a:p>
                <a:endParaRPr lang="en-GB" dirty="0"/>
              </a:p>
              <a:p>
                <a:r>
                  <a:rPr lang="en-GB" b="0" dirty="0"/>
                  <a:t>For the 20 spins in total, you will get closer </a:t>
                </a:r>
                <a:r>
                  <a:rPr lang="en-GB" dirty="0"/>
                  <a:t>to the expected mean of 50% reds than you had in the first 10 spins</a:t>
                </a:r>
              </a:p>
              <a:p>
                <a:endParaRPr lang="en-GB" b="0" dirty="0"/>
              </a:p>
              <a:p>
                <a:r>
                  <a:rPr lang="en-GB" dirty="0"/>
                  <a:t>Subtly different to the gambler’s fallacy…</a:t>
                </a:r>
                <a:endParaRPr lang="en-GB" b="0" dirty="0"/>
              </a:p>
              <a:p>
                <a:endParaRPr lang="en-GB" dirty="0"/>
              </a:p>
            </p:txBody>
          </p:sp>
        </mc:Choice>
        <mc:Fallback>
          <p:sp>
            <p:nvSpPr>
              <p:cNvPr id="3" name="Content Placeholder 2">
                <a:extLst>
                  <a:ext uri="{FF2B5EF4-FFF2-40B4-BE49-F238E27FC236}">
                    <a16:creationId xmlns:a16="http://schemas.microsoft.com/office/drawing/2014/main" id="{2846ADFA-AC70-3AAF-4A01-D1150A8E2845}"/>
                  </a:ext>
                </a:extLst>
              </p:cNvPr>
              <p:cNvSpPr>
                <a:spLocks noGrp="1" noRot="1" noChangeAspect="1" noMove="1" noResize="1" noEditPoints="1" noAdjustHandles="1" noChangeArrowheads="1" noChangeShapeType="1" noTextEdit="1"/>
              </p:cNvSpPr>
              <p:nvPr>
                <p:ph idx="1"/>
              </p:nvPr>
            </p:nvSpPr>
            <p:spPr>
              <a:xfrm>
                <a:off x="913795" y="2076450"/>
                <a:ext cx="10353762" cy="4440464"/>
              </a:xfr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4196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dissolv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dissolve">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3B16C-665F-7700-A6AF-151D61FCBF25}"/>
              </a:ext>
            </a:extLst>
          </p:cNvPr>
          <p:cNvSpPr>
            <a:spLocks noGrp="1"/>
          </p:cNvSpPr>
          <p:nvPr>
            <p:ph type="title"/>
          </p:nvPr>
        </p:nvSpPr>
        <p:spPr/>
        <p:txBody>
          <a:bodyPr/>
          <a:lstStyle/>
          <a:p>
            <a:r>
              <a:rPr lang="en-GB" dirty="0"/>
              <a:t>Gambler’s Fallacy</a:t>
            </a:r>
          </a:p>
        </p:txBody>
      </p:sp>
      <p:sp>
        <p:nvSpPr>
          <p:cNvPr id="3" name="Content Placeholder 2">
            <a:extLst>
              <a:ext uri="{FF2B5EF4-FFF2-40B4-BE49-F238E27FC236}">
                <a16:creationId xmlns:a16="http://schemas.microsoft.com/office/drawing/2014/main" id="{AD71E701-0722-D04E-DF96-9D4771E8C3C6}"/>
              </a:ext>
            </a:extLst>
          </p:cNvPr>
          <p:cNvSpPr>
            <a:spLocks noGrp="1"/>
          </p:cNvSpPr>
          <p:nvPr>
            <p:ph idx="1"/>
          </p:nvPr>
        </p:nvSpPr>
        <p:spPr>
          <a:xfrm>
            <a:off x="320706" y="2076450"/>
            <a:ext cx="6530037" cy="3714749"/>
          </a:xfrm>
        </p:spPr>
        <p:txBody>
          <a:bodyPr>
            <a:normAutofit fontScale="85000" lnSpcReduction="10000"/>
          </a:bodyPr>
          <a:lstStyle/>
          <a:p>
            <a:r>
              <a:rPr lang="en-GB" sz="2400" dirty="0"/>
              <a:t>This is the idea that following a statistically unlikely set of results (e.g. many instances of red in a row in roulette), people believe that the next sample will work to bring you back to the average</a:t>
            </a:r>
          </a:p>
          <a:p>
            <a:endParaRPr lang="en-GB" sz="2400" dirty="0"/>
          </a:p>
          <a:p>
            <a:r>
              <a:rPr lang="en-GB" sz="2400" dirty="0"/>
              <a:t>Example in 1913 at Monte Carlo casino:  after 15 blacks in a row, there was a rush to bet on red </a:t>
            </a:r>
          </a:p>
          <a:p>
            <a:endParaRPr lang="en-GB" sz="2400" dirty="0"/>
          </a:p>
          <a:p>
            <a:r>
              <a:rPr lang="en-GB" sz="2400" dirty="0"/>
              <a:t>After 26 reds in a row, the casino had made a fortune </a:t>
            </a:r>
          </a:p>
          <a:p>
            <a:endParaRPr lang="en-GB" sz="2400" dirty="0"/>
          </a:p>
        </p:txBody>
      </p:sp>
      <p:pic>
        <p:nvPicPr>
          <p:cNvPr id="4" name="Picture 2" descr="Monte Carlo Casino - Wikipedia">
            <a:hlinkClick r:id="rId2"/>
            <a:extLst>
              <a:ext uri="{FF2B5EF4-FFF2-40B4-BE49-F238E27FC236}">
                <a16:creationId xmlns:a16="http://schemas.microsoft.com/office/drawing/2014/main" id="{DC04C201-49FC-584D-C9C5-E2550EE9F8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4230" y="2076450"/>
            <a:ext cx="4527064" cy="3485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45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C94E7-8C8E-AC90-14D4-1982253247AB}"/>
              </a:ext>
            </a:extLst>
          </p:cNvPr>
          <p:cNvSpPr>
            <a:spLocks noGrp="1"/>
          </p:cNvSpPr>
          <p:nvPr>
            <p:ph type="title"/>
          </p:nvPr>
        </p:nvSpPr>
        <p:spPr/>
        <p:txBody>
          <a:bodyPr/>
          <a:lstStyle/>
          <a:p>
            <a:r>
              <a:rPr lang="en-GB" dirty="0"/>
              <a:t>How many samples do we need?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7A50929-3D09-62BF-B789-62F8C1A96576}"/>
                  </a:ext>
                </a:extLst>
              </p:cNvPr>
              <p:cNvSpPr>
                <a:spLocks noGrp="1"/>
              </p:cNvSpPr>
              <p:nvPr>
                <p:ph idx="1"/>
              </p:nvPr>
            </p:nvSpPr>
            <p:spPr>
              <a:xfrm>
                <a:off x="913795" y="1676400"/>
                <a:ext cx="10353762" cy="4470400"/>
              </a:xfrm>
            </p:spPr>
            <p:txBody>
              <a:bodyPr>
                <a:normAutofit/>
              </a:bodyPr>
              <a:lstStyle/>
              <a:p>
                <a:r>
                  <a:rPr lang="en-GB" sz="2400" dirty="0"/>
                  <a:t>Depends on the sample variance:</a:t>
                </a:r>
              </a:p>
              <a:p>
                <a:endParaRPr lang="en-GB" sz="2400" dirty="0"/>
              </a:p>
              <a:p>
                <a:pPr lvl="1"/>
                <a:r>
                  <a:rPr lang="en-GB" dirty="0"/>
                  <a:t>Var </a:t>
                </a:r>
                <a14:m>
                  <m:oMath xmlns:m="http://schemas.openxmlformats.org/officeDocument/2006/math">
                    <m:r>
                      <a:rPr lang="en-GB" b="0" i="1" smtClean="0">
                        <a:latin typeface="Cambria Math" panose="02040503050406030204" pitchFamily="18" charset="0"/>
                      </a:rPr>
                      <m:t>= </m:t>
                    </m:r>
                    <m:f>
                      <m:fPr>
                        <m:ctrlPr>
                          <a:rPr lang="en-GB" b="0" i="1" smtClean="0">
                            <a:latin typeface="Cambria Math" panose="02040503050406030204" pitchFamily="18" charset="0"/>
                          </a:rPr>
                        </m:ctrlPr>
                      </m:fPr>
                      <m:num>
                        <m:nary>
                          <m:naryPr>
                            <m:chr m:val="∑"/>
                            <m:supHide m:val="on"/>
                            <m:ctrlPr>
                              <a:rPr lang="en-GB" b="0" i="1" smtClean="0">
                                <a:latin typeface="Cambria Math" panose="02040503050406030204" pitchFamily="18" charset="0"/>
                              </a:rPr>
                            </m:ctrlPr>
                          </m:naryPr>
                          <m:sub>
                            <m:r>
                              <m:rPr>
                                <m:brk m:alnAt="7"/>
                              </m:rPr>
                              <a:rPr lang="en-GB" b="0" i="1" smtClean="0">
                                <a:latin typeface="Cambria Math" panose="02040503050406030204" pitchFamily="18" charset="0"/>
                              </a:rPr>
                              <m:t>𝑥</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𝑋</m:t>
                            </m:r>
                          </m:sub>
                          <m:sup/>
                          <m:e>
                            <m:sSup>
                              <m:sSupPr>
                                <m:ctrlPr>
                                  <a:rPr lang="en-GB" b="0" i="1" smtClean="0">
                                    <a:latin typeface="Cambria Math" panose="02040503050406030204" pitchFamily="18" charset="0"/>
                                  </a:rPr>
                                </m:ctrlPr>
                              </m:sSupPr>
                              <m:e>
                                <m:r>
                                  <a:rPr lang="en-GB" b="0" i="1" smtClean="0">
                                    <a:latin typeface="Cambria Math" panose="02040503050406030204" pitchFamily="18" charset="0"/>
                                  </a:rPr>
                                  <m:t>(</m:t>
                                </m:r>
                                <m:r>
                                  <a:rPr lang="en-GB" b="0" i="1" smtClean="0">
                                    <a:latin typeface="Cambria Math" panose="02040503050406030204" pitchFamily="18" charset="0"/>
                                  </a:rPr>
                                  <m:t>𝑥</m:t>
                                </m:r>
                                <m:r>
                                  <a:rPr lang="en-GB" b="0" i="1" smtClean="0">
                                    <a:latin typeface="Cambria Math" panose="02040503050406030204" pitchFamily="18" charset="0"/>
                                  </a:rPr>
                                  <m:t> − </m:t>
                                </m:r>
                                <m:r>
                                  <a:rPr lang="en-GB" b="0" i="1" smtClean="0">
                                    <a:latin typeface="Cambria Math" panose="02040503050406030204" pitchFamily="18" charset="0"/>
                                    <a:ea typeface="Cambria Math" panose="02040503050406030204" pitchFamily="18" charset="0"/>
                                  </a:rPr>
                                  <m:t>𝜇</m:t>
                                </m:r>
                                <m:r>
                                  <a:rPr lang="en-GB" b="0" i="1" smtClean="0">
                                    <a:latin typeface="Cambria Math" panose="02040503050406030204" pitchFamily="18" charset="0"/>
                                  </a:rPr>
                                  <m:t>)</m:t>
                                </m:r>
                              </m:e>
                              <m:sup>
                                <m:r>
                                  <a:rPr lang="en-GB" b="0" i="1" smtClean="0">
                                    <a:latin typeface="Cambria Math" panose="02040503050406030204" pitchFamily="18" charset="0"/>
                                  </a:rPr>
                                  <m:t>2</m:t>
                                </m:r>
                              </m:sup>
                            </m:sSup>
                          </m:e>
                        </m:nary>
                      </m:num>
                      <m:den>
                        <m:r>
                          <a:rPr lang="en-GB" b="0" i="1" smtClean="0">
                            <a:latin typeface="Cambria Math" panose="02040503050406030204" pitchFamily="18" charset="0"/>
                          </a:rPr>
                          <m:t>𝑁</m:t>
                        </m:r>
                      </m:den>
                    </m:f>
                  </m:oMath>
                </a14:m>
                <a:endParaRPr lang="en-GB" dirty="0"/>
              </a:p>
              <a:p>
                <a:pPr lvl="1"/>
                <a14:m>
                  <m:oMath xmlns:m="http://schemas.openxmlformats.org/officeDocument/2006/math">
                    <m:r>
                      <a:rPr lang="en-GB" b="0" i="1" smtClean="0">
                        <a:latin typeface="Cambria Math" panose="02040503050406030204" pitchFamily="18" charset="0"/>
                        <a:ea typeface="Cambria Math" panose="02040503050406030204" pitchFamily="18" charset="0"/>
                      </a:rPr>
                      <m:t>𝜎</m:t>
                    </m:r>
                    <m:r>
                      <a:rPr lang="en-GB" b="0" i="1" smtClean="0">
                        <a:latin typeface="Cambria Math" panose="02040503050406030204" pitchFamily="18" charset="0"/>
                        <a:ea typeface="Cambria Math" panose="02040503050406030204" pitchFamily="18" charset="0"/>
                      </a:rPr>
                      <m:t>=</m:t>
                    </m:r>
                    <m:rad>
                      <m:radPr>
                        <m:degHide m:val="on"/>
                        <m:ctrlPr>
                          <a:rPr lang="en-GB" b="0" i="1" smtClean="0">
                            <a:latin typeface="Cambria Math" panose="02040503050406030204" pitchFamily="18" charset="0"/>
                            <a:ea typeface="Cambria Math" panose="02040503050406030204" pitchFamily="18" charset="0"/>
                          </a:rPr>
                        </m:ctrlPr>
                      </m:radPr>
                      <m:deg/>
                      <m:e>
                        <m:f>
                          <m:fPr>
                            <m:ctrlPr>
                              <a:rPr lang="en-GB" i="1">
                                <a:latin typeface="Cambria Math" panose="02040503050406030204" pitchFamily="18" charset="0"/>
                              </a:rPr>
                            </m:ctrlPr>
                          </m:fPr>
                          <m:num>
                            <m:nary>
                              <m:naryPr>
                                <m:chr m:val="∑"/>
                                <m:supHide m:val="on"/>
                                <m:ctrlPr>
                                  <a:rPr lang="en-GB" i="1">
                                    <a:latin typeface="Cambria Math" panose="02040503050406030204" pitchFamily="18" charset="0"/>
                                  </a:rPr>
                                </m:ctrlPr>
                              </m:naryPr>
                              <m:sub>
                                <m:r>
                                  <m:rPr>
                                    <m:brk m:alnAt="7"/>
                                  </m:rPr>
                                  <a:rPr lang="en-GB" i="1">
                                    <a:latin typeface="Cambria Math" panose="02040503050406030204" pitchFamily="18" charset="0"/>
                                  </a:rPr>
                                  <m:t>𝑥</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𝑋</m:t>
                                </m:r>
                              </m:sub>
                              <m:sup/>
                              <m:e>
                                <m:sSup>
                                  <m:sSupPr>
                                    <m:ctrlPr>
                                      <a:rPr lang="en-GB" i="1">
                                        <a:latin typeface="Cambria Math" panose="02040503050406030204" pitchFamily="18" charset="0"/>
                                      </a:rPr>
                                    </m:ctrlPr>
                                  </m:sSupPr>
                                  <m:e>
                                    <m:r>
                                      <a:rPr lang="en-GB" i="1">
                                        <a:latin typeface="Cambria Math" panose="02040503050406030204" pitchFamily="18" charset="0"/>
                                      </a:rPr>
                                      <m:t>(</m:t>
                                    </m:r>
                                    <m:r>
                                      <a:rPr lang="en-GB" i="1">
                                        <a:latin typeface="Cambria Math" panose="02040503050406030204" pitchFamily="18" charset="0"/>
                                      </a:rPr>
                                      <m:t>𝑥</m:t>
                                    </m:r>
                                    <m:r>
                                      <a:rPr lang="en-GB" i="1">
                                        <a:latin typeface="Cambria Math" panose="02040503050406030204" pitchFamily="18" charset="0"/>
                                      </a:rPr>
                                      <m:t> − </m:t>
                                    </m:r>
                                    <m:r>
                                      <a:rPr lang="en-GB" i="1">
                                        <a:latin typeface="Cambria Math" panose="02040503050406030204" pitchFamily="18" charset="0"/>
                                        <a:ea typeface="Cambria Math" panose="02040503050406030204" pitchFamily="18" charset="0"/>
                                      </a:rPr>
                                      <m:t>𝜇</m:t>
                                    </m:r>
                                    <m:r>
                                      <a:rPr lang="en-GB" i="1">
                                        <a:latin typeface="Cambria Math" panose="02040503050406030204" pitchFamily="18" charset="0"/>
                                      </a:rPr>
                                      <m:t>)</m:t>
                                    </m:r>
                                  </m:e>
                                  <m:sup>
                                    <m:r>
                                      <a:rPr lang="en-GB" i="1">
                                        <a:latin typeface="Cambria Math" panose="02040503050406030204" pitchFamily="18" charset="0"/>
                                      </a:rPr>
                                      <m:t>2</m:t>
                                    </m:r>
                                  </m:sup>
                                </m:sSup>
                              </m:e>
                            </m:nary>
                          </m:num>
                          <m:den>
                            <m:r>
                              <a:rPr lang="en-GB" i="1">
                                <a:latin typeface="Cambria Math" panose="02040503050406030204" pitchFamily="18" charset="0"/>
                              </a:rPr>
                              <m:t>𝑁</m:t>
                            </m:r>
                          </m:den>
                        </m:f>
                      </m:e>
                    </m:rad>
                  </m:oMath>
                </a14:m>
                <a:endParaRPr lang="en-GB" dirty="0"/>
              </a:p>
              <a:p>
                <a:pPr lvl="1"/>
                <a:endParaRPr lang="en-GB" dirty="0"/>
              </a:p>
              <a:p>
                <a:r>
                  <a:rPr lang="en-GB" sz="2400" dirty="0"/>
                  <a:t>The larger the variance, the more samples you need to accurately estimate the distribution</a:t>
                </a:r>
              </a:p>
              <a:p>
                <a:endParaRPr lang="en-GB" dirty="0"/>
              </a:p>
            </p:txBody>
          </p:sp>
        </mc:Choice>
        <mc:Fallback xmlns="">
          <p:sp>
            <p:nvSpPr>
              <p:cNvPr id="3" name="Content Placeholder 2">
                <a:extLst>
                  <a:ext uri="{FF2B5EF4-FFF2-40B4-BE49-F238E27FC236}">
                    <a16:creationId xmlns:a16="http://schemas.microsoft.com/office/drawing/2014/main" id="{47A50929-3D09-62BF-B789-62F8C1A96576}"/>
                  </a:ext>
                </a:extLst>
              </p:cNvPr>
              <p:cNvSpPr>
                <a:spLocks noGrp="1" noRot="1" noChangeAspect="1" noMove="1" noResize="1" noEditPoints="1" noAdjustHandles="1" noChangeArrowheads="1" noChangeShapeType="1" noTextEdit="1"/>
              </p:cNvSpPr>
              <p:nvPr>
                <p:ph idx="1"/>
              </p:nvPr>
            </p:nvSpPr>
            <p:spPr>
              <a:xfrm>
                <a:off x="913795" y="1676400"/>
                <a:ext cx="10353762" cy="4470400"/>
              </a:xfrm>
              <a:blipFill>
                <a:blip r:embed="rId2"/>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44785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dissolv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5494E-7DFA-0BA8-B133-0C44B5C64591}"/>
              </a:ext>
            </a:extLst>
          </p:cNvPr>
          <p:cNvSpPr>
            <a:spLocks noGrp="1"/>
          </p:cNvSpPr>
          <p:nvPr>
            <p:ph type="title"/>
          </p:nvPr>
        </p:nvSpPr>
        <p:spPr>
          <a:xfrm>
            <a:off x="7270954" y="438151"/>
            <a:ext cx="3642641" cy="1257300"/>
          </a:xfrm>
        </p:spPr>
        <p:txBody>
          <a:bodyPr>
            <a:normAutofit fontScale="90000"/>
          </a:bodyPr>
          <a:lstStyle/>
          <a:p>
            <a:r>
              <a:rPr lang="en-GB" dirty="0"/>
              <a:t>Monte Carlo Experiments</a:t>
            </a:r>
          </a:p>
        </p:txBody>
      </p:sp>
      <p:sp>
        <p:nvSpPr>
          <p:cNvPr id="3" name="Content Placeholder 2">
            <a:extLst>
              <a:ext uri="{FF2B5EF4-FFF2-40B4-BE49-F238E27FC236}">
                <a16:creationId xmlns:a16="http://schemas.microsoft.com/office/drawing/2014/main" id="{04C6E890-29BE-1510-ECFB-C80FBD13104F}"/>
              </a:ext>
            </a:extLst>
          </p:cNvPr>
          <p:cNvSpPr>
            <a:spLocks noGrp="1"/>
          </p:cNvSpPr>
          <p:nvPr>
            <p:ph idx="1"/>
          </p:nvPr>
        </p:nvSpPr>
        <p:spPr>
          <a:xfrm>
            <a:off x="7433187" y="2076450"/>
            <a:ext cx="4758813" cy="3714749"/>
          </a:xfrm>
        </p:spPr>
        <p:txBody>
          <a:bodyPr>
            <a:normAutofit fontScale="85000" lnSpcReduction="20000"/>
          </a:bodyPr>
          <a:lstStyle/>
          <a:p>
            <a:r>
              <a:rPr lang="en-US" dirty="0"/>
              <a:t>Generate random inputs according to some distribution</a:t>
            </a:r>
            <a:endParaRPr lang="en-US" b="1" dirty="0"/>
          </a:p>
          <a:p>
            <a:endParaRPr lang="en-US" dirty="0"/>
          </a:p>
          <a:p>
            <a:r>
              <a:rPr lang="en-US" dirty="0"/>
              <a:t>Use these to conduct an experiment</a:t>
            </a:r>
          </a:p>
          <a:p>
            <a:endParaRPr lang="en-US" dirty="0"/>
          </a:p>
          <a:p>
            <a:r>
              <a:rPr lang="en-US" dirty="0" err="1"/>
              <a:t>Analyse</a:t>
            </a:r>
            <a:r>
              <a:rPr lang="en-US" dirty="0"/>
              <a:t> the output using statistics and make predictions of the simulation’s or process’ properties</a:t>
            </a:r>
          </a:p>
          <a:p>
            <a:endParaRPr lang="en-GB" dirty="0"/>
          </a:p>
        </p:txBody>
      </p:sp>
      <p:pic>
        <p:nvPicPr>
          <p:cNvPr id="4" name="Picture 2" descr="Roulette - Wikipedia">
            <a:extLst>
              <a:ext uri="{FF2B5EF4-FFF2-40B4-BE49-F238E27FC236}">
                <a16:creationId xmlns:a16="http://schemas.microsoft.com/office/drawing/2014/main" id="{98B16CE5-23A5-427B-1115-9BDA674A1F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16744" r="36554" b="-14419"/>
          <a:stretch/>
        </p:blipFill>
        <p:spPr bwMode="auto">
          <a:xfrm>
            <a:off x="0" y="-1166203"/>
            <a:ext cx="6622026" cy="9092775"/>
          </a:xfrm>
          <a:prstGeom prst="flowChartDelay">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57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ath tracing - Wikipedia">
            <a:hlinkClick r:id="rId2"/>
            <a:extLst>
              <a:ext uri="{FF2B5EF4-FFF2-40B4-BE49-F238E27FC236}">
                <a16:creationId xmlns:a16="http://schemas.microsoft.com/office/drawing/2014/main" id="{F694AF37-6921-F958-CDB7-954AAE1DA5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93" r="2922"/>
          <a:stretch/>
        </p:blipFill>
        <p:spPr bwMode="auto">
          <a:xfrm>
            <a:off x="0" y="3"/>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638E9DF-DA45-44D6-D8A6-229B21CF78FD}"/>
              </a:ext>
            </a:extLst>
          </p:cNvPr>
          <p:cNvSpPr>
            <a:spLocks noGrp="1"/>
          </p:cNvSpPr>
          <p:nvPr>
            <p:ph type="title"/>
          </p:nvPr>
        </p:nvSpPr>
        <p:spPr>
          <a:xfrm>
            <a:off x="5587999" y="230458"/>
            <a:ext cx="5679557" cy="1257300"/>
          </a:xfrm>
        </p:spPr>
        <p:txBody>
          <a:bodyPr/>
          <a:lstStyle/>
          <a:p>
            <a:r>
              <a:rPr lang="en-GB" dirty="0"/>
              <a:t>Monte Carlo Examples</a:t>
            </a:r>
          </a:p>
        </p:txBody>
      </p:sp>
      <p:sp>
        <p:nvSpPr>
          <p:cNvPr id="3" name="Content Placeholder 2">
            <a:extLst>
              <a:ext uri="{FF2B5EF4-FFF2-40B4-BE49-F238E27FC236}">
                <a16:creationId xmlns:a16="http://schemas.microsoft.com/office/drawing/2014/main" id="{A6730BE8-5BF9-A290-5014-62967184B2BF}"/>
              </a:ext>
            </a:extLst>
          </p:cNvPr>
          <p:cNvSpPr>
            <a:spLocks noGrp="1"/>
          </p:cNvSpPr>
          <p:nvPr>
            <p:ph idx="1"/>
          </p:nvPr>
        </p:nvSpPr>
        <p:spPr>
          <a:xfrm>
            <a:off x="6186800" y="1487758"/>
            <a:ext cx="5487005" cy="5139784"/>
          </a:xfrm>
        </p:spPr>
        <p:txBody>
          <a:bodyPr>
            <a:normAutofit/>
          </a:bodyPr>
          <a:lstStyle/>
          <a:p>
            <a:r>
              <a:rPr lang="en-US" sz="1800" dirty="0"/>
              <a:t>Business applications:</a:t>
            </a:r>
          </a:p>
          <a:p>
            <a:pPr lvl="1"/>
            <a:r>
              <a:rPr lang="en-US" sz="1800" dirty="0"/>
              <a:t>Estimate probability of cost overrun in large projects</a:t>
            </a:r>
          </a:p>
          <a:p>
            <a:pPr lvl="1"/>
            <a:r>
              <a:rPr lang="en-US" sz="1800" dirty="0"/>
              <a:t>Estimate likelihood of an asset gaining/losing value</a:t>
            </a:r>
          </a:p>
          <a:p>
            <a:pPr lvl="1"/>
            <a:endParaRPr lang="en-US" sz="1800" dirty="0"/>
          </a:p>
          <a:p>
            <a:r>
              <a:rPr lang="en-US" sz="1800" dirty="0"/>
              <a:t>Path tracing in video games (trace random samples of possible light paths)</a:t>
            </a:r>
          </a:p>
          <a:p>
            <a:endParaRPr lang="en-US" sz="1800" dirty="0"/>
          </a:p>
          <a:p>
            <a:r>
              <a:rPr lang="en-US" sz="1800" dirty="0"/>
              <a:t>AI for video games (tree search for next best move)</a:t>
            </a:r>
          </a:p>
          <a:p>
            <a:endParaRPr lang="en-US" sz="1800" dirty="0"/>
          </a:p>
          <a:p>
            <a:r>
              <a:rPr lang="en-US" sz="1800" dirty="0"/>
              <a:t>Computational physics, physical chemistry </a:t>
            </a:r>
          </a:p>
          <a:p>
            <a:endParaRPr lang="en-US" sz="1800" dirty="0"/>
          </a:p>
          <a:p>
            <a:endParaRPr lang="en-US" sz="1800" dirty="0"/>
          </a:p>
          <a:p>
            <a:endParaRPr lang="en-GB" sz="3200" dirty="0"/>
          </a:p>
        </p:txBody>
      </p:sp>
    </p:spTree>
    <p:extLst>
      <p:ext uri="{BB962C8B-B14F-4D97-AF65-F5344CB8AC3E}">
        <p14:creationId xmlns:p14="http://schemas.microsoft.com/office/powerpoint/2010/main" val="287640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dissolv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dissolve">
                                      <p:cBhvr>
                                        <p:cTn id="20" dur="5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dissolve">
                                      <p:cBhvr>
                                        <p:cTn id="2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15A82-8609-946C-C7FB-8097135BCDC4}"/>
              </a:ext>
            </a:extLst>
          </p:cNvPr>
          <p:cNvSpPr>
            <a:spLocks noGrp="1"/>
          </p:cNvSpPr>
          <p:nvPr>
            <p:ph type="title"/>
          </p:nvPr>
        </p:nvSpPr>
        <p:spPr/>
        <p:txBody>
          <a:bodyPr/>
          <a:lstStyle/>
          <a:p>
            <a:r>
              <a:rPr lang="en-GB" dirty="0"/>
              <a:t>Random Numbers</a:t>
            </a:r>
          </a:p>
        </p:txBody>
      </p:sp>
      <p:sp>
        <p:nvSpPr>
          <p:cNvPr id="3" name="Content Placeholder 2">
            <a:extLst>
              <a:ext uri="{FF2B5EF4-FFF2-40B4-BE49-F238E27FC236}">
                <a16:creationId xmlns:a16="http://schemas.microsoft.com/office/drawing/2014/main" id="{A2BBD34F-FD8E-3FF8-979D-B5CFEEB3C6E9}"/>
              </a:ext>
            </a:extLst>
          </p:cNvPr>
          <p:cNvSpPr>
            <a:spLocks noGrp="1"/>
          </p:cNvSpPr>
          <p:nvPr>
            <p:ph idx="1"/>
          </p:nvPr>
        </p:nvSpPr>
        <p:spPr>
          <a:xfrm>
            <a:off x="913795" y="1828800"/>
            <a:ext cx="10353762" cy="3962400"/>
          </a:xfrm>
        </p:spPr>
        <p:txBody>
          <a:bodyPr>
            <a:normAutofit fontScale="77500" lnSpcReduction="20000"/>
          </a:bodyPr>
          <a:lstStyle/>
          <a:p>
            <a:r>
              <a:rPr lang="en-GB" dirty="0"/>
              <a:t>For random events, the probability that any given random event occurs is given via probability distribution function</a:t>
            </a:r>
          </a:p>
          <a:p>
            <a:endParaRPr lang="en-GB" dirty="0"/>
          </a:p>
          <a:p>
            <a:r>
              <a:rPr lang="en-GB" dirty="0"/>
              <a:t>This captures the notion of relative frequency with which random events occur</a:t>
            </a:r>
          </a:p>
          <a:p>
            <a:endParaRPr lang="en-GB" dirty="0"/>
          </a:p>
          <a:p>
            <a:r>
              <a:rPr lang="en-GB" dirty="0"/>
              <a:t>For discrete random events (heads, tails), the sum of the probability of each value occurring must add up to one</a:t>
            </a:r>
          </a:p>
          <a:p>
            <a:endParaRPr lang="en-GB" dirty="0"/>
          </a:p>
          <a:p>
            <a:r>
              <a:rPr lang="en-GB" dirty="0"/>
              <a:t>For continuous events (temperature) it’s trickier, as we can’t give infinite real numbers separate probability values</a:t>
            </a:r>
          </a:p>
          <a:p>
            <a:endParaRPr lang="en-GB" dirty="0"/>
          </a:p>
        </p:txBody>
      </p:sp>
    </p:spTree>
    <p:extLst>
      <p:ext uri="{BB962C8B-B14F-4D97-AF65-F5344CB8AC3E}">
        <p14:creationId xmlns:p14="http://schemas.microsoft.com/office/powerpoint/2010/main" val="364492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dissolv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7024A-082E-775B-F8AF-63E9307A6B4F}"/>
              </a:ext>
            </a:extLst>
          </p:cNvPr>
          <p:cNvSpPr>
            <a:spLocks noGrp="1"/>
          </p:cNvSpPr>
          <p:nvPr>
            <p:ph type="title"/>
          </p:nvPr>
        </p:nvSpPr>
        <p:spPr/>
        <p:txBody>
          <a:bodyPr/>
          <a:lstStyle/>
          <a:p>
            <a:r>
              <a:rPr lang="en-GB" dirty="0"/>
              <a:t>Continuous random variables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23BBFC7-CE4B-7547-28ED-E27D6B96FDE9}"/>
                  </a:ext>
                </a:extLst>
              </p:cNvPr>
              <p:cNvSpPr>
                <a:spLocks noGrp="1"/>
              </p:cNvSpPr>
              <p:nvPr>
                <p:ph idx="1"/>
              </p:nvPr>
            </p:nvSpPr>
            <p:spPr>
              <a:xfrm>
                <a:off x="578308" y="1625877"/>
                <a:ext cx="4771388" cy="4496628"/>
              </a:xfrm>
            </p:spPr>
            <p:txBody>
              <a:bodyPr>
                <a:normAutofit fontScale="77500" lnSpcReduction="20000"/>
              </a:bodyPr>
              <a:lstStyle/>
              <a:p>
                <a:r>
                  <a:rPr lang="en-GB" dirty="0"/>
                  <a:t>Continuous random events are defined using a probability density function </a:t>
                </a:r>
              </a:p>
              <a:p>
                <a:endParaRPr lang="en-GB" dirty="0"/>
              </a:p>
              <a:p>
                <a:r>
                  <a:rPr lang="en-GB" dirty="0"/>
                  <a:t>This gives the probability of a random variable lying between two values</a:t>
                </a:r>
              </a:p>
              <a:p>
                <a:endParaRPr lang="en-GB" dirty="0"/>
              </a:p>
              <a:p>
                <a:r>
                  <a:rPr lang="en-GB" dirty="0"/>
                  <a:t>It defines a curve in </a:t>
                </a:r>
                <a14:m>
                  <m:oMath xmlns:m="http://schemas.openxmlformats.org/officeDocument/2006/math">
                    <m:r>
                      <a:rPr lang="en-GB" b="0" i="1" smtClean="0">
                        <a:latin typeface="Cambria Math" panose="02040503050406030204" pitchFamily="18" charset="0"/>
                      </a:rPr>
                      <m:t>𝑥</m:t>
                    </m:r>
                    <m:r>
                      <a:rPr lang="en-GB" b="0" i="1" smtClean="0">
                        <a:latin typeface="Cambria Math" panose="02040503050406030204" pitchFamily="18" charset="0"/>
                      </a:rPr>
                      <m:t>−</m:t>
                    </m:r>
                    <m:r>
                      <a:rPr lang="en-GB" b="0" i="1" smtClean="0">
                        <a:latin typeface="Cambria Math" panose="02040503050406030204" pitchFamily="18" charset="0"/>
                      </a:rPr>
                      <m:t>𝑦</m:t>
                    </m:r>
                    <m:r>
                      <a:rPr lang="en-GB" b="0" i="0" smtClean="0">
                        <a:latin typeface="Cambria Math" panose="02040503050406030204" pitchFamily="18" charset="0"/>
                      </a:rPr>
                      <m:t>,</m:t>
                    </m:r>
                  </m:oMath>
                </a14:m>
                <a:r>
                  <a:rPr lang="en-GB" dirty="0"/>
                  <a:t> where the range spanned by </a:t>
                </a:r>
                <a14:m>
                  <m:oMath xmlns:m="http://schemas.openxmlformats.org/officeDocument/2006/math">
                    <m:r>
                      <a:rPr lang="en-GB" i="1">
                        <a:latin typeface="Cambria Math" panose="02040503050406030204" pitchFamily="18" charset="0"/>
                      </a:rPr>
                      <m:t>𝑥</m:t>
                    </m:r>
                  </m:oMath>
                </a14:m>
                <a:r>
                  <a:rPr lang="en-GB" dirty="0"/>
                  <a:t> are the possible values, and the area under the curve between two points gives the probability that a sample will fall in that range</a:t>
                </a:r>
              </a:p>
              <a:p>
                <a:endParaRPr lang="en-GB" dirty="0"/>
              </a:p>
            </p:txBody>
          </p:sp>
        </mc:Choice>
        <mc:Fallback xmlns="">
          <p:sp>
            <p:nvSpPr>
              <p:cNvPr id="3" name="Content Placeholder 2">
                <a:extLst>
                  <a:ext uri="{FF2B5EF4-FFF2-40B4-BE49-F238E27FC236}">
                    <a16:creationId xmlns:a16="http://schemas.microsoft.com/office/drawing/2014/main" id="{623BBFC7-CE4B-7547-28ED-E27D6B96FDE9}"/>
                  </a:ext>
                </a:extLst>
              </p:cNvPr>
              <p:cNvSpPr>
                <a:spLocks noGrp="1" noRot="1" noChangeAspect="1" noMove="1" noResize="1" noEditPoints="1" noAdjustHandles="1" noChangeArrowheads="1" noChangeShapeType="1" noTextEdit="1"/>
              </p:cNvSpPr>
              <p:nvPr>
                <p:ph idx="1"/>
              </p:nvPr>
            </p:nvSpPr>
            <p:spPr>
              <a:xfrm>
                <a:off x="578308" y="1625877"/>
                <a:ext cx="4771388" cy="4496628"/>
              </a:xfrm>
              <a:blipFill>
                <a:blip r:embed="rId2"/>
                <a:stretch>
                  <a:fillRect/>
                </a:stretch>
              </a:blipFill>
            </p:spPr>
            <p:txBody>
              <a:bodyPr/>
              <a:lstStyle/>
              <a:p>
                <a:r>
                  <a:rPr lang="en-GB">
                    <a:noFill/>
                  </a:rPr>
                  <a:t> </a:t>
                </a:r>
              </a:p>
            </p:txBody>
          </p:sp>
        </mc:Fallback>
      </mc:AlternateContent>
      <p:pic>
        <p:nvPicPr>
          <p:cNvPr id="4" name="Picture 2" descr="The Standard Normal Distribution | Examples, Explanations, Uses">
            <a:extLst>
              <a:ext uri="{FF2B5EF4-FFF2-40B4-BE49-F238E27FC236}">
                <a16:creationId xmlns:a16="http://schemas.microsoft.com/office/drawing/2014/main" id="{B6370152-EDF4-6386-1019-A8F247E5BE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8524" y="1868556"/>
            <a:ext cx="6101238" cy="3771801"/>
          </a:xfrm>
          <a:prstGeom prst="rect">
            <a:avLst/>
          </a:prstGeom>
          <a:noFill/>
          <a:ln w="31750">
            <a:solidFill>
              <a:srgbClr val="3399FF"/>
            </a:solidFill>
          </a:ln>
          <a:extLst>
            <a:ext uri="{909E8E84-426E-40DD-AFC4-6F175D3DCCD1}">
              <a14:hiddenFill xmlns:a14="http://schemas.microsoft.com/office/drawing/2010/main">
                <a:solidFill>
                  <a:srgbClr val="FFFFFF"/>
                </a:solidFill>
              </a14:hiddenFill>
            </a:ext>
          </a:extLst>
        </p:spPr>
      </p:pic>
      <p:sp>
        <p:nvSpPr>
          <p:cNvPr id="5" name="Round Single Corner of Rectangle 4">
            <a:extLst>
              <a:ext uri="{FF2B5EF4-FFF2-40B4-BE49-F238E27FC236}">
                <a16:creationId xmlns:a16="http://schemas.microsoft.com/office/drawing/2014/main" id="{B4BAE463-901A-6584-45E3-0F85B198A470}"/>
              </a:ext>
            </a:extLst>
          </p:cNvPr>
          <p:cNvSpPr/>
          <p:nvPr/>
        </p:nvSpPr>
        <p:spPr>
          <a:xfrm>
            <a:off x="8998226" y="2478158"/>
            <a:ext cx="304799" cy="2464904"/>
          </a:xfrm>
          <a:prstGeom prst="round1Rect">
            <a:avLst>
              <a:gd name="adj" fmla="val 50000"/>
            </a:avLst>
          </a:prstGeom>
          <a:pattFill prst="wdDnDiag">
            <a:fgClr>
              <a:schemeClr val="accent1"/>
            </a:fgClr>
            <a:bgClr>
              <a:schemeClr val="bg1"/>
            </a:bgClr>
          </a:pattFill>
          <a:ln>
            <a:solidFill>
              <a:schemeClr val="accent1">
                <a:shade val="50000"/>
                <a:alpha val="72256"/>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151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23951-9FC7-9A7D-A347-53F9BA76B6A5}"/>
              </a:ext>
            </a:extLst>
          </p:cNvPr>
          <p:cNvSpPr>
            <a:spLocks noGrp="1"/>
          </p:cNvSpPr>
          <p:nvPr>
            <p:ph type="title"/>
          </p:nvPr>
        </p:nvSpPr>
        <p:spPr/>
        <p:txBody>
          <a:bodyPr/>
          <a:lstStyle/>
          <a:p>
            <a:r>
              <a:rPr lang="en-GB" dirty="0"/>
              <a:t>Generating Random Numbers in C++</a:t>
            </a:r>
          </a:p>
        </p:txBody>
      </p:sp>
      <p:sp>
        <p:nvSpPr>
          <p:cNvPr id="3" name="Content Placeholder 2">
            <a:extLst>
              <a:ext uri="{FF2B5EF4-FFF2-40B4-BE49-F238E27FC236}">
                <a16:creationId xmlns:a16="http://schemas.microsoft.com/office/drawing/2014/main" id="{0CFA5603-25E3-449B-975D-54F6E246B541}"/>
              </a:ext>
            </a:extLst>
          </p:cNvPr>
          <p:cNvSpPr>
            <a:spLocks noGrp="1"/>
          </p:cNvSpPr>
          <p:nvPr>
            <p:ph idx="1"/>
          </p:nvPr>
        </p:nvSpPr>
        <p:spPr>
          <a:xfrm>
            <a:off x="397601" y="1487758"/>
            <a:ext cx="6947095" cy="4913042"/>
          </a:xfrm>
        </p:spPr>
        <p:txBody>
          <a:bodyPr>
            <a:normAutofit fontScale="77500" lnSpcReduction="20000"/>
          </a:bodyPr>
          <a:lstStyle/>
          <a:p>
            <a:r>
              <a:rPr lang="en-US" dirty="0"/>
              <a:t>We’ll use the </a:t>
            </a:r>
            <a:r>
              <a:rPr lang="en-GB" sz="2800" b="0" dirty="0">
                <a:solidFill>
                  <a:srgbClr val="E6DB74"/>
                </a:solidFill>
                <a:effectLst/>
                <a:latin typeface="Menlo" panose="020B0609030804020204" pitchFamily="49" charset="0"/>
              </a:rPr>
              <a:t>&lt;random&gt; </a:t>
            </a:r>
            <a:r>
              <a:rPr lang="en-US" dirty="0"/>
              <a:t>header to generate random numbers (</a:t>
            </a:r>
            <a:r>
              <a:rPr lang="en-US" dirty="0">
                <a:hlinkClick r:id="rId2"/>
              </a:rPr>
              <a:t>https://cplusplus.com/reference/random/</a:t>
            </a:r>
            <a:r>
              <a:rPr lang="en-US" dirty="0"/>
              <a:t>)</a:t>
            </a:r>
          </a:p>
          <a:p>
            <a:endParaRPr lang="en-US" dirty="0"/>
          </a:p>
          <a:p>
            <a:r>
              <a:rPr lang="en-US" dirty="0"/>
              <a:t>This uses </a:t>
            </a:r>
            <a:r>
              <a:rPr lang="en-US" b="1" dirty="0"/>
              <a:t>Generators</a:t>
            </a:r>
            <a:r>
              <a:rPr lang="en-US" dirty="0"/>
              <a:t> and </a:t>
            </a:r>
            <a:r>
              <a:rPr lang="en-US" b="1" dirty="0"/>
              <a:t>Distributions</a:t>
            </a:r>
            <a:r>
              <a:rPr lang="en-US" dirty="0"/>
              <a:t> to generate random numbers</a:t>
            </a:r>
          </a:p>
          <a:p>
            <a:endParaRPr lang="en-US" dirty="0"/>
          </a:p>
          <a:p>
            <a:r>
              <a:rPr lang="en-US" b="1" dirty="0"/>
              <a:t>Generator: </a:t>
            </a:r>
            <a:r>
              <a:rPr lang="en-US" dirty="0"/>
              <a:t>an object that generates uniformly distributed numbers</a:t>
            </a:r>
          </a:p>
          <a:p>
            <a:endParaRPr lang="en-US" dirty="0"/>
          </a:p>
          <a:p>
            <a:r>
              <a:rPr lang="en-US" b="1" dirty="0"/>
              <a:t>Distribution: </a:t>
            </a:r>
            <a:r>
              <a:rPr lang="en-US" dirty="0"/>
              <a:t>an object that transforms sequences of generated numbers into numbers numbers that follow a specific random variable distribution</a:t>
            </a:r>
          </a:p>
          <a:p>
            <a:endParaRPr lang="en-GB" dirty="0"/>
          </a:p>
        </p:txBody>
      </p:sp>
      <p:pic>
        <p:nvPicPr>
          <p:cNvPr id="4" name="Picture 2" descr="Randomness - Wikipedia">
            <a:extLst>
              <a:ext uri="{FF2B5EF4-FFF2-40B4-BE49-F238E27FC236}">
                <a16:creationId xmlns:a16="http://schemas.microsoft.com/office/drawing/2014/main" id="{00A1B394-5FD8-DD89-6052-C9998A5EDE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3583" y="1928406"/>
            <a:ext cx="3571087" cy="3571087"/>
          </a:xfrm>
          <a:prstGeom prst="rect">
            <a:avLst/>
          </a:prstGeom>
          <a:noFill/>
          <a:ln w="31750">
            <a:solidFill>
              <a:srgbClr val="3399FF"/>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64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dissolv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3DBA1-7828-85EA-6BDA-59346EA50725}"/>
              </a:ext>
            </a:extLst>
          </p:cNvPr>
          <p:cNvSpPr>
            <a:spLocks noGrp="1"/>
          </p:cNvSpPr>
          <p:nvPr>
            <p:ph type="title"/>
          </p:nvPr>
        </p:nvSpPr>
        <p:spPr/>
        <p:txBody>
          <a:bodyPr/>
          <a:lstStyle/>
          <a:p>
            <a:r>
              <a:rPr lang="en-GB" dirty="0"/>
              <a:t>Generating Random Numbers in C++</a:t>
            </a:r>
          </a:p>
        </p:txBody>
      </p:sp>
      <p:sp>
        <p:nvSpPr>
          <p:cNvPr id="3" name="Content Placeholder 2">
            <a:extLst>
              <a:ext uri="{FF2B5EF4-FFF2-40B4-BE49-F238E27FC236}">
                <a16:creationId xmlns:a16="http://schemas.microsoft.com/office/drawing/2014/main" id="{D404A625-A5B5-C39D-1274-67F29961F8A9}"/>
              </a:ext>
            </a:extLst>
          </p:cNvPr>
          <p:cNvSpPr>
            <a:spLocks noGrp="1"/>
          </p:cNvSpPr>
          <p:nvPr>
            <p:ph idx="1"/>
          </p:nvPr>
        </p:nvSpPr>
        <p:spPr/>
        <p:txBody>
          <a:bodyPr/>
          <a:lstStyle/>
          <a:p>
            <a:pPr marL="551250" indent="-514350">
              <a:buFont typeface="+mj-lt"/>
              <a:buAutoNum type="arabicPeriod"/>
            </a:pPr>
            <a:r>
              <a:rPr lang="en-GB" dirty="0"/>
              <a:t>Create a random number seed</a:t>
            </a:r>
          </a:p>
          <a:p>
            <a:pPr marL="551250" indent="-514350">
              <a:buFont typeface="+mj-lt"/>
              <a:buAutoNum type="arabicPeriod"/>
            </a:pPr>
            <a:r>
              <a:rPr lang="en-GB" dirty="0"/>
              <a:t>Create a </a:t>
            </a:r>
            <a:r>
              <a:rPr lang="en-GB" b="1" dirty="0"/>
              <a:t>generator </a:t>
            </a:r>
            <a:r>
              <a:rPr lang="en-GB" dirty="0"/>
              <a:t>using the seed</a:t>
            </a:r>
          </a:p>
          <a:p>
            <a:pPr marL="551250" indent="-514350">
              <a:buFont typeface="+mj-lt"/>
              <a:buAutoNum type="arabicPeriod"/>
            </a:pPr>
            <a:r>
              <a:rPr lang="en-GB" dirty="0"/>
              <a:t>Create a </a:t>
            </a:r>
            <a:r>
              <a:rPr lang="en-GB" b="1" dirty="0"/>
              <a:t>distribution </a:t>
            </a:r>
            <a:r>
              <a:rPr lang="en-GB" dirty="0"/>
              <a:t>object</a:t>
            </a:r>
          </a:p>
          <a:p>
            <a:pPr marL="551250" indent="-514350">
              <a:buFont typeface="+mj-lt"/>
              <a:buAutoNum type="arabicPeriod"/>
            </a:pPr>
            <a:r>
              <a:rPr lang="en-GB" dirty="0"/>
              <a:t>Pass the generator into the distribution</a:t>
            </a:r>
          </a:p>
        </p:txBody>
      </p:sp>
    </p:spTree>
    <p:extLst>
      <p:ext uri="{BB962C8B-B14F-4D97-AF65-F5344CB8AC3E}">
        <p14:creationId xmlns:p14="http://schemas.microsoft.com/office/powerpoint/2010/main" val="2145660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D5120-877A-D01A-D4DC-5F9BAAFECE21}"/>
              </a:ext>
            </a:extLst>
          </p:cNvPr>
          <p:cNvSpPr>
            <a:spLocks noGrp="1"/>
          </p:cNvSpPr>
          <p:nvPr>
            <p:ph type="title"/>
          </p:nvPr>
        </p:nvSpPr>
        <p:spPr/>
        <p:txBody>
          <a:bodyPr/>
          <a:lstStyle/>
          <a:p>
            <a:r>
              <a:rPr lang="en-US" dirty="0"/>
              <a:t>Generating random numbers in C++</a:t>
            </a:r>
            <a:endParaRPr lang="en-GB" dirty="0"/>
          </a:p>
        </p:txBody>
      </p:sp>
      <p:sp>
        <p:nvSpPr>
          <p:cNvPr id="4" name="TextBox 3">
            <a:extLst>
              <a:ext uri="{FF2B5EF4-FFF2-40B4-BE49-F238E27FC236}">
                <a16:creationId xmlns:a16="http://schemas.microsoft.com/office/drawing/2014/main" id="{59F03AE0-02CF-56F2-B4B5-792C4F21A165}"/>
              </a:ext>
            </a:extLst>
          </p:cNvPr>
          <p:cNvSpPr txBox="1"/>
          <p:nvPr/>
        </p:nvSpPr>
        <p:spPr>
          <a:xfrm>
            <a:off x="2859062" y="1874728"/>
            <a:ext cx="6473875" cy="3108543"/>
          </a:xfrm>
          <a:prstGeom prst="rect">
            <a:avLst/>
          </a:prstGeom>
          <a:solidFill>
            <a:schemeClr val="bg1"/>
          </a:solidFill>
          <a:ln w="31750">
            <a:solidFill>
              <a:srgbClr val="FF0000"/>
            </a:solidFill>
          </a:ln>
        </p:spPr>
        <p:txBody>
          <a:bodyPr wrap="square">
            <a:spAutoFit/>
          </a:bodyPr>
          <a:lstStyle/>
          <a:p>
            <a:r>
              <a:rPr lang="en-GB" sz="1400" b="0" dirty="0">
                <a:solidFill>
                  <a:srgbClr val="F92672"/>
                </a:solidFill>
                <a:effectLst/>
                <a:latin typeface="Menlo" panose="020B0609030804020204" pitchFamily="49" charset="0"/>
              </a:rPr>
              <a:t>#include</a:t>
            </a:r>
            <a:r>
              <a:rPr lang="en-GB" sz="1400" b="0" dirty="0">
                <a:solidFill>
                  <a:srgbClr val="F8F8F2"/>
                </a:solidFill>
                <a:effectLst/>
                <a:latin typeface="Menlo" panose="020B0609030804020204" pitchFamily="49" charset="0"/>
              </a:rPr>
              <a:t> </a:t>
            </a:r>
            <a:r>
              <a:rPr lang="en-GB" sz="1400" b="0" dirty="0">
                <a:solidFill>
                  <a:srgbClr val="E6DB74"/>
                </a:solidFill>
                <a:effectLst/>
                <a:latin typeface="Menlo" panose="020B0609030804020204" pitchFamily="49" charset="0"/>
              </a:rPr>
              <a:t>&lt;iostream&gt;</a:t>
            </a:r>
            <a:endParaRPr lang="en-GB" sz="1400" b="0" dirty="0">
              <a:solidFill>
                <a:srgbClr val="F8F8F2"/>
              </a:solidFill>
              <a:effectLst/>
              <a:latin typeface="Menlo" panose="020B0609030804020204" pitchFamily="49" charset="0"/>
            </a:endParaRPr>
          </a:p>
          <a:p>
            <a:r>
              <a:rPr lang="en-GB" sz="1400" b="0" dirty="0">
                <a:solidFill>
                  <a:srgbClr val="F92672"/>
                </a:solidFill>
                <a:effectLst/>
                <a:latin typeface="Menlo" panose="020B0609030804020204" pitchFamily="49" charset="0"/>
              </a:rPr>
              <a:t>#include</a:t>
            </a:r>
            <a:r>
              <a:rPr lang="en-GB" sz="1400" b="0" dirty="0">
                <a:solidFill>
                  <a:srgbClr val="F8F8F2"/>
                </a:solidFill>
                <a:effectLst/>
                <a:latin typeface="Menlo" panose="020B0609030804020204" pitchFamily="49" charset="0"/>
              </a:rPr>
              <a:t> </a:t>
            </a:r>
            <a:r>
              <a:rPr lang="en-GB" sz="1400" b="0" dirty="0">
                <a:solidFill>
                  <a:srgbClr val="E6DB74"/>
                </a:solidFill>
                <a:effectLst/>
                <a:latin typeface="Menlo" panose="020B0609030804020204" pitchFamily="49" charset="0"/>
              </a:rPr>
              <a:t>&lt;vector&gt;</a:t>
            </a:r>
            <a:endParaRPr lang="en-GB" sz="1400" b="0" dirty="0">
              <a:solidFill>
                <a:srgbClr val="F8F8F2"/>
              </a:solidFill>
              <a:effectLst/>
              <a:latin typeface="Menlo" panose="020B0609030804020204" pitchFamily="49" charset="0"/>
            </a:endParaRPr>
          </a:p>
          <a:p>
            <a:r>
              <a:rPr lang="en-GB" sz="1400" b="0" dirty="0">
                <a:solidFill>
                  <a:srgbClr val="F92672"/>
                </a:solidFill>
                <a:effectLst/>
                <a:latin typeface="Menlo" panose="020B0609030804020204" pitchFamily="49" charset="0"/>
              </a:rPr>
              <a:t>#include</a:t>
            </a:r>
            <a:r>
              <a:rPr lang="en-GB" sz="1400" b="0" dirty="0">
                <a:solidFill>
                  <a:srgbClr val="F8F8F2"/>
                </a:solidFill>
                <a:effectLst/>
                <a:latin typeface="Menlo" panose="020B0609030804020204" pitchFamily="49" charset="0"/>
              </a:rPr>
              <a:t> </a:t>
            </a:r>
            <a:r>
              <a:rPr lang="en-GB" sz="1400" b="0" dirty="0">
                <a:solidFill>
                  <a:srgbClr val="E6DB74"/>
                </a:solidFill>
                <a:effectLst/>
                <a:latin typeface="Menlo" panose="020B0609030804020204" pitchFamily="49" charset="0"/>
              </a:rPr>
              <a:t>&lt;random&gt;</a:t>
            </a:r>
            <a:endParaRPr lang="en-GB" sz="1400" b="0" dirty="0">
              <a:solidFill>
                <a:srgbClr val="F8F8F2"/>
              </a:solidFill>
              <a:effectLst/>
              <a:latin typeface="Menlo" panose="020B0609030804020204" pitchFamily="49" charset="0"/>
            </a:endParaRPr>
          </a:p>
          <a:p>
            <a:r>
              <a:rPr lang="en-GB" sz="1400" b="0" dirty="0">
                <a:solidFill>
                  <a:srgbClr val="F92672"/>
                </a:solidFill>
                <a:effectLst/>
                <a:latin typeface="Menlo" panose="020B0609030804020204" pitchFamily="49" charset="0"/>
              </a:rPr>
              <a:t>using</a:t>
            </a:r>
            <a:r>
              <a:rPr lang="en-GB" sz="1400" b="0" dirty="0">
                <a:solidFill>
                  <a:srgbClr val="F8F8F2"/>
                </a:solidFill>
                <a:effectLst/>
                <a:latin typeface="Menlo" panose="020B0609030804020204" pitchFamily="49" charset="0"/>
              </a:rPr>
              <a:t> </a:t>
            </a:r>
            <a:r>
              <a:rPr lang="en-GB" sz="1400" b="0" i="1" dirty="0">
                <a:solidFill>
                  <a:srgbClr val="66D9EF"/>
                </a:solidFill>
                <a:effectLst/>
                <a:latin typeface="Menlo" panose="020B0609030804020204" pitchFamily="49" charset="0"/>
              </a:rPr>
              <a:t>namespace</a:t>
            </a:r>
            <a:r>
              <a:rPr lang="en-GB" sz="1400" b="0" dirty="0">
                <a:solidFill>
                  <a:srgbClr val="F8F8F2"/>
                </a:solidFill>
                <a:effectLst/>
                <a:latin typeface="Menlo" panose="020B0609030804020204" pitchFamily="49" charset="0"/>
              </a:rPr>
              <a:t> </a:t>
            </a:r>
            <a:r>
              <a:rPr lang="en-GB" sz="1400" b="0" u="sng" dirty="0">
                <a:solidFill>
                  <a:srgbClr val="A6E22E"/>
                </a:solidFill>
                <a:effectLst/>
                <a:latin typeface="Menlo" panose="020B0609030804020204" pitchFamily="49" charset="0"/>
              </a:rPr>
              <a:t>std</a:t>
            </a:r>
            <a:r>
              <a:rPr lang="en-GB" sz="1400" b="0" dirty="0">
                <a:solidFill>
                  <a:srgbClr val="F8F8F2"/>
                </a:solidFill>
                <a:effectLst/>
                <a:latin typeface="Menlo" panose="020B0609030804020204" pitchFamily="49" charset="0"/>
              </a:rPr>
              <a:t>;</a:t>
            </a:r>
          </a:p>
          <a:p>
            <a:br>
              <a:rPr lang="en-GB" sz="1400" b="0" dirty="0">
                <a:solidFill>
                  <a:srgbClr val="F8F8F2"/>
                </a:solidFill>
                <a:effectLst/>
                <a:latin typeface="Menlo" panose="020B0609030804020204" pitchFamily="49" charset="0"/>
              </a:rPr>
            </a:br>
            <a:r>
              <a:rPr lang="en-GB" sz="1400" b="0" i="1" dirty="0">
                <a:solidFill>
                  <a:srgbClr val="66D9EF"/>
                </a:solidFill>
                <a:effectLst/>
                <a:latin typeface="Menlo" panose="020B0609030804020204" pitchFamily="49" charset="0"/>
              </a:rPr>
              <a:t>int</a:t>
            </a:r>
            <a:r>
              <a:rPr lang="en-GB" sz="1400" b="0" dirty="0">
                <a:solidFill>
                  <a:srgbClr val="F8F8F2"/>
                </a:solidFill>
                <a:effectLst/>
                <a:latin typeface="Menlo" panose="020B0609030804020204" pitchFamily="49" charset="0"/>
              </a:rPr>
              <a:t> </a:t>
            </a:r>
            <a:r>
              <a:rPr lang="en-GB" sz="1400" b="0" dirty="0">
                <a:solidFill>
                  <a:srgbClr val="A6E22E"/>
                </a:solidFill>
                <a:effectLst/>
                <a:latin typeface="Menlo" panose="020B0609030804020204" pitchFamily="49" charset="0"/>
              </a:rPr>
              <a:t>main</a:t>
            </a:r>
            <a:r>
              <a:rPr lang="en-GB" sz="1400" b="0" dirty="0">
                <a:solidFill>
                  <a:srgbClr val="F8F8F2"/>
                </a:solidFill>
                <a:effectLst/>
                <a:latin typeface="Menlo" panose="020B0609030804020204" pitchFamily="49" charset="0"/>
              </a:rPr>
              <a:t>(){</a:t>
            </a:r>
          </a:p>
          <a:p>
            <a:r>
              <a:rPr lang="en-GB" sz="1400" b="0" dirty="0" err="1">
                <a:solidFill>
                  <a:srgbClr val="F92672"/>
                </a:solidFill>
                <a:effectLst/>
                <a:latin typeface="Menlo" panose="020B0609030804020204" pitchFamily="49" charset="0"/>
              </a:rPr>
              <a:t>const</a:t>
            </a:r>
            <a:r>
              <a:rPr lang="en-GB" sz="1400" b="0" dirty="0">
                <a:solidFill>
                  <a:srgbClr val="F8F8F2"/>
                </a:solidFill>
                <a:effectLst/>
                <a:latin typeface="Menlo" panose="020B0609030804020204" pitchFamily="49" charset="0"/>
              </a:rPr>
              <a:t> </a:t>
            </a:r>
            <a:r>
              <a:rPr lang="en-GB" sz="1400" b="0" i="1" dirty="0">
                <a:solidFill>
                  <a:srgbClr val="66D9EF"/>
                </a:solidFill>
                <a:effectLst/>
                <a:latin typeface="Menlo" panose="020B0609030804020204" pitchFamily="49" charset="0"/>
              </a:rPr>
              <a:t>int</a:t>
            </a:r>
            <a:r>
              <a:rPr lang="en-GB" sz="1400" b="0" dirty="0">
                <a:solidFill>
                  <a:srgbClr val="F8F8F2"/>
                </a:solidFill>
                <a:effectLst/>
                <a:latin typeface="Menlo" panose="020B0609030804020204" pitchFamily="49" charset="0"/>
              </a:rPr>
              <a:t> </a:t>
            </a:r>
            <a:r>
              <a:rPr lang="en-GB" sz="1400" b="0" dirty="0" err="1">
                <a:solidFill>
                  <a:srgbClr val="F8F8F2"/>
                </a:solidFill>
                <a:effectLst/>
                <a:latin typeface="Menlo" panose="020B0609030804020204" pitchFamily="49" charset="0"/>
              </a:rPr>
              <a:t>range_from</a:t>
            </a:r>
            <a:r>
              <a:rPr lang="en-GB" sz="1400" b="0" dirty="0">
                <a:solidFill>
                  <a:srgbClr val="F8F8F2"/>
                </a:solidFill>
                <a:effectLst/>
                <a:latin typeface="Menlo" panose="020B0609030804020204" pitchFamily="49" charset="0"/>
              </a:rPr>
              <a:t> </a:t>
            </a:r>
            <a:r>
              <a:rPr lang="en-GB" sz="1400" b="0" dirty="0">
                <a:solidFill>
                  <a:srgbClr val="F92672"/>
                </a:solidFill>
                <a:effectLst/>
                <a:latin typeface="Menlo" panose="020B0609030804020204" pitchFamily="49" charset="0"/>
              </a:rPr>
              <a:t>=</a:t>
            </a:r>
            <a:r>
              <a:rPr lang="en-GB" sz="1400" b="0" dirty="0">
                <a:solidFill>
                  <a:srgbClr val="F8F8F2"/>
                </a:solidFill>
                <a:effectLst/>
                <a:latin typeface="Menlo" panose="020B0609030804020204" pitchFamily="49" charset="0"/>
              </a:rPr>
              <a:t> </a:t>
            </a:r>
            <a:r>
              <a:rPr lang="en-GB" sz="1400" b="0" dirty="0">
                <a:solidFill>
                  <a:srgbClr val="AE81FF"/>
                </a:solidFill>
                <a:effectLst/>
                <a:latin typeface="Menlo" panose="020B0609030804020204" pitchFamily="49" charset="0"/>
              </a:rPr>
              <a:t>0</a:t>
            </a:r>
            <a:r>
              <a:rPr lang="en-GB" sz="1400" b="0" dirty="0">
                <a:solidFill>
                  <a:srgbClr val="F8F8F2"/>
                </a:solidFill>
                <a:effectLst/>
                <a:latin typeface="Menlo" panose="020B0609030804020204" pitchFamily="49" charset="0"/>
              </a:rPr>
              <a:t>;</a:t>
            </a:r>
          </a:p>
          <a:p>
            <a:r>
              <a:rPr lang="en-GB" sz="1400" b="0" dirty="0" err="1">
                <a:solidFill>
                  <a:srgbClr val="F92672"/>
                </a:solidFill>
                <a:effectLst/>
                <a:latin typeface="Menlo" panose="020B0609030804020204" pitchFamily="49" charset="0"/>
              </a:rPr>
              <a:t>const</a:t>
            </a:r>
            <a:r>
              <a:rPr lang="en-GB" sz="1400" b="0" dirty="0">
                <a:solidFill>
                  <a:srgbClr val="F8F8F2"/>
                </a:solidFill>
                <a:effectLst/>
                <a:latin typeface="Menlo" panose="020B0609030804020204" pitchFamily="49" charset="0"/>
              </a:rPr>
              <a:t> </a:t>
            </a:r>
            <a:r>
              <a:rPr lang="en-GB" sz="1400" b="0" i="1" dirty="0">
                <a:solidFill>
                  <a:srgbClr val="66D9EF"/>
                </a:solidFill>
                <a:effectLst/>
                <a:latin typeface="Menlo" panose="020B0609030804020204" pitchFamily="49" charset="0"/>
              </a:rPr>
              <a:t>int</a:t>
            </a:r>
            <a:r>
              <a:rPr lang="en-GB" sz="1400" b="0" dirty="0">
                <a:solidFill>
                  <a:srgbClr val="F8F8F2"/>
                </a:solidFill>
                <a:effectLst/>
                <a:latin typeface="Menlo" panose="020B0609030804020204" pitchFamily="49" charset="0"/>
              </a:rPr>
              <a:t> </a:t>
            </a:r>
            <a:r>
              <a:rPr lang="en-GB" sz="1400" b="0" dirty="0" err="1">
                <a:solidFill>
                  <a:srgbClr val="F8F8F2"/>
                </a:solidFill>
                <a:effectLst/>
                <a:latin typeface="Menlo" panose="020B0609030804020204" pitchFamily="49" charset="0"/>
              </a:rPr>
              <a:t>range_to</a:t>
            </a:r>
            <a:r>
              <a:rPr lang="en-GB" sz="1400" b="0" dirty="0">
                <a:solidFill>
                  <a:srgbClr val="F8F8F2"/>
                </a:solidFill>
                <a:effectLst/>
                <a:latin typeface="Menlo" panose="020B0609030804020204" pitchFamily="49" charset="0"/>
              </a:rPr>
              <a:t> </a:t>
            </a:r>
            <a:r>
              <a:rPr lang="en-GB" sz="1400" b="0" dirty="0">
                <a:solidFill>
                  <a:srgbClr val="F92672"/>
                </a:solidFill>
                <a:effectLst/>
                <a:latin typeface="Menlo" panose="020B0609030804020204" pitchFamily="49" charset="0"/>
              </a:rPr>
              <a:t>=</a:t>
            </a:r>
            <a:r>
              <a:rPr lang="en-GB" sz="1400" b="0" dirty="0">
                <a:solidFill>
                  <a:srgbClr val="F8F8F2"/>
                </a:solidFill>
                <a:effectLst/>
                <a:latin typeface="Menlo" panose="020B0609030804020204" pitchFamily="49" charset="0"/>
              </a:rPr>
              <a:t> </a:t>
            </a:r>
            <a:r>
              <a:rPr lang="en-GB" sz="1400" b="0" dirty="0">
                <a:solidFill>
                  <a:srgbClr val="AE81FF"/>
                </a:solidFill>
                <a:effectLst/>
                <a:latin typeface="Menlo" panose="020B0609030804020204" pitchFamily="49" charset="0"/>
              </a:rPr>
              <a:t>1000</a:t>
            </a:r>
            <a:r>
              <a:rPr lang="en-GB" sz="1400" b="0" dirty="0">
                <a:solidFill>
                  <a:srgbClr val="F8F8F2"/>
                </a:solidFill>
                <a:effectLst/>
                <a:latin typeface="Menlo" panose="020B0609030804020204" pitchFamily="49" charset="0"/>
              </a:rPr>
              <a:t>;</a:t>
            </a:r>
          </a:p>
          <a:p>
            <a:r>
              <a:rPr lang="en-GB" sz="1400" b="0" dirty="0" err="1">
                <a:solidFill>
                  <a:srgbClr val="F8F8F2"/>
                </a:solidFill>
                <a:effectLst/>
                <a:latin typeface="Menlo" panose="020B0609030804020204" pitchFamily="49" charset="0"/>
              </a:rPr>
              <a:t>random_device</a:t>
            </a:r>
            <a:r>
              <a:rPr lang="en-GB" sz="1400" b="0" dirty="0">
                <a:solidFill>
                  <a:srgbClr val="F8F8F2"/>
                </a:solidFill>
                <a:effectLst/>
                <a:latin typeface="Menlo" panose="020B0609030804020204" pitchFamily="49" charset="0"/>
              </a:rPr>
              <a:t> </a:t>
            </a:r>
            <a:r>
              <a:rPr lang="en-GB" sz="1400" b="0" dirty="0" err="1">
                <a:solidFill>
                  <a:srgbClr val="F8F8F2"/>
                </a:solidFill>
                <a:effectLst/>
                <a:latin typeface="Menlo" panose="020B0609030804020204" pitchFamily="49" charset="0"/>
              </a:rPr>
              <a:t>rand_dev</a:t>
            </a:r>
            <a:r>
              <a:rPr lang="en-GB" sz="1400" b="0" dirty="0">
                <a:solidFill>
                  <a:srgbClr val="F8F8F2"/>
                </a:solidFill>
                <a:effectLst/>
                <a:latin typeface="Menlo" panose="020B0609030804020204" pitchFamily="49" charset="0"/>
              </a:rPr>
              <a:t>;</a:t>
            </a:r>
          </a:p>
          <a:p>
            <a:r>
              <a:rPr lang="en-GB" sz="1400" b="0" dirty="0">
                <a:solidFill>
                  <a:srgbClr val="F8F8F2"/>
                </a:solidFill>
                <a:effectLst/>
                <a:latin typeface="Menlo" panose="020B0609030804020204" pitchFamily="49" charset="0"/>
              </a:rPr>
              <a:t>mt19937 </a:t>
            </a:r>
            <a:r>
              <a:rPr lang="en-GB" sz="1400" b="0" dirty="0">
                <a:solidFill>
                  <a:srgbClr val="A6E22E"/>
                </a:solidFill>
                <a:effectLst/>
                <a:latin typeface="Menlo" panose="020B0609030804020204" pitchFamily="49" charset="0"/>
              </a:rPr>
              <a:t>generator</a:t>
            </a:r>
            <a:r>
              <a:rPr lang="en-GB" sz="1400" b="0" dirty="0">
                <a:solidFill>
                  <a:srgbClr val="F8F8F2"/>
                </a:solidFill>
                <a:effectLst/>
                <a:latin typeface="Menlo" panose="020B0609030804020204" pitchFamily="49" charset="0"/>
              </a:rPr>
              <a:t>(</a:t>
            </a:r>
            <a:r>
              <a:rPr lang="en-GB" sz="1400" b="0" dirty="0" err="1">
                <a:solidFill>
                  <a:srgbClr val="A6E22E"/>
                </a:solidFill>
                <a:effectLst/>
                <a:latin typeface="Menlo" panose="020B0609030804020204" pitchFamily="49" charset="0"/>
              </a:rPr>
              <a:t>rand_dev</a:t>
            </a:r>
            <a:r>
              <a:rPr lang="en-GB" sz="1400" b="0" dirty="0">
                <a:solidFill>
                  <a:srgbClr val="F8F8F2"/>
                </a:solidFill>
                <a:effectLst/>
                <a:latin typeface="Menlo" panose="020B0609030804020204" pitchFamily="49" charset="0"/>
              </a:rPr>
              <a:t>());</a:t>
            </a:r>
          </a:p>
          <a:p>
            <a:r>
              <a:rPr lang="en-GB" sz="1400" b="0" dirty="0" err="1">
                <a:solidFill>
                  <a:srgbClr val="F8F8F2"/>
                </a:solidFill>
                <a:effectLst/>
                <a:latin typeface="Menlo" panose="020B0609030804020204" pitchFamily="49" charset="0"/>
              </a:rPr>
              <a:t>uniform_int_distribution</a:t>
            </a:r>
            <a:r>
              <a:rPr lang="en-GB" sz="1400" b="0" dirty="0">
                <a:solidFill>
                  <a:srgbClr val="F92672"/>
                </a:solidFill>
                <a:effectLst/>
                <a:latin typeface="Menlo" panose="020B0609030804020204" pitchFamily="49" charset="0"/>
              </a:rPr>
              <a:t>&lt;</a:t>
            </a:r>
            <a:r>
              <a:rPr lang="en-GB" sz="1400" b="0" i="1" dirty="0">
                <a:solidFill>
                  <a:srgbClr val="66D9EF"/>
                </a:solidFill>
                <a:effectLst/>
                <a:latin typeface="Menlo" panose="020B0609030804020204" pitchFamily="49" charset="0"/>
              </a:rPr>
              <a:t>int</a:t>
            </a:r>
            <a:r>
              <a:rPr lang="en-GB" sz="1400" b="0" dirty="0">
                <a:solidFill>
                  <a:srgbClr val="F92672"/>
                </a:solidFill>
                <a:effectLst/>
                <a:latin typeface="Menlo" panose="020B0609030804020204" pitchFamily="49" charset="0"/>
              </a:rPr>
              <a:t>&gt;</a:t>
            </a:r>
            <a:r>
              <a:rPr lang="en-GB" sz="1400" b="0" dirty="0">
                <a:solidFill>
                  <a:srgbClr val="F8F8F2"/>
                </a:solidFill>
                <a:effectLst/>
                <a:latin typeface="Menlo" panose="020B0609030804020204" pitchFamily="49" charset="0"/>
              </a:rPr>
              <a:t> </a:t>
            </a:r>
            <a:r>
              <a:rPr lang="en-GB" sz="1400" b="0" dirty="0" err="1">
                <a:solidFill>
                  <a:srgbClr val="A6E22E"/>
                </a:solidFill>
                <a:effectLst/>
                <a:latin typeface="Menlo" panose="020B0609030804020204" pitchFamily="49" charset="0"/>
              </a:rPr>
              <a:t>distr</a:t>
            </a:r>
            <a:r>
              <a:rPr lang="en-GB" sz="1400" b="0" dirty="0">
                <a:solidFill>
                  <a:srgbClr val="F8F8F2"/>
                </a:solidFill>
                <a:effectLst/>
                <a:latin typeface="Menlo" panose="020B0609030804020204" pitchFamily="49" charset="0"/>
              </a:rPr>
              <a:t>(</a:t>
            </a:r>
            <a:r>
              <a:rPr lang="en-GB" sz="1400" b="0" dirty="0" err="1">
                <a:solidFill>
                  <a:srgbClr val="F8F8F2"/>
                </a:solidFill>
                <a:effectLst/>
                <a:latin typeface="Menlo" panose="020B0609030804020204" pitchFamily="49" charset="0"/>
              </a:rPr>
              <a:t>range_from</a:t>
            </a:r>
            <a:r>
              <a:rPr lang="en-GB" sz="1400" b="0" dirty="0">
                <a:solidFill>
                  <a:srgbClr val="F8F8F2"/>
                </a:solidFill>
                <a:effectLst/>
                <a:latin typeface="Menlo" panose="020B0609030804020204" pitchFamily="49" charset="0"/>
              </a:rPr>
              <a:t>, </a:t>
            </a:r>
            <a:r>
              <a:rPr lang="en-GB" sz="1400" b="0" dirty="0" err="1">
                <a:solidFill>
                  <a:srgbClr val="F8F8F2"/>
                </a:solidFill>
                <a:effectLst/>
                <a:latin typeface="Menlo" panose="020B0609030804020204" pitchFamily="49" charset="0"/>
              </a:rPr>
              <a:t>range_to</a:t>
            </a:r>
            <a:r>
              <a:rPr lang="en-GB" sz="1400" b="0" dirty="0">
                <a:solidFill>
                  <a:srgbClr val="F8F8F2"/>
                </a:solidFill>
                <a:effectLst/>
                <a:latin typeface="Menlo" panose="020B0609030804020204" pitchFamily="49" charset="0"/>
              </a:rPr>
              <a:t>);</a:t>
            </a:r>
          </a:p>
          <a:p>
            <a:r>
              <a:rPr lang="en-GB" sz="1400" b="0" dirty="0" err="1">
                <a:solidFill>
                  <a:srgbClr val="F8F8F2"/>
                </a:solidFill>
                <a:effectLst/>
                <a:latin typeface="Menlo" panose="020B0609030804020204" pitchFamily="49" charset="0"/>
              </a:rPr>
              <a:t>cout</a:t>
            </a:r>
            <a:r>
              <a:rPr lang="en-GB" sz="1400" b="0" dirty="0">
                <a:solidFill>
                  <a:srgbClr val="F8F8F2"/>
                </a:solidFill>
                <a:effectLst/>
                <a:latin typeface="Menlo" panose="020B0609030804020204" pitchFamily="49" charset="0"/>
              </a:rPr>
              <a:t> </a:t>
            </a:r>
            <a:r>
              <a:rPr lang="en-GB" sz="1400" b="0" dirty="0">
                <a:solidFill>
                  <a:srgbClr val="F92672"/>
                </a:solidFill>
                <a:effectLst/>
                <a:latin typeface="Menlo" panose="020B0609030804020204" pitchFamily="49" charset="0"/>
              </a:rPr>
              <a:t>&lt;&lt;</a:t>
            </a:r>
            <a:r>
              <a:rPr lang="en-GB" sz="1400" b="0" dirty="0">
                <a:solidFill>
                  <a:srgbClr val="F8F8F2"/>
                </a:solidFill>
                <a:effectLst/>
                <a:latin typeface="Menlo" panose="020B0609030804020204" pitchFamily="49" charset="0"/>
              </a:rPr>
              <a:t> </a:t>
            </a:r>
            <a:r>
              <a:rPr lang="en-GB" sz="1400" b="0" dirty="0" err="1">
                <a:solidFill>
                  <a:srgbClr val="A6E22E"/>
                </a:solidFill>
                <a:effectLst/>
                <a:latin typeface="Menlo" panose="020B0609030804020204" pitchFamily="49" charset="0"/>
              </a:rPr>
              <a:t>distr</a:t>
            </a:r>
            <a:r>
              <a:rPr lang="en-GB" sz="1400" b="0" dirty="0">
                <a:solidFill>
                  <a:srgbClr val="F8F8F2"/>
                </a:solidFill>
                <a:effectLst/>
                <a:latin typeface="Menlo" panose="020B0609030804020204" pitchFamily="49" charset="0"/>
              </a:rPr>
              <a:t>(generator) </a:t>
            </a:r>
            <a:r>
              <a:rPr lang="en-GB" sz="1400" b="0" dirty="0">
                <a:solidFill>
                  <a:srgbClr val="F92672"/>
                </a:solidFill>
                <a:effectLst/>
                <a:latin typeface="Menlo" panose="020B0609030804020204" pitchFamily="49" charset="0"/>
              </a:rPr>
              <a:t>&lt;&lt;</a:t>
            </a:r>
            <a:r>
              <a:rPr lang="en-GB" sz="1400" b="0" dirty="0">
                <a:solidFill>
                  <a:srgbClr val="F8F8F2"/>
                </a:solidFill>
                <a:effectLst/>
                <a:latin typeface="Menlo" panose="020B0609030804020204" pitchFamily="49" charset="0"/>
              </a:rPr>
              <a:t> </a:t>
            </a:r>
            <a:r>
              <a:rPr lang="en-GB" sz="1400" b="0" dirty="0">
                <a:solidFill>
                  <a:srgbClr val="E6DB74"/>
                </a:solidFill>
                <a:effectLst/>
                <a:latin typeface="Menlo" panose="020B0609030804020204" pitchFamily="49" charset="0"/>
              </a:rPr>
              <a:t>'</a:t>
            </a:r>
            <a:r>
              <a:rPr lang="en-GB" sz="1400" b="0" dirty="0">
                <a:solidFill>
                  <a:srgbClr val="AE81FF"/>
                </a:solidFill>
                <a:effectLst/>
                <a:latin typeface="Menlo" panose="020B0609030804020204" pitchFamily="49" charset="0"/>
              </a:rPr>
              <a:t>\n</a:t>
            </a:r>
            <a:r>
              <a:rPr lang="en-GB" sz="1400" b="0" dirty="0">
                <a:solidFill>
                  <a:srgbClr val="E6DB74"/>
                </a:solidFill>
                <a:effectLst/>
                <a:latin typeface="Menlo" panose="020B0609030804020204" pitchFamily="49" charset="0"/>
              </a:rPr>
              <a:t>'</a:t>
            </a:r>
            <a:r>
              <a:rPr lang="en-GB" sz="1400" b="0" dirty="0">
                <a:solidFill>
                  <a:srgbClr val="F8F8F2"/>
                </a:solidFill>
                <a:effectLst/>
                <a:latin typeface="Menlo" panose="020B0609030804020204" pitchFamily="49" charset="0"/>
              </a:rPr>
              <a:t>;</a:t>
            </a:r>
          </a:p>
          <a:p>
            <a:r>
              <a:rPr lang="en-GB" sz="1400" b="0" dirty="0">
                <a:solidFill>
                  <a:srgbClr val="F92672"/>
                </a:solidFill>
                <a:effectLst/>
                <a:latin typeface="Menlo" panose="020B0609030804020204" pitchFamily="49" charset="0"/>
              </a:rPr>
              <a:t>return</a:t>
            </a:r>
            <a:r>
              <a:rPr lang="en-GB" sz="1400" b="0" dirty="0">
                <a:solidFill>
                  <a:srgbClr val="F8F8F2"/>
                </a:solidFill>
                <a:effectLst/>
                <a:latin typeface="Menlo" panose="020B0609030804020204" pitchFamily="49" charset="0"/>
              </a:rPr>
              <a:t> </a:t>
            </a:r>
            <a:r>
              <a:rPr lang="en-GB" sz="1400" b="0" dirty="0">
                <a:solidFill>
                  <a:srgbClr val="AE81FF"/>
                </a:solidFill>
                <a:effectLst/>
                <a:latin typeface="Menlo" panose="020B0609030804020204" pitchFamily="49" charset="0"/>
              </a:rPr>
              <a:t>0</a:t>
            </a:r>
            <a:r>
              <a:rPr lang="en-GB" sz="1400" b="0" dirty="0">
                <a:solidFill>
                  <a:srgbClr val="F8F8F2"/>
                </a:solidFill>
                <a:effectLst/>
                <a:latin typeface="Menlo" panose="020B0609030804020204" pitchFamily="49" charset="0"/>
              </a:rPr>
              <a:t>;</a:t>
            </a:r>
          </a:p>
          <a:p>
            <a:r>
              <a:rPr lang="en-GB" sz="1400" b="0" dirty="0">
                <a:solidFill>
                  <a:srgbClr val="F8F8F2"/>
                </a:solidFill>
                <a:effectLst/>
                <a:latin typeface="Menlo" panose="020B0609030804020204" pitchFamily="49" charset="0"/>
              </a:rPr>
              <a:t>}</a:t>
            </a:r>
          </a:p>
        </p:txBody>
      </p:sp>
      <p:cxnSp>
        <p:nvCxnSpPr>
          <p:cNvPr id="5" name="Straight Arrow Connector 4">
            <a:extLst>
              <a:ext uri="{FF2B5EF4-FFF2-40B4-BE49-F238E27FC236}">
                <a16:creationId xmlns:a16="http://schemas.microsoft.com/office/drawing/2014/main" id="{B043D1AE-5D15-683A-A2E0-5D4F5882B0EC}"/>
              </a:ext>
            </a:extLst>
          </p:cNvPr>
          <p:cNvCxnSpPr>
            <a:cxnSpLocks/>
          </p:cNvCxnSpPr>
          <p:nvPr/>
        </p:nvCxnSpPr>
        <p:spPr>
          <a:xfrm flipH="1">
            <a:off x="5617029" y="2082298"/>
            <a:ext cx="513137" cy="1302197"/>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7F1DCE7-F5A3-9A5F-9E08-8490935F255C}"/>
              </a:ext>
            </a:extLst>
          </p:cNvPr>
          <p:cNvSpPr txBox="1"/>
          <p:nvPr/>
        </p:nvSpPr>
        <p:spPr>
          <a:xfrm>
            <a:off x="5428378" y="1768279"/>
            <a:ext cx="1767552" cy="646331"/>
          </a:xfrm>
          <a:prstGeom prst="rect">
            <a:avLst/>
          </a:prstGeom>
          <a:solidFill>
            <a:schemeClr val="tx1"/>
          </a:solidFill>
          <a:ln w="25400">
            <a:solidFill>
              <a:srgbClr val="00B0F0"/>
            </a:solidFill>
          </a:ln>
        </p:spPr>
        <p:txBody>
          <a:bodyPr wrap="square">
            <a:spAutoFit/>
          </a:bodyPr>
          <a:lstStyle>
            <a:defPPr>
              <a:defRPr lang="en-US"/>
            </a:defPPr>
            <a:lvl1pPr>
              <a:defRPr>
                <a:solidFill>
                  <a:schemeClr val="bg1"/>
                </a:solidFill>
              </a:defRPr>
            </a:lvl1pPr>
          </a:lstStyle>
          <a:p>
            <a:r>
              <a:rPr lang="en-US" dirty="0"/>
              <a:t>Start and end points</a:t>
            </a:r>
          </a:p>
        </p:txBody>
      </p:sp>
      <p:cxnSp>
        <p:nvCxnSpPr>
          <p:cNvPr id="7" name="Straight Arrow Connector 6">
            <a:extLst>
              <a:ext uri="{FF2B5EF4-FFF2-40B4-BE49-F238E27FC236}">
                <a16:creationId xmlns:a16="http://schemas.microsoft.com/office/drawing/2014/main" id="{569E4C2C-7DC9-FDD6-8F6D-20121A7F0FB2}"/>
              </a:ext>
            </a:extLst>
          </p:cNvPr>
          <p:cNvCxnSpPr>
            <a:cxnSpLocks/>
          </p:cNvCxnSpPr>
          <p:nvPr/>
        </p:nvCxnSpPr>
        <p:spPr>
          <a:xfrm flipH="1">
            <a:off x="5428378" y="2868774"/>
            <a:ext cx="849655" cy="878575"/>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1F1B50D-FF97-A7E1-1FA9-8E533DA45E2D}"/>
              </a:ext>
            </a:extLst>
          </p:cNvPr>
          <p:cNvSpPr txBox="1"/>
          <p:nvPr/>
        </p:nvSpPr>
        <p:spPr>
          <a:xfrm>
            <a:off x="6303322" y="2563294"/>
            <a:ext cx="4483947" cy="923330"/>
          </a:xfrm>
          <a:prstGeom prst="rect">
            <a:avLst/>
          </a:prstGeom>
          <a:solidFill>
            <a:schemeClr val="tx1"/>
          </a:solidFill>
          <a:ln w="25400">
            <a:solidFill>
              <a:srgbClr val="00B0F0"/>
            </a:solidFill>
          </a:ln>
        </p:spPr>
        <p:txBody>
          <a:bodyPr wrap="square">
            <a:spAutoFit/>
          </a:bodyPr>
          <a:lstStyle>
            <a:defPPr>
              <a:defRPr lang="en-US"/>
            </a:defPPr>
            <a:lvl1pPr>
              <a:defRPr>
                <a:solidFill>
                  <a:schemeClr val="bg1"/>
                </a:solidFill>
              </a:defRPr>
            </a:lvl1pPr>
          </a:lstStyle>
          <a:p>
            <a:r>
              <a:rPr lang="en-US" b="1" dirty="0"/>
              <a:t>Seed</a:t>
            </a:r>
            <a:r>
              <a:rPr lang="en-US" dirty="0"/>
              <a:t>: this creates a random device object, which is used to seed the random number generator</a:t>
            </a:r>
          </a:p>
        </p:txBody>
      </p:sp>
      <p:cxnSp>
        <p:nvCxnSpPr>
          <p:cNvPr id="9" name="Straight Arrow Connector 8">
            <a:extLst>
              <a:ext uri="{FF2B5EF4-FFF2-40B4-BE49-F238E27FC236}">
                <a16:creationId xmlns:a16="http://schemas.microsoft.com/office/drawing/2014/main" id="{04B306BF-CB02-4FBA-95BA-6B00FAC2424A}"/>
              </a:ext>
            </a:extLst>
          </p:cNvPr>
          <p:cNvCxnSpPr>
            <a:cxnSpLocks/>
            <a:stCxn id="10" idx="2"/>
          </p:cNvCxnSpPr>
          <p:nvPr/>
        </p:nvCxnSpPr>
        <p:spPr>
          <a:xfrm>
            <a:off x="1778913" y="3044310"/>
            <a:ext cx="1268800" cy="842812"/>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1F2B553-085D-A061-268F-E34818D28320}"/>
              </a:ext>
            </a:extLst>
          </p:cNvPr>
          <p:cNvSpPr txBox="1"/>
          <p:nvPr/>
        </p:nvSpPr>
        <p:spPr>
          <a:xfrm>
            <a:off x="846631" y="1843981"/>
            <a:ext cx="1864564" cy="1200329"/>
          </a:xfrm>
          <a:prstGeom prst="rect">
            <a:avLst/>
          </a:prstGeom>
          <a:solidFill>
            <a:schemeClr val="tx1"/>
          </a:solidFill>
          <a:ln w="25400">
            <a:solidFill>
              <a:srgbClr val="00B0F0"/>
            </a:solidFill>
          </a:ln>
        </p:spPr>
        <p:txBody>
          <a:bodyPr wrap="square">
            <a:spAutoFit/>
          </a:bodyPr>
          <a:lstStyle>
            <a:defPPr>
              <a:defRPr lang="en-US"/>
            </a:defPPr>
            <a:lvl1pPr>
              <a:defRPr>
                <a:solidFill>
                  <a:schemeClr val="bg1"/>
                </a:solidFill>
              </a:defRPr>
            </a:lvl1pPr>
          </a:lstStyle>
          <a:p>
            <a:r>
              <a:rPr lang="en-US" b="1" dirty="0"/>
              <a:t>Generator</a:t>
            </a:r>
            <a:r>
              <a:rPr lang="en-US" dirty="0"/>
              <a:t>: </a:t>
            </a:r>
            <a:r>
              <a:rPr lang="en-US" dirty="0" err="1"/>
              <a:t>mersenne</a:t>
            </a:r>
            <a:r>
              <a:rPr lang="en-US" dirty="0"/>
              <a:t> twister random number engine</a:t>
            </a:r>
          </a:p>
        </p:txBody>
      </p:sp>
      <p:sp>
        <p:nvSpPr>
          <p:cNvPr id="11" name="TextBox 10">
            <a:extLst>
              <a:ext uri="{FF2B5EF4-FFF2-40B4-BE49-F238E27FC236}">
                <a16:creationId xmlns:a16="http://schemas.microsoft.com/office/drawing/2014/main" id="{B3CF5208-3217-66B5-18B7-D286C6DDCF89}"/>
              </a:ext>
            </a:extLst>
          </p:cNvPr>
          <p:cNvSpPr txBox="1"/>
          <p:nvPr/>
        </p:nvSpPr>
        <p:spPr>
          <a:xfrm>
            <a:off x="241302" y="3162574"/>
            <a:ext cx="1839273" cy="584775"/>
          </a:xfrm>
          <a:prstGeom prst="rect">
            <a:avLst/>
          </a:prstGeom>
          <a:solidFill>
            <a:schemeClr val="tx1"/>
          </a:solidFill>
          <a:ln w="25400">
            <a:solidFill>
              <a:srgbClr val="00B0F0"/>
            </a:solidFill>
          </a:ln>
        </p:spPr>
        <p:txBody>
          <a:bodyPr wrap="square">
            <a:spAutoFit/>
          </a:bodyPr>
          <a:lstStyle>
            <a:defPPr>
              <a:defRPr lang="en-US"/>
            </a:defPPr>
            <a:lvl1pPr>
              <a:defRPr>
                <a:solidFill>
                  <a:schemeClr val="bg1"/>
                </a:solidFill>
              </a:defRPr>
            </a:lvl1pPr>
          </a:lstStyle>
          <a:p>
            <a:r>
              <a:rPr lang="en-US" dirty="0"/>
              <a:t>Uniform integer distribution</a:t>
            </a:r>
          </a:p>
        </p:txBody>
      </p:sp>
      <p:cxnSp>
        <p:nvCxnSpPr>
          <p:cNvPr id="12" name="Straight Arrow Connector 11">
            <a:extLst>
              <a:ext uri="{FF2B5EF4-FFF2-40B4-BE49-F238E27FC236}">
                <a16:creationId xmlns:a16="http://schemas.microsoft.com/office/drawing/2014/main" id="{DB3173E4-372B-1625-9C4C-695FDDB5CEDA}"/>
              </a:ext>
            </a:extLst>
          </p:cNvPr>
          <p:cNvCxnSpPr>
            <a:cxnSpLocks/>
            <a:stCxn id="11" idx="3"/>
          </p:cNvCxnSpPr>
          <p:nvPr/>
        </p:nvCxnSpPr>
        <p:spPr>
          <a:xfrm>
            <a:off x="2080575" y="3604719"/>
            <a:ext cx="778487" cy="554512"/>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E634EEE-7C11-9152-1FE4-EFA3CA2D7329}"/>
              </a:ext>
            </a:extLst>
          </p:cNvPr>
          <p:cNvSpPr txBox="1"/>
          <p:nvPr/>
        </p:nvSpPr>
        <p:spPr>
          <a:xfrm>
            <a:off x="9788073" y="3396675"/>
            <a:ext cx="2162625" cy="646331"/>
          </a:xfrm>
          <a:prstGeom prst="rect">
            <a:avLst/>
          </a:prstGeom>
          <a:solidFill>
            <a:schemeClr val="tx1"/>
          </a:solidFill>
          <a:ln w="25400">
            <a:solidFill>
              <a:srgbClr val="00B0F0"/>
            </a:solidFill>
          </a:ln>
        </p:spPr>
        <p:txBody>
          <a:bodyPr wrap="square">
            <a:spAutoFit/>
          </a:bodyPr>
          <a:lstStyle>
            <a:defPPr>
              <a:defRPr lang="en-US"/>
            </a:defPPr>
            <a:lvl1pPr>
              <a:defRPr>
                <a:solidFill>
                  <a:schemeClr val="bg1"/>
                </a:solidFill>
              </a:defRPr>
            </a:lvl1pPr>
          </a:lstStyle>
          <a:p>
            <a:r>
              <a:rPr lang="en-US" b="1" dirty="0"/>
              <a:t>Distribution</a:t>
            </a:r>
            <a:r>
              <a:rPr lang="en-US" dirty="0"/>
              <a:t> definition</a:t>
            </a:r>
          </a:p>
        </p:txBody>
      </p:sp>
      <p:cxnSp>
        <p:nvCxnSpPr>
          <p:cNvPr id="14" name="Straight Arrow Connector 13">
            <a:extLst>
              <a:ext uri="{FF2B5EF4-FFF2-40B4-BE49-F238E27FC236}">
                <a16:creationId xmlns:a16="http://schemas.microsoft.com/office/drawing/2014/main" id="{01B72FC7-DEF1-93F0-ABDD-BFB66C8DBAE8}"/>
              </a:ext>
            </a:extLst>
          </p:cNvPr>
          <p:cNvCxnSpPr>
            <a:cxnSpLocks/>
          </p:cNvCxnSpPr>
          <p:nvPr/>
        </p:nvCxnSpPr>
        <p:spPr>
          <a:xfrm flipH="1">
            <a:off x="6810703" y="3658738"/>
            <a:ext cx="2977370" cy="500493"/>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41A8EB1-FA43-A236-B2F2-595CF594F0FC}"/>
              </a:ext>
            </a:extLst>
          </p:cNvPr>
          <p:cNvSpPr txBox="1"/>
          <p:nvPr/>
        </p:nvSpPr>
        <p:spPr>
          <a:xfrm>
            <a:off x="5791200" y="5092899"/>
            <a:ext cx="2888974" cy="923330"/>
          </a:xfrm>
          <a:prstGeom prst="rect">
            <a:avLst/>
          </a:prstGeom>
          <a:solidFill>
            <a:schemeClr val="tx1"/>
          </a:solidFill>
          <a:ln w="25400">
            <a:solidFill>
              <a:srgbClr val="00B0F0"/>
            </a:solidFill>
          </a:ln>
        </p:spPr>
        <p:txBody>
          <a:bodyPr wrap="square">
            <a:spAutoFit/>
          </a:bodyPr>
          <a:lstStyle>
            <a:defPPr>
              <a:defRPr lang="en-US"/>
            </a:defPPr>
            <a:lvl1pPr>
              <a:defRPr>
                <a:solidFill>
                  <a:schemeClr val="bg1"/>
                </a:solidFill>
              </a:defRPr>
            </a:lvl1pPr>
          </a:lstStyle>
          <a:p>
            <a:r>
              <a:rPr lang="en-US" b="1" dirty="0"/>
              <a:t>Distribution</a:t>
            </a:r>
            <a:r>
              <a:rPr lang="en-US" dirty="0"/>
              <a:t> takes </a:t>
            </a:r>
            <a:r>
              <a:rPr lang="en-US" b="1" dirty="0"/>
              <a:t>Generator</a:t>
            </a:r>
            <a:r>
              <a:rPr lang="en-US" dirty="0"/>
              <a:t> as argument to produce random number</a:t>
            </a:r>
          </a:p>
        </p:txBody>
      </p:sp>
      <p:cxnSp>
        <p:nvCxnSpPr>
          <p:cNvPr id="16" name="Straight Arrow Connector 15">
            <a:extLst>
              <a:ext uri="{FF2B5EF4-FFF2-40B4-BE49-F238E27FC236}">
                <a16:creationId xmlns:a16="http://schemas.microsoft.com/office/drawing/2014/main" id="{DFDFE595-6D68-AC45-F575-4A570E0105BA}"/>
              </a:ext>
            </a:extLst>
          </p:cNvPr>
          <p:cNvCxnSpPr>
            <a:cxnSpLocks/>
          </p:cNvCxnSpPr>
          <p:nvPr/>
        </p:nvCxnSpPr>
        <p:spPr>
          <a:xfrm flipH="1" flipV="1">
            <a:off x="4530934" y="4533876"/>
            <a:ext cx="1260266" cy="851411"/>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17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par>
                                <p:cTn id="24" presetID="9"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dissolve">
                                      <p:cBhvr>
                                        <p:cTn id="31" dur="500"/>
                                        <p:tgtEl>
                                          <p:spTgt spid="11"/>
                                        </p:tgtEl>
                                      </p:cBhvr>
                                    </p:animEffect>
                                  </p:childTnLst>
                                </p:cTn>
                              </p:par>
                              <p:par>
                                <p:cTn id="32" presetID="9"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dissolv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dissolve">
                                      <p:cBhvr>
                                        <p:cTn id="39" dur="500"/>
                                        <p:tgtEl>
                                          <p:spTgt spid="13"/>
                                        </p:tgtEl>
                                      </p:cBhvr>
                                    </p:animEffect>
                                  </p:childTnLst>
                                </p:cTn>
                              </p:par>
                              <p:par>
                                <p:cTn id="40" presetID="9"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dissolv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dissolve">
                                      <p:cBhvr>
                                        <p:cTn id="47" dur="500"/>
                                        <p:tgtEl>
                                          <p:spTgt spid="15"/>
                                        </p:tgtEl>
                                      </p:cBhvr>
                                    </p:animEffect>
                                  </p:childTnLst>
                                </p:cTn>
                              </p:par>
                              <p:par>
                                <p:cTn id="48" presetID="9"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dissolve">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1" grpId="0" animBg="1"/>
      <p:bldP spid="13"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3CE1D-0962-F5E2-B2C6-5F87C99456B3}"/>
              </a:ext>
            </a:extLst>
          </p:cNvPr>
          <p:cNvSpPr>
            <a:spLocks noGrp="1"/>
          </p:cNvSpPr>
          <p:nvPr>
            <p:ph type="title"/>
          </p:nvPr>
        </p:nvSpPr>
        <p:spPr/>
        <p:txBody>
          <a:bodyPr/>
          <a:lstStyle/>
          <a:p>
            <a:r>
              <a:rPr lang="en-GB" dirty="0"/>
              <a:t>Resources</a:t>
            </a:r>
          </a:p>
        </p:txBody>
      </p:sp>
      <p:sp>
        <p:nvSpPr>
          <p:cNvPr id="3" name="Content Placeholder 2">
            <a:extLst>
              <a:ext uri="{FF2B5EF4-FFF2-40B4-BE49-F238E27FC236}">
                <a16:creationId xmlns:a16="http://schemas.microsoft.com/office/drawing/2014/main" id="{A0101646-C691-70BD-F26F-78E5100966DA}"/>
              </a:ext>
            </a:extLst>
          </p:cNvPr>
          <p:cNvSpPr>
            <a:spLocks noGrp="1"/>
          </p:cNvSpPr>
          <p:nvPr>
            <p:ph idx="1"/>
          </p:nvPr>
        </p:nvSpPr>
        <p:spPr/>
        <p:txBody>
          <a:bodyPr>
            <a:normAutofit fontScale="85000" lnSpcReduction="20000"/>
          </a:bodyPr>
          <a:lstStyle/>
          <a:p>
            <a:r>
              <a:rPr lang="en-US" dirty="0"/>
              <a:t>alex-hill94.github.io/#WS5</a:t>
            </a:r>
          </a:p>
          <a:p>
            <a:pPr marL="0" indent="0">
              <a:buNone/>
            </a:pPr>
            <a:endParaRPr lang="en-US" dirty="0"/>
          </a:p>
          <a:p>
            <a:r>
              <a:rPr lang="en-US" dirty="0"/>
              <a:t>https://www.w3schools.com/</a:t>
            </a:r>
            <a:r>
              <a:rPr lang="en-US" dirty="0" err="1"/>
              <a:t>cpp</a:t>
            </a:r>
            <a:r>
              <a:rPr lang="en-US" dirty="0"/>
              <a:t>/</a:t>
            </a:r>
            <a:r>
              <a:rPr lang="en-US" dirty="0" err="1"/>
              <a:t>cpp_classes.asp</a:t>
            </a:r>
            <a:endParaRPr lang="en-US" dirty="0"/>
          </a:p>
          <a:p>
            <a:endParaRPr lang="en-US" dirty="0"/>
          </a:p>
          <a:p>
            <a:r>
              <a:rPr lang="en-US" dirty="0"/>
              <a:t>History of Monte Carlo - </a:t>
            </a:r>
            <a:r>
              <a:rPr lang="en-US" dirty="0">
                <a:hlinkClick r:id="rId2"/>
              </a:rPr>
              <a:t>https://library.lanl.gov/cgi-bin/getfile?00326866.pdf</a:t>
            </a:r>
            <a:endParaRPr lang="en-US" dirty="0"/>
          </a:p>
          <a:p>
            <a:endParaRPr lang="en-US" dirty="0"/>
          </a:p>
          <a:p>
            <a:r>
              <a:rPr lang="en-US" dirty="0"/>
              <a:t>Basics of Monte Carlo Simulations - </a:t>
            </a:r>
            <a:r>
              <a:rPr lang="en-US" dirty="0">
                <a:hlinkClick r:id="rId3"/>
              </a:rPr>
              <a:t>https://www.youtube.com/watch?v=OgO1gpXSUzU</a:t>
            </a:r>
            <a:endParaRPr lang="en-US" dirty="0"/>
          </a:p>
          <a:p>
            <a:endParaRPr lang="en-GB" dirty="0"/>
          </a:p>
        </p:txBody>
      </p:sp>
    </p:spTree>
    <p:extLst>
      <p:ext uri="{BB962C8B-B14F-4D97-AF65-F5344CB8AC3E}">
        <p14:creationId xmlns:p14="http://schemas.microsoft.com/office/powerpoint/2010/main" val="39206400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239B5-36DA-9981-8588-66ED6AEB5C4F}"/>
              </a:ext>
            </a:extLst>
          </p:cNvPr>
          <p:cNvSpPr>
            <a:spLocks noGrp="1"/>
          </p:cNvSpPr>
          <p:nvPr>
            <p:ph type="title"/>
          </p:nvPr>
        </p:nvSpPr>
        <p:spPr/>
        <p:txBody>
          <a:bodyPr/>
          <a:lstStyle/>
          <a:p>
            <a:pPr algn="l"/>
            <a:r>
              <a:rPr lang="en-GB" dirty="0"/>
              <a:t>Example</a:t>
            </a:r>
          </a:p>
        </p:txBody>
      </p:sp>
      <p:sp>
        <p:nvSpPr>
          <p:cNvPr id="3" name="Content Placeholder 2">
            <a:extLst>
              <a:ext uri="{FF2B5EF4-FFF2-40B4-BE49-F238E27FC236}">
                <a16:creationId xmlns:a16="http://schemas.microsoft.com/office/drawing/2014/main" id="{073A5651-50E4-44E8-654C-29A9DF2F5F25}"/>
              </a:ext>
            </a:extLst>
          </p:cNvPr>
          <p:cNvSpPr>
            <a:spLocks noGrp="1"/>
          </p:cNvSpPr>
          <p:nvPr>
            <p:ph idx="1"/>
          </p:nvPr>
        </p:nvSpPr>
        <p:spPr>
          <a:xfrm>
            <a:off x="452881" y="1720677"/>
            <a:ext cx="4709054" cy="3714749"/>
          </a:xfrm>
        </p:spPr>
        <p:txBody>
          <a:bodyPr>
            <a:normAutofit/>
          </a:bodyPr>
          <a:lstStyle/>
          <a:p>
            <a:r>
              <a:rPr lang="en-US" dirty="0"/>
              <a:t>A ‘simulation’ takes one input (uniform dist.) and produces one output</a:t>
            </a:r>
          </a:p>
          <a:p>
            <a:endParaRPr lang="en-US" dirty="0"/>
          </a:p>
          <a:p>
            <a:r>
              <a:rPr lang="en-US" dirty="0"/>
              <a:t>What is the output distribution?</a:t>
            </a:r>
          </a:p>
          <a:p>
            <a:endParaRPr lang="en-GB" dirty="0"/>
          </a:p>
        </p:txBody>
      </p:sp>
      <p:sp>
        <p:nvSpPr>
          <p:cNvPr id="4" name="TextBox 3">
            <a:extLst>
              <a:ext uri="{FF2B5EF4-FFF2-40B4-BE49-F238E27FC236}">
                <a16:creationId xmlns:a16="http://schemas.microsoft.com/office/drawing/2014/main" id="{6AA831AB-C435-61D7-A9DC-98B5EC32DFE7}"/>
              </a:ext>
            </a:extLst>
          </p:cNvPr>
          <p:cNvSpPr txBox="1"/>
          <p:nvPr/>
        </p:nvSpPr>
        <p:spPr>
          <a:xfrm>
            <a:off x="5776397" y="312532"/>
            <a:ext cx="6096000" cy="6124754"/>
          </a:xfrm>
          <a:prstGeom prst="rect">
            <a:avLst/>
          </a:prstGeom>
          <a:solidFill>
            <a:schemeClr val="bg1"/>
          </a:solidFill>
          <a:ln w="31750">
            <a:solidFill>
              <a:srgbClr val="FF0000"/>
            </a:solidFill>
          </a:ln>
        </p:spPr>
        <p:txBody>
          <a:bodyPr wrap="square">
            <a:spAutoFit/>
          </a:bodyPr>
          <a:lstStyle/>
          <a:p>
            <a:r>
              <a:rPr lang="en-GB" sz="1400" b="0" dirty="0">
                <a:solidFill>
                  <a:srgbClr val="F92672"/>
                </a:solidFill>
                <a:effectLst/>
                <a:latin typeface="Menlo" panose="020B0609030804020204" pitchFamily="49" charset="0"/>
              </a:rPr>
              <a:t>#include</a:t>
            </a:r>
            <a:r>
              <a:rPr lang="en-GB" sz="1400" b="0" dirty="0">
                <a:solidFill>
                  <a:srgbClr val="F8F8F2"/>
                </a:solidFill>
                <a:effectLst/>
                <a:latin typeface="Menlo" panose="020B0609030804020204" pitchFamily="49" charset="0"/>
              </a:rPr>
              <a:t> </a:t>
            </a:r>
            <a:r>
              <a:rPr lang="en-GB" sz="1400" b="0" dirty="0">
                <a:solidFill>
                  <a:srgbClr val="E6DB74"/>
                </a:solidFill>
                <a:effectLst/>
                <a:latin typeface="Menlo" panose="020B0609030804020204" pitchFamily="49" charset="0"/>
              </a:rPr>
              <a:t>&lt;iostream&gt;</a:t>
            </a:r>
            <a:endParaRPr lang="en-GB" sz="1400" b="0" dirty="0">
              <a:solidFill>
                <a:srgbClr val="F8F8F2"/>
              </a:solidFill>
              <a:effectLst/>
              <a:latin typeface="Menlo" panose="020B0609030804020204" pitchFamily="49" charset="0"/>
            </a:endParaRPr>
          </a:p>
          <a:p>
            <a:r>
              <a:rPr lang="en-GB" sz="1400" b="0" dirty="0">
                <a:solidFill>
                  <a:srgbClr val="F92672"/>
                </a:solidFill>
                <a:effectLst/>
                <a:latin typeface="Menlo" panose="020B0609030804020204" pitchFamily="49" charset="0"/>
              </a:rPr>
              <a:t>#include</a:t>
            </a:r>
            <a:r>
              <a:rPr lang="en-GB" sz="1400" b="0" dirty="0">
                <a:solidFill>
                  <a:srgbClr val="F8F8F2"/>
                </a:solidFill>
                <a:effectLst/>
                <a:latin typeface="Menlo" panose="020B0609030804020204" pitchFamily="49" charset="0"/>
              </a:rPr>
              <a:t> </a:t>
            </a:r>
            <a:r>
              <a:rPr lang="en-GB" sz="1400" b="0" dirty="0">
                <a:solidFill>
                  <a:srgbClr val="E6DB74"/>
                </a:solidFill>
                <a:effectLst/>
                <a:latin typeface="Menlo" panose="020B0609030804020204" pitchFamily="49" charset="0"/>
              </a:rPr>
              <a:t>&lt;vector&gt;</a:t>
            </a:r>
            <a:endParaRPr lang="en-GB" sz="1400" b="0" dirty="0">
              <a:solidFill>
                <a:srgbClr val="F8F8F2"/>
              </a:solidFill>
              <a:effectLst/>
              <a:latin typeface="Menlo" panose="020B0609030804020204" pitchFamily="49" charset="0"/>
            </a:endParaRPr>
          </a:p>
          <a:p>
            <a:r>
              <a:rPr lang="en-GB" sz="1400" b="0" dirty="0">
                <a:solidFill>
                  <a:srgbClr val="F92672"/>
                </a:solidFill>
                <a:effectLst/>
                <a:latin typeface="Menlo" panose="020B0609030804020204" pitchFamily="49" charset="0"/>
              </a:rPr>
              <a:t>#include</a:t>
            </a:r>
            <a:r>
              <a:rPr lang="en-GB" sz="1400" b="0" dirty="0">
                <a:solidFill>
                  <a:srgbClr val="F8F8F2"/>
                </a:solidFill>
                <a:effectLst/>
                <a:latin typeface="Menlo" panose="020B0609030804020204" pitchFamily="49" charset="0"/>
              </a:rPr>
              <a:t> </a:t>
            </a:r>
            <a:r>
              <a:rPr lang="en-GB" sz="1400" b="0" dirty="0">
                <a:solidFill>
                  <a:srgbClr val="E6DB74"/>
                </a:solidFill>
                <a:effectLst/>
                <a:latin typeface="Menlo" panose="020B0609030804020204" pitchFamily="49" charset="0"/>
              </a:rPr>
              <a:t>&lt;random&gt;</a:t>
            </a:r>
            <a:endParaRPr lang="en-GB" sz="1400" b="0" dirty="0">
              <a:solidFill>
                <a:srgbClr val="F8F8F2"/>
              </a:solidFill>
              <a:effectLst/>
              <a:latin typeface="Menlo" panose="020B0609030804020204" pitchFamily="49" charset="0"/>
            </a:endParaRPr>
          </a:p>
          <a:p>
            <a:r>
              <a:rPr lang="en-GB" sz="1400" b="0" dirty="0">
                <a:solidFill>
                  <a:srgbClr val="F92672"/>
                </a:solidFill>
                <a:effectLst/>
                <a:latin typeface="Menlo" panose="020B0609030804020204" pitchFamily="49" charset="0"/>
              </a:rPr>
              <a:t>#include</a:t>
            </a:r>
            <a:r>
              <a:rPr lang="en-GB" sz="1400" b="0" dirty="0">
                <a:solidFill>
                  <a:srgbClr val="F8F8F2"/>
                </a:solidFill>
                <a:effectLst/>
                <a:latin typeface="Menlo" panose="020B0609030804020204" pitchFamily="49" charset="0"/>
              </a:rPr>
              <a:t> </a:t>
            </a:r>
            <a:r>
              <a:rPr lang="en-GB" sz="1400" b="0" dirty="0">
                <a:solidFill>
                  <a:srgbClr val="E6DB74"/>
                </a:solidFill>
                <a:effectLst/>
                <a:latin typeface="Menlo" panose="020B0609030804020204" pitchFamily="49" charset="0"/>
              </a:rPr>
              <a:t>&lt;</a:t>
            </a:r>
            <a:r>
              <a:rPr lang="en-GB" sz="1400" b="0" dirty="0" err="1">
                <a:solidFill>
                  <a:srgbClr val="E6DB74"/>
                </a:solidFill>
                <a:effectLst/>
                <a:latin typeface="Menlo" panose="020B0609030804020204" pitchFamily="49" charset="0"/>
              </a:rPr>
              <a:t>cmath</a:t>
            </a:r>
            <a:r>
              <a:rPr lang="en-GB" sz="1400" b="0" dirty="0">
                <a:solidFill>
                  <a:srgbClr val="E6DB74"/>
                </a:solidFill>
                <a:effectLst/>
                <a:latin typeface="Menlo" panose="020B0609030804020204" pitchFamily="49" charset="0"/>
              </a:rPr>
              <a:t>&gt;</a:t>
            </a:r>
            <a:endParaRPr lang="en-GB" sz="1400" b="0" dirty="0">
              <a:solidFill>
                <a:srgbClr val="F8F8F2"/>
              </a:solidFill>
              <a:effectLst/>
              <a:latin typeface="Menlo" panose="020B0609030804020204" pitchFamily="49" charset="0"/>
            </a:endParaRPr>
          </a:p>
          <a:p>
            <a:r>
              <a:rPr lang="en-GB" sz="1400" b="0" dirty="0">
                <a:solidFill>
                  <a:srgbClr val="F92672"/>
                </a:solidFill>
                <a:effectLst/>
                <a:latin typeface="Menlo" panose="020B0609030804020204" pitchFamily="49" charset="0"/>
              </a:rPr>
              <a:t>#include</a:t>
            </a:r>
            <a:r>
              <a:rPr lang="en-GB" sz="1400" b="0" dirty="0">
                <a:solidFill>
                  <a:srgbClr val="F8F8F2"/>
                </a:solidFill>
                <a:effectLst/>
                <a:latin typeface="Menlo" panose="020B0609030804020204" pitchFamily="49" charset="0"/>
              </a:rPr>
              <a:t> </a:t>
            </a:r>
            <a:r>
              <a:rPr lang="en-GB" sz="1400" b="0" dirty="0">
                <a:solidFill>
                  <a:srgbClr val="E6DB74"/>
                </a:solidFill>
                <a:effectLst/>
                <a:latin typeface="Menlo" panose="020B0609030804020204" pitchFamily="49" charset="0"/>
              </a:rPr>
              <a:t>&lt;</a:t>
            </a:r>
            <a:r>
              <a:rPr lang="en-GB" sz="1400" b="0" dirty="0" err="1">
                <a:solidFill>
                  <a:srgbClr val="E6DB74"/>
                </a:solidFill>
                <a:effectLst/>
                <a:latin typeface="Menlo" panose="020B0609030804020204" pitchFamily="49" charset="0"/>
              </a:rPr>
              <a:t>fstream</a:t>
            </a:r>
            <a:r>
              <a:rPr lang="en-GB" sz="1400" b="0" dirty="0">
                <a:solidFill>
                  <a:srgbClr val="E6DB74"/>
                </a:solidFill>
                <a:effectLst/>
                <a:latin typeface="Menlo" panose="020B0609030804020204" pitchFamily="49" charset="0"/>
              </a:rPr>
              <a:t>&gt;</a:t>
            </a:r>
            <a:endParaRPr lang="en-GB" sz="1400" b="0" dirty="0">
              <a:solidFill>
                <a:srgbClr val="F8F8F2"/>
              </a:solidFill>
              <a:effectLst/>
              <a:latin typeface="Menlo" panose="020B0609030804020204" pitchFamily="49" charset="0"/>
            </a:endParaRPr>
          </a:p>
          <a:p>
            <a:r>
              <a:rPr lang="en-GB" sz="1400" b="0" dirty="0">
                <a:solidFill>
                  <a:srgbClr val="F92672"/>
                </a:solidFill>
                <a:effectLst/>
                <a:latin typeface="Menlo" panose="020B0609030804020204" pitchFamily="49" charset="0"/>
              </a:rPr>
              <a:t>#include</a:t>
            </a:r>
            <a:r>
              <a:rPr lang="en-GB" sz="1400" b="0" dirty="0">
                <a:solidFill>
                  <a:srgbClr val="F8F8F2"/>
                </a:solidFill>
                <a:effectLst/>
                <a:latin typeface="Menlo" panose="020B0609030804020204" pitchFamily="49" charset="0"/>
              </a:rPr>
              <a:t> </a:t>
            </a:r>
            <a:r>
              <a:rPr lang="en-GB" sz="1400" b="0" dirty="0">
                <a:solidFill>
                  <a:srgbClr val="E6DB74"/>
                </a:solidFill>
                <a:effectLst/>
                <a:latin typeface="Menlo" panose="020B0609030804020204" pitchFamily="49" charset="0"/>
              </a:rPr>
              <a:t>"</a:t>
            </a:r>
            <a:r>
              <a:rPr lang="en-GB" sz="1400" b="0" dirty="0" err="1">
                <a:solidFill>
                  <a:srgbClr val="E6DB74"/>
                </a:solidFill>
                <a:effectLst/>
                <a:latin typeface="Menlo" panose="020B0609030804020204" pitchFamily="49" charset="0"/>
              </a:rPr>
              <a:t>funcs.h</a:t>
            </a:r>
            <a:r>
              <a:rPr lang="en-GB" sz="1400" b="0" dirty="0">
                <a:solidFill>
                  <a:srgbClr val="E6DB74"/>
                </a:solidFill>
                <a:effectLst/>
                <a:latin typeface="Menlo" panose="020B0609030804020204" pitchFamily="49" charset="0"/>
              </a:rPr>
              <a:t>"</a:t>
            </a:r>
            <a:endParaRPr lang="en-GB" sz="1400" b="0" dirty="0">
              <a:solidFill>
                <a:srgbClr val="F8F8F2"/>
              </a:solidFill>
              <a:effectLst/>
              <a:latin typeface="Menlo" panose="020B0609030804020204" pitchFamily="49" charset="0"/>
            </a:endParaRPr>
          </a:p>
          <a:p>
            <a:r>
              <a:rPr lang="en-GB" sz="1400" b="0" dirty="0">
                <a:solidFill>
                  <a:srgbClr val="F92672"/>
                </a:solidFill>
                <a:effectLst/>
                <a:latin typeface="Menlo" panose="020B0609030804020204" pitchFamily="49" charset="0"/>
              </a:rPr>
              <a:t>using</a:t>
            </a:r>
            <a:r>
              <a:rPr lang="en-GB" sz="1400" b="0" dirty="0">
                <a:solidFill>
                  <a:srgbClr val="F8F8F2"/>
                </a:solidFill>
                <a:effectLst/>
                <a:latin typeface="Menlo" panose="020B0609030804020204" pitchFamily="49" charset="0"/>
              </a:rPr>
              <a:t> </a:t>
            </a:r>
            <a:r>
              <a:rPr lang="en-GB" sz="1400" b="0" i="1" dirty="0">
                <a:solidFill>
                  <a:srgbClr val="66D9EF"/>
                </a:solidFill>
                <a:effectLst/>
                <a:latin typeface="Menlo" panose="020B0609030804020204" pitchFamily="49" charset="0"/>
              </a:rPr>
              <a:t>namespace</a:t>
            </a:r>
            <a:r>
              <a:rPr lang="en-GB" sz="1400" b="0" dirty="0">
                <a:solidFill>
                  <a:srgbClr val="F8F8F2"/>
                </a:solidFill>
                <a:effectLst/>
                <a:latin typeface="Menlo" panose="020B0609030804020204" pitchFamily="49" charset="0"/>
              </a:rPr>
              <a:t> </a:t>
            </a:r>
            <a:r>
              <a:rPr lang="en-GB" sz="1400" b="0" u="sng" dirty="0">
                <a:solidFill>
                  <a:srgbClr val="A6E22E"/>
                </a:solidFill>
                <a:effectLst/>
                <a:latin typeface="Menlo" panose="020B0609030804020204" pitchFamily="49" charset="0"/>
              </a:rPr>
              <a:t>std</a:t>
            </a:r>
            <a:r>
              <a:rPr lang="en-GB" sz="1400" b="0" dirty="0">
                <a:solidFill>
                  <a:srgbClr val="F8F8F2"/>
                </a:solidFill>
                <a:effectLst/>
                <a:latin typeface="Menlo" panose="020B0609030804020204" pitchFamily="49" charset="0"/>
              </a:rPr>
              <a:t>;</a:t>
            </a:r>
          </a:p>
          <a:p>
            <a:br>
              <a:rPr lang="en-GB" sz="1400" b="0" dirty="0">
                <a:solidFill>
                  <a:srgbClr val="F8F8F2"/>
                </a:solidFill>
                <a:effectLst/>
                <a:latin typeface="Menlo" panose="020B0609030804020204" pitchFamily="49" charset="0"/>
              </a:rPr>
            </a:br>
            <a:r>
              <a:rPr lang="en-GB" sz="1400" b="0" i="1" dirty="0">
                <a:solidFill>
                  <a:srgbClr val="66D9EF"/>
                </a:solidFill>
                <a:effectLst/>
                <a:latin typeface="Menlo" panose="020B0609030804020204" pitchFamily="49" charset="0"/>
              </a:rPr>
              <a:t>int</a:t>
            </a:r>
            <a:r>
              <a:rPr lang="en-GB" sz="1400" b="0" dirty="0">
                <a:solidFill>
                  <a:srgbClr val="F8F8F2"/>
                </a:solidFill>
                <a:effectLst/>
                <a:latin typeface="Menlo" panose="020B0609030804020204" pitchFamily="49" charset="0"/>
              </a:rPr>
              <a:t> </a:t>
            </a:r>
            <a:r>
              <a:rPr lang="en-GB" sz="1400" b="0" dirty="0">
                <a:solidFill>
                  <a:srgbClr val="A6E22E"/>
                </a:solidFill>
                <a:effectLst/>
                <a:latin typeface="Menlo" panose="020B0609030804020204" pitchFamily="49" charset="0"/>
              </a:rPr>
              <a:t>main</a:t>
            </a:r>
            <a:r>
              <a:rPr lang="en-GB" sz="1400" b="0" dirty="0">
                <a:solidFill>
                  <a:srgbClr val="F8F8F2"/>
                </a:solidFill>
                <a:effectLst/>
                <a:latin typeface="Menlo" panose="020B0609030804020204" pitchFamily="49" charset="0"/>
              </a:rPr>
              <a:t>(){</a:t>
            </a:r>
          </a:p>
          <a:p>
            <a:r>
              <a:rPr lang="en-GB" sz="1400" b="0" i="1" dirty="0">
                <a:solidFill>
                  <a:srgbClr val="66D9EF"/>
                </a:solidFill>
                <a:effectLst/>
                <a:latin typeface="Menlo" panose="020B0609030804020204" pitchFamily="49" charset="0"/>
              </a:rPr>
              <a:t>int</a:t>
            </a:r>
            <a:r>
              <a:rPr lang="en-GB" sz="1400" b="0" dirty="0">
                <a:solidFill>
                  <a:srgbClr val="F8F8F2"/>
                </a:solidFill>
                <a:effectLst/>
                <a:latin typeface="Menlo" panose="020B0609030804020204" pitchFamily="49" charset="0"/>
              </a:rPr>
              <a:t> </a:t>
            </a:r>
            <a:r>
              <a:rPr lang="en-GB" sz="1400" b="0" dirty="0" err="1">
                <a:solidFill>
                  <a:srgbClr val="F8F8F2"/>
                </a:solidFill>
                <a:effectLst/>
                <a:latin typeface="Menlo" panose="020B0609030804020204" pitchFamily="49" charset="0"/>
              </a:rPr>
              <a:t>n_sim_runs</a:t>
            </a:r>
            <a:r>
              <a:rPr lang="en-GB" sz="1400" b="0" dirty="0">
                <a:solidFill>
                  <a:srgbClr val="F8F8F2"/>
                </a:solidFill>
                <a:effectLst/>
                <a:latin typeface="Menlo" panose="020B0609030804020204" pitchFamily="49" charset="0"/>
              </a:rPr>
              <a:t> </a:t>
            </a:r>
            <a:r>
              <a:rPr lang="en-GB" sz="1400" b="0" dirty="0">
                <a:solidFill>
                  <a:srgbClr val="F92672"/>
                </a:solidFill>
                <a:effectLst/>
                <a:latin typeface="Menlo" panose="020B0609030804020204" pitchFamily="49" charset="0"/>
              </a:rPr>
              <a:t>=</a:t>
            </a:r>
            <a:r>
              <a:rPr lang="en-GB" sz="1400" b="0" dirty="0">
                <a:solidFill>
                  <a:srgbClr val="F8F8F2"/>
                </a:solidFill>
                <a:effectLst/>
                <a:latin typeface="Menlo" panose="020B0609030804020204" pitchFamily="49" charset="0"/>
              </a:rPr>
              <a:t> </a:t>
            </a:r>
            <a:r>
              <a:rPr lang="en-GB" sz="1400" b="0" dirty="0">
                <a:solidFill>
                  <a:srgbClr val="AE81FF"/>
                </a:solidFill>
                <a:effectLst/>
                <a:latin typeface="Menlo" panose="020B0609030804020204" pitchFamily="49" charset="0"/>
              </a:rPr>
              <a:t>1</a:t>
            </a:r>
            <a:r>
              <a:rPr lang="en-GB" sz="1400" b="0" dirty="0">
                <a:solidFill>
                  <a:srgbClr val="F92672"/>
                </a:solidFill>
                <a:effectLst/>
                <a:latin typeface="Menlo" panose="020B0609030804020204" pitchFamily="49" charset="0"/>
              </a:rPr>
              <a:t>e</a:t>
            </a:r>
            <a:r>
              <a:rPr lang="en-GB" sz="1400" b="0" dirty="0">
                <a:solidFill>
                  <a:srgbClr val="AE81FF"/>
                </a:solidFill>
                <a:effectLst/>
                <a:latin typeface="Menlo" panose="020B0609030804020204" pitchFamily="49" charset="0"/>
              </a:rPr>
              <a:t>5</a:t>
            </a:r>
            <a:r>
              <a:rPr lang="en-GB" sz="1400" b="0" dirty="0">
                <a:solidFill>
                  <a:srgbClr val="F8F8F2"/>
                </a:solidFill>
                <a:effectLst/>
                <a:latin typeface="Menlo" panose="020B0609030804020204" pitchFamily="49" charset="0"/>
              </a:rPr>
              <a:t>;</a:t>
            </a:r>
          </a:p>
          <a:p>
            <a:r>
              <a:rPr lang="en-GB" sz="1400" b="0" dirty="0">
                <a:solidFill>
                  <a:srgbClr val="F8F8F2"/>
                </a:solidFill>
                <a:effectLst/>
                <a:latin typeface="Menlo" panose="020B0609030804020204" pitchFamily="49" charset="0"/>
              </a:rPr>
              <a:t>vector</a:t>
            </a:r>
            <a:r>
              <a:rPr lang="en-GB" sz="1400" b="0" dirty="0">
                <a:solidFill>
                  <a:srgbClr val="F92672"/>
                </a:solidFill>
                <a:effectLst/>
                <a:latin typeface="Menlo" panose="020B0609030804020204" pitchFamily="49" charset="0"/>
              </a:rPr>
              <a:t>&lt;</a:t>
            </a:r>
            <a:r>
              <a:rPr lang="en-GB" sz="1400" b="0" i="1" dirty="0">
                <a:solidFill>
                  <a:srgbClr val="66D9EF"/>
                </a:solidFill>
                <a:effectLst/>
                <a:latin typeface="Menlo" panose="020B0609030804020204" pitchFamily="49" charset="0"/>
              </a:rPr>
              <a:t>double</a:t>
            </a:r>
            <a:r>
              <a:rPr lang="en-GB" sz="1400" b="0" dirty="0">
                <a:solidFill>
                  <a:srgbClr val="F92672"/>
                </a:solidFill>
                <a:effectLst/>
                <a:latin typeface="Menlo" panose="020B0609030804020204" pitchFamily="49" charset="0"/>
              </a:rPr>
              <a:t>&gt;</a:t>
            </a:r>
            <a:r>
              <a:rPr lang="en-GB" sz="1400" b="0" dirty="0">
                <a:solidFill>
                  <a:srgbClr val="F8F8F2"/>
                </a:solidFill>
                <a:effectLst/>
                <a:latin typeface="Menlo" panose="020B0609030804020204" pitchFamily="49" charset="0"/>
              </a:rPr>
              <a:t> </a:t>
            </a:r>
            <a:r>
              <a:rPr lang="en-GB" sz="1400" b="0" dirty="0">
                <a:solidFill>
                  <a:srgbClr val="A6E22E"/>
                </a:solidFill>
                <a:effectLst/>
                <a:latin typeface="Menlo" panose="020B0609030804020204" pitchFamily="49" charset="0"/>
              </a:rPr>
              <a:t>inputs</a:t>
            </a:r>
            <a:r>
              <a:rPr lang="en-GB" sz="1400" b="0" dirty="0">
                <a:solidFill>
                  <a:srgbClr val="F8F8F2"/>
                </a:solidFill>
                <a:effectLst/>
                <a:latin typeface="Menlo" panose="020B0609030804020204" pitchFamily="49" charset="0"/>
              </a:rPr>
              <a:t>(</a:t>
            </a:r>
            <a:r>
              <a:rPr lang="en-GB" sz="1400" b="0" dirty="0" err="1">
                <a:solidFill>
                  <a:srgbClr val="F8F8F2"/>
                </a:solidFill>
                <a:effectLst/>
                <a:latin typeface="Menlo" panose="020B0609030804020204" pitchFamily="49" charset="0"/>
              </a:rPr>
              <a:t>n_sim_runs</a:t>
            </a:r>
            <a:r>
              <a:rPr lang="en-GB" sz="1400" b="0" dirty="0">
                <a:solidFill>
                  <a:srgbClr val="F8F8F2"/>
                </a:solidFill>
                <a:effectLst/>
                <a:latin typeface="Menlo" panose="020B0609030804020204" pitchFamily="49" charset="0"/>
              </a:rPr>
              <a:t>);</a:t>
            </a:r>
          </a:p>
          <a:p>
            <a:r>
              <a:rPr lang="en-GB" sz="1400" b="0" dirty="0">
                <a:solidFill>
                  <a:srgbClr val="F8F8F2"/>
                </a:solidFill>
                <a:effectLst/>
                <a:latin typeface="Menlo" panose="020B0609030804020204" pitchFamily="49" charset="0"/>
              </a:rPr>
              <a:t>vector</a:t>
            </a:r>
            <a:r>
              <a:rPr lang="en-GB" sz="1400" b="0" dirty="0">
                <a:solidFill>
                  <a:srgbClr val="F92672"/>
                </a:solidFill>
                <a:effectLst/>
                <a:latin typeface="Menlo" panose="020B0609030804020204" pitchFamily="49" charset="0"/>
              </a:rPr>
              <a:t>&lt;</a:t>
            </a:r>
            <a:r>
              <a:rPr lang="en-GB" sz="1400" b="0" i="1" dirty="0">
                <a:solidFill>
                  <a:srgbClr val="66D9EF"/>
                </a:solidFill>
                <a:effectLst/>
                <a:latin typeface="Menlo" panose="020B0609030804020204" pitchFamily="49" charset="0"/>
              </a:rPr>
              <a:t>double</a:t>
            </a:r>
            <a:r>
              <a:rPr lang="en-GB" sz="1400" b="0" dirty="0">
                <a:solidFill>
                  <a:srgbClr val="F92672"/>
                </a:solidFill>
                <a:effectLst/>
                <a:latin typeface="Menlo" panose="020B0609030804020204" pitchFamily="49" charset="0"/>
              </a:rPr>
              <a:t>&gt;</a:t>
            </a:r>
            <a:r>
              <a:rPr lang="en-GB" sz="1400" b="0" dirty="0">
                <a:solidFill>
                  <a:srgbClr val="F8F8F2"/>
                </a:solidFill>
                <a:effectLst/>
                <a:latin typeface="Menlo" panose="020B0609030804020204" pitchFamily="49" charset="0"/>
              </a:rPr>
              <a:t> </a:t>
            </a:r>
            <a:r>
              <a:rPr lang="en-GB" sz="1400" dirty="0">
                <a:solidFill>
                  <a:srgbClr val="F8F8F2"/>
                </a:solidFill>
                <a:latin typeface="Menlo" panose="020B0609030804020204" pitchFamily="49" charset="0"/>
              </a:rPr>
              <a:t>outputs;</a:t>
            </a:r>
            <a:endParaRPr lang="en-GB" sz="1400" b="0" dirty="0">
              <a:solidFill>
                <a:srgbClr val="F8F8F2"/>
              </a:solidFill>
              <a:effectLst/>
              <a:latin typeface="Menlo" panose="020B0609030804020204" pitchFamily="49" charset="0"/>
            </a:endParaRPr>
          </a:p>
          <a:p>
            <a:r>
              <a:rPr lang="en-GB" sz="1400" b="0" dirty="0">
                <a:solidFill>
                  <a:srgbClr val="F8F8F2"/>
                </a:solidFill>
                <a:effectLst/>
                <a:latin typeface="Menlo" panose="020B0609030804020204" pitchFamily="49" charset="0"/>
              </a:rPr>
              <a:t>string </a:t>
            </a:r>
            <a:r>
              <a:rPr lang="en-GB" sz="1400" b="0" dirty="0" err="1">
                <a:solidFill>
                  <a:srgbClr val="F8F8F2"/>
                </a:solidFill>
                <a:effectLst/>
                <a:latin typeface="Menlo" panose="020B0609030804020204" pitchFamily="49" charset="0"/>
              </a:rPr>
              <a:t>fname</a:t>
            </a:r>
            <a:r>
              <a:rPr lang="en-GB" sz="1400" b="0" dirty="0">
                <a:solidFill>
                  <a:srgbClr val="F8F8F2"/>
                </a:solidFill>
                <a:effectLst/>
                <a:latin typeface="Menlo" panose="020B0609030804020204" pitchFamily="49" charset="0"/>
              </a:rPr>
              <a:t> </a:t>
            </a:r>
            <a:r>
              <a:rPr lang="en-GB" sz="1400" b="0" dirty="0">
                <a:solidFill>
                  <a:srgbClr val="F92672"/>
                </a:solidFill>
                <a:effectLst/>
                <a:latin typeface="Menlo" panose="020B0609030804020204" pitchFamily="49" charset="0"/>
              </a:rPr>
              <a:t>=</a:t>
            </a:r>
            <a:r>
              <a:rPr lang="en-GB" sz="1400" b="0" dirty="0">
                <a:solidFill>
                  <a:srgbClr val="F8F8F2"/>
                </a:solidFill>
                <a:effectLst/>
                <a:latin typeface="Menlo" panose="020B0609030804020204" pitchFamily="49" charset="0"/>
              </a:rPr>
              <a:t> </a:t>
            </a:r>
            <a:r>
              <a:rPr lang="en-GB" sz="1400" b="0" dirty="0">
                <a:solidFill>
                  <a:srgbClr val="E6DB74"/>
                </a:solidFill>
                <a:effectLst/>
                <a:latin typeface="Menlo" panose="020B0609030804020204" pitchFamily="49" charset="0"/>
              </a:rPr>
              <a:t>"</a:t>
            </a:r>
            <a:r>
              <a:rPr lang="en-GB" sz="1400" b="0" dirty="0" err="1">
                <a:solidFill>
                  <a:srgbClr val="E6DB74"/>
                </a:solidFill>
                <a:effectLst/>
                <a:latin typeface="Menlo" panose="020B0609030804020204" pitchFamily="49" charset="0"/>
              </a:rPr>
              <a:t>data.py</a:t>
            </a:r>
            <a:r>
              <a:rPr lang="en-GB" sz="1400" b="0" dirty="0">
                <a:solidFill>
                  <a:srgbClr val="E6DB74"/>
                </a:solidFill>
                <a:effectLst/>
                <a:latin typeface="Menlo" panose="020B0609030804020204" pitchFamily="49" charset="0"/>
              </a:rPr>
              <a:t>"</a:t>
            </a:r>
            <a:r>
              <a:rPr lang="en-GB" sz="1400" b="0" dirty="0">
                <a:solidFill>
                  <a:srgbClr val="F8F8F2"/>
                </a:solidFill>
                <a:effectLst/>
                <a:latin typeface="Menlo" panose="020B0609030804020204" pitchFamily="49" charset="0"/>
              </a:rPr>
              <a:t>;</a:t>
            </a:r>
          </a:p>
          <a:p>
            <a:r>
              <a:rPr lang="en-GB" sz="1400" b="0" dirty="0">
                <a:solidFill>
                  <a:srgbClr val="F8F8F2"/>
                </a:solidFill>
                <a:effectLst/>
                <a:latin typeface="Menlo" panose="020B0609030804020204" pitchFamily="49" charset="0"/>
              </a:rPr>
              <a:t>string </a:t>
            </a:r>
            <a:r>
              <a:rPr lang="en-GB" sz="1400" b="0" dirty="0" err="1">
                <a:solidFill>
                  <a:srgbClr val="F8F8F2"/>
                </a:solidFill>
                <a:effectLst/>
                <a:latin typeface="Menlo" panose="020B0609030804020204" pitchFamily="49" charset="0"/>
              </a:rPr>
              <a:t>xname</a:t>
            </a:r>
            <a:r>
              <a:rPr lang="en-GB" sz="1400" b="0" dirty="0">
                <a:solidFill>
                  <a:srgbClr val="F8F8F2"/>
                </a:solidFill>
                <a:effectLst/>
                <a:latin typeface="Menlo" panose="020B0609030804020204" pitchFamily="49" charset="0"/>
              </a:rPr>
              <a:t> </a:t>
            </a:r>
            <a:r>
              <a:rPr lang="en-GB" sz="1400" b="0" dirty="0">
                <a:solidFill>
                  <a:srgbClr val="F92672"/>
                </a:solidFill>
                <a:effectLst/>
                <a:latin typeface="Menlo" panose="020B0609030804020204" pitchFamily="49" charset="0"/>
              </a:rPr>
              <a:t>=</a:t>
            </a:r>
            <a:r>
              <a:rPr lang="en-GB" sz="1400" b="0" dirty="0">
                <a:solidFill>
                  <a:srgbClr val="F8F8F2"/>
                </a:solidFill>
                <a:effectLst/>
                <a:latin typeface="Menlo" panose="020B0609030804020204" pitchFamily="49" charset="0"/>
              </a:rPr>
              <a:t> </a:t>
            </a:r>
            <a:r>
              <a:rPr lang="en-GB" sz="1400" b="0" dirty="0">
                <a:solidFill>
                  <a:srgbClr val="E6DB74"/>
                </a:solidFill>
                <a:effectLst/>
                <a:latin typeface="Menlo" panose="020B0609030804020204" pitchFamily="49" charset="0"/>
              </a:rPr>
              <a:t>"</a:t>
            </a:r>
            <a:r>
              <a:rPr lang="en-GB" sz="1400" b="0" dirty="0" err="1">
                <a:solidFill>
                  <a:srgbClr val="E6DB74"/>
                </a:solidFill>
                <a:effectLst/>
                <a:latin typeface="Menlo" panose="020B0609030804020204" pitchFamily="49" charset="0"/>
              </a:rPr>
              <a:t>x_range</a:t>
            </a:r>
            <a:r>
              <a:rPr lang="en-GB" sz="1400" b="0" dirty="0">
                <a:solidFill>
                  <a:srgbClr val="E6DB74"/>
                </a:solidFill>
                <a:effectLst/>
                <a:latin typeface="Menlo" panose="020B0609030804020204" pitchFamily="49" charset="0"/>
              </a:rPr>
              <a:t>"</a:t>
            </a:r>
            <a:r>
              <a:rPr lang="en-GB" sz="1400" b="0" dirty="0">
                <a:solidFill>
                  <a:srgbClr val="F8F8F2"/>
                </a:solidFill>
                <a:effectLst/>
                <a:latin typeface="Menlo" panose="020B0609030804020204" pitchFamily="49" charset="0"/>
              </a:rPr>
              <a:t>;</a:t>
            </a:r>
          </a:p>
          <a:p>
            <a:r>
              <a:rPr lang="en-GB" sz="1400" b="0" dirty="0">
                <a:solidFill>
                  <a:srgbClr val="F8F8F2"/>
                </a:solidFill>
                <a:effectLst/>
                <a:latin typeface="Menlo" panose="020B0609030804020204" pitchFamily="49" charset="0"/>
              </a:rPr>
              <a:t>string </a:t>
            </a:r>
            <a:r>
              <a:rPr lang="en-GB" sz="1400" b="0" dirty="0" err="1">
                <a:solidFill>
                  <a:srgbClr val="F8F8F2"/>
                </a:solidFill>
                <a:effectLst/>
                <a:latin typeface="Menlo" panose="020B0609030804020204" pitchFamily="49" charset="0"/>
              </a:rPr>
              <a:t>yname</a:t>
            </a:r>
            <a:r>
              <a:rPr lang="en-GB" sz="1400" b="0" dirty="0">
                <a:solidFill>
                  <a:srgbClr val="F8F8F2"/>
                </a:solidFill>
                <a:effectLst/>
                <a:latin typeface="Menlo" panose="020B0609030804020204" pitchFamily="49" charset="0"/>
              </a:rPr>
              <a:t> </a:t>
            </a:r>
            <a:r>
              <a:rPr lang="en-GB" sz="1400" b="0" dirty="0">
                <a:solidFill>
                  <a:srgbClr val="F92672"/>
                </a:solidFill>
                <a:effectLst/>
                <a:latin typeface="Menlo" panose="020B0609030804020204" pitchFamily="49" charset="0"/>
              </a:rPr>
              <a:t>=</a:t>
            </a:r>
            <a:r>
              <a:rPr lang="en-GB" sz="1400" b="0" dirty="0">
                <a:solidFill>
                  <a:srgbClr val="F8F8F2"/>
                </a:solidFill>
                <a:effectLst/>
                <a:latin typeface="Menlo" panose="020B0609030804020204" pitchFamily="49" charset="0"/>
              </a:rPr>
              <a:t> </a:t>
            </a:r>
            <a:r>
              <a:rPr lang="en-GB" sz="1400" b="0" dirty="0">
                <a:solidFill>
                  <a:srgbClr val="E6DB74"/>
                </a:solidFill>
                <a:effectLst/>
                <a:latin typeface="Menlo" panose="020B0609030804020204" pitchFamily="49" charset="0"/>
              </a:rPr>
              <a:t>”</a:t>
            </a:r>
            <a:r>
              <a:rPr lang="en-GB" sz="1400" dirty="0" err="1">
                <a:solidFill>
                  <a:srgbClr val="E6DB74"/>
                </a:solidFill>
                <a:latin typeface="Menlo" panose="020B0609030804020204" pitchFamily="49" charset="0"/>
              </a:rPr>
              <a:t>y</a:t>
            </a:r>
            <a:r>
              <a:rPr lang="en-GB" sz="1400" b="0" dirty="0" err="1">
                <a:solidFill>
                  <a:srgbClr val="E6DB74"/>
                </a:solidFill>
                <a:effectLst/>
                <a:latin typeface="Menlo" panose="020B0609030804020204" pitchFamily="49" charset="0"/>
              </a:rPr>
              <a:t>_range</a:t>
            </a:r>
            <a:r>
              <a:rPr lang="en-GB" sz="1400" b="0" dirty="0">
                <a:solidFill>
                  <a:srgbClr val="E6DB74"/>
                </a:solidFill>
                <a:effectLst/>
                <a:latin typeface="Menlo" panose="020B0609030804020204" pitchFamily="49" charset="0"/>
              </a:rPr>
              <a:t>"</a:t>
            </a:r>
            <a:r>
              <a:rPr lang="en-GB" sz="1400" b="0" dirty="0">
                <a:solidFill>
                  <a:srgbClr val="F8F8F2"/>
                </a:solidFill>
                <a:effectLst/>
                <a:latin typeface="Menlo" panose="020B0609030804020204" pitchFamily="49" charset="0"/>
              </a:rPr>
              <a:t>;</a:t>
            </a:r>
          </a:p>
          <a:p>
            <a:br>
              <a:rPr lang="en-GB" sz="1400" b="0" dirty="0">
                <a:solidFill>
                  <a:srgbClr val="F8F8F2"/>
                </a:solidFill>
                <a:effectLst/>
                <a:latin typeface="Menlo" panose="020B0609030804020204" pitchFamily="49" charset="0"/>
              </a:rPr>
            </a:br>
            <a:r>
              <a:rPr lang="en-GB" sz="1400" b="0" dirty="0">
                <a:solidFill>
                  <a:srgbClr val="F92672"/>
                </a:solidFill>
                <a:effectLst/>
                <a:latin typeface="Menlo" panose="020B0609030804020204" pitchFamily="49" charset="0"/>
              </a:rPr>
              <a:t>for</a:t>
            </a:r>
            <a:r>
              <a:rPr lang="en-GB" sz="1400" b="0" dirty="0">
                <a:solidFill>
                  <a:srgbClr val="F8F8F2"/>
                </a:solidFill>
                <a:effectLst/>
                <a:latin typeface="Menlo" panose="020B0609030804020204" pitchFamily="49" charset="0"/>
              </a:rPr>
              <a:t> (</a:t>
            </a:r>
            <a:r>
              <a:rPr lang="en-GB" sz="1400" b="0" i="1" dirty="0">
                <a:solidFill>
                  <a:srgbClr val="66D9EF"/>
                </a:solidFill>
                <a:effectLst/>
                <a:latin typeface="Menlo" panose="020B0609030804020204" pitchFamily="49" charset="0"/>
              </a:rPr>
              <a:t>auto</a:t>
            </a:r>
            <a:r>
              <a:rPr lang="en-GB" sz="1400" b="0" dirty="0">
                <a:solidFill>
                  <a:srgbClr val="F8F8F2"/>
                </a:solidFill>
                <a:effectLst/>
                <a:latin typeface="Menlo" panose="020B0609030804020204" pitchFamily="49" charset="0"/>
              </a:rPr>
              <a:t> </a:t>
            </a:r>
            <a:r>
              <a:rPr lang="en-GB" sz="1400" b="0" dirty="0" err="1">
                <a:solidFill>
                  <a:srgbClr val="F8F8F2"/>
                </a:solidFill>
                <a:effectLst/>
                <a:latin typeface="Menlo" panose="020B0609030804020204" pitchFamily="49" charset="0"/>
              </a:rPr>
              <a:t>i</a:t>
            </a:r>
            <a:r>
              <a:rPr lang="en-GB" sz="1400" b="0" dirty="0">
                <a:solidFill>
                  <a:srgbClr val="F8F8F2"/>
                </a:solidFill>
                <a:effectLst/>
                <a:latin typeface="Menlo" panose="020B0609030804020204" pitchFamily="49" charset="0"/>
              </a:rPr>
              <a:t> </a:t>
            </a:r>
            <a:r>
              <a:rPr lang="en-GB" sz="1400" b="0" dirty="0">
                <a:solidFill>
                  <a:srgbClr val="F92672"/>
                </a:solidFill>
                <a:effectLst/>
                <a:latin typeface="Menlo" panose="020B0609030804020204" pitchFamily="49" charset="0"/>
              </a:rPr>
              <a:t>=</a:t>
            </a:r>
            <a:r>
              <a:rPr lang="en-GB" sz="1400" b="0" dirty="0">
                <a:solidFill>
                  <a:srgbClr val="F8F8F2"/>
                </a:solidFill>
                <a:effectLst/>
                <a:latin typeface="Menlo" panose="020B0609030804020204" pitchFamily="49" charset="0"/>
              </a:rPr>
              <a:t> </a:t>
            </a:r>
            <a:r>
              <a:rPr lang="en-GB" sz="1400" b="0" dirty="0">
                <a:solidFill>
                  <a:srgbClr val="AE81FF"/>
                </a:solidFill>
                <a:effectLst/>
                <a:latin typeface="Menlo" panose="020B0609030804020204" pitchFamily="49" charset="0"/>
              </a:rPr>
              <a:t>0</a:t>
            </a:r>
            <a:r>
              <a:rPr lang="en-GB" sz="1400" b="0" dirty="0">
                <a:solidFill>
                  <a:srgbClr val="F8F8F2"/>
                </a:solidFill>
                <a:effectLst/>
                <a:latin typeface="Menlo" panose="020B0609030804020204" pitchFamily="49" charset="0"/>
              </a:rPr>
              <a:t>; </a:t>
            </a:r>
            <a:r>
              <a:rPr lang="en-GB" sz="1400" b="0" dirty="0" err="1">
                <a:solidFill>
                  <a:srgbClr val="F8F8F2"/>
                </a:solidFill>
                <a:effectLst/>
                <a:latin typeface="Menlo" panose="020B0609030804020204" pitchFamily="49" charset="0"/>
              </a:rPr>
              <a:t>i</a:t>
            </a:r>
            <a:r>
              <a:rPr lang="en-GB" sz="1400" b="0" dirty="0">
                <a:solidFill>
                  <a:srgbClr val="F8F8F2"/>
                </a:solidFill>
                <a:effectLst/>
                <a:latin typeface="Menlo" panose="020B0609030804020204" pitchFamily="49" charset="0"/>
              </a:rPr>
              <a:t> </a:t>
            </a:r>
            <a:r>
              <a:rPr lang="en-GB" sz="1400" b="0" dirty="0">
                <a:solidFill>
                  <a:srgbClr val="F92672"/>
                </a:solidFill>
                <a:effectLst/>
                <a:latin typeface="Menlo" panose="020B0609030804020204" pitchFamily="49" charset="0"/>
              </a:rPr>
              <a:t>&lt;</a:t>
            </a:r>
            <a:r>
              <a:rPr lang="en-GB" sz="1400" b="0" dirty="0">
                <a:solidFill>
                  <a:srgbClr val="F8F8F2"/>
                </a:solidFill>
                <a:effectLst/>
                <a:latin typeface="Menlo" panose="020B0609030804020204" pitchFamily="49" charset="0"/>
              </a:rPr>
              <a:t> </a:t>
            </a:r>
            <a:r>
              <a:rPr lang="en-GB" sz="1400" b="0" dirty="0" err="1">
                <a:solidFill>
                  <a:srgbClr val="F8F8F2"/>
                </a:solidFill>
                <a:effectLst/>
                <a:latin typeface="Menlo" panose="020B0609030804020204" pitchFamily="49" charset="0"/>
              </a:rPr>
              <a:t>inputs.</a:t>
            </a:r>
            <a:r>
              <a:rPr lang="en-GB" sz="1400" b="0" dirty="0" err="1">
                <a:solidFill>
                  <a:srgbClr val="A6E22E"/>
                </a:solidFill>
                <a:effectLst/>
                <a:latin typeface="Menlo" panose="020B0609030804020204" pitchFamily="49" charset="0"/>
              </a:rPr>
              <a:t>size</a:t>
            </a:r>
            <a:r>
              <a:rPr lang="en-GB" sz="1400" b="0" dirty="0">
                <a:solidFill>
                  <a:srgbClr val="F8F8F2"/>
                </a:solidFill>
                <a:effectLst/>
                <a:latin typeface="Menlo" panose="020B0609030804020204" pitchFamily="49" charset="0"/>
              </a:rPr>
              <a:t>(); </a:t>
            </a:r>
            <a:r>
              <a:rPr lang="en-GB" sz="1400" b="0" dirty="0">
                <a:solidFill>
                  <a:srgbClr val="F92672"/>
                </a:solidFill>
                <a:effectLst/>
                <a:latin typeface="Menlo" panose="020B0609030804020204" pitchFamily="49" charset="0"/>
              </a:rPr>
              <a:t>++</a:t>
            </a:r>
            <a:r>
              <a:rPr lang="en-GB" sz="1400" b="0" dirty="0" err="1">
                <a:solidFill>
                  <a:srgbClr val="F8F8F2"/>
                </a:solidFill>
                <a:effectLst/>
                <a:latin typeface="Menlo" panose="020B0609030804020204" pitchFamily="49" charset="0"/>
              </a:rPr>
              <a:t>i</a:t>
            </a:r>
            <a:r>
              <a:rPr lang="en-GB" sz="1400" b="0" dirty="0">
                <a:solidFill>
                  <a:srgbClr val="F8F8F2"/>
                </a:solidFill>
                <a:effectLst/>
                <a:latin typeface="Menlo" panose="020B0609030804020204" pitchFamily="49" charset="0"/>
              </a:rPr>
              <a:t>){</a:t>
            </a:r>
          </a:p>
          <a:p>
            <a:r>
              <a:rPr lang="en-GB" sz="1400" b="0" dirty="0" err="1">
                <a:solidFill>
                  <a:srgbClr val="A6E22E"/>
                </a:solidFill>
                <a:effectLst/>
                <a:latin typeface="Menlo" panose="020B0609030804020204" pitchFamily="49" charset="0"/>
              </a:rPr>
              <a:t>rnum</a:t>
            </a:r>
            <a:r>
              <a:rPr lang="en-GB" sz="1400" b="0" dirty="0">
                <a:solidFill>
                  <a:srgbClr val="F8F8F2"/>
                </a:solidFill>
                <a:effectLst/>
                <a:latin typeface="Menlo" panose="020B0609030804020204" pitchFamily="49" charset="0"/>
              </a:rPr>
              <a:t>(</a:t>
            </a:r>
            <a:r>
              <a:rPr lang="en-GB" sz="1400" b="0" dirty="0" err="1">
                <a:solidFill>
                  <a:srgbClr val="F8F8F2"/>
                </a:solidFill>
                <a:effectLst/>
                <a:latin typeface="Menlo" panose="020B0609030804020204" pitchFamily="49" charset="0"/>
              </a:rPr>
              <a:t>inputs.</a:t>
            </a:r>
            <a:r>
              <a:rPr lang="en-GB" sz="1400" b="0" dirty="0" err="1">
                <a:solidFill>
                  <a:srgbClr val="A6E22E"/>
                </a:solidFill>
                <a:effectLst/>
                <a:latin typeface="Menlo" panose="020B0609030804020204" pitchFamily="49" charset="0"/>
              </a:rPr>
              <a:t>at</a:t>
            </a:r>
            <a:r>
              <a:rPr lang="en-GB" sz="1400" b="0" dirty="0">
                <a:solidFill>
                  <a:srgbClr val="F8F8F2"/>
                </a:solidFill>
                <a:effectLst/>
                <a:latin typeface="Menlo" panose="020B0609030804020204" pitchFamily="49" charset="0"/>
              </a:rPr>
              <a:t>(</a:t>
            </a:r>
            <a:r>
              <a:rPr lang="en-GB" sz="1400" b="0" dirty="0" err="1">
                <a:solidFill>
                  <a:srgbClr val="F8F8F2"/>
                </a:solidFill>
                <a:effectLst/>
                <a:latin typeface="Menlo" panose="020B0609030804020204" pitchFamily="49" charset="0"/>
              </a:rPr>
              <a:t>i</a:t>
            </a:r>
            <a:r>
              <a:rPr lang="en-GB" sz="1400" b="0" dirty="0">
                <a:solidFill>
                  <a:srgbClr val="F8F8F2"/>
                </a:solidFill>
                <a:effectLst/>
                <a:latin typeface="Menlo" panose="020B0609030804020204" pitchFamily="49" charset="0"/>
              </a:rPr>
              <a:t>));</a:t>
            </a:r>
          </a:p>
          <a:p>
            <a:r>
              <a:rPr lang="en-GB" sz="1400" b="0" dirty="0">
                <a:solidFill>
                  <a:srgbClr val="F8F8F2"/>
                </a:solidFill>
                <a:effectLst/>
                <a:latin typeface="Menlo" panose="020B0609030804020204" pitchFamily="49" charset="0"/>
              </a:rPr>
              <a:t>}</a:t>
            </a:r>
          </a:p>
          <a:p>
            <a:br>
              <a:rPr lang="en-GB" sz="1400" b="0" dirty="0">
                <a:solidFill>
                  <a:srgbClr val="F8F8F2"/>
                </a:solidFill>
                <a:effectLst/>
                <a:latin typeface="Menlo" panose="020B0609030804020204" pitchFamily="49" charset="0"/>
              </a:rPr>
            </a:br>
            <a:r>
              <a:rPr lang="en-GB" sz="1400" b="0" dirty="0">
                <a:solidFill>
                  <a:srgbClr val="A6E22E"/>
                </a:solidFill>
                <a:effectLst/>
                <a:latin typeface="Menlo" panose="020B0609030804020204" pitchFamily="49" charset="0"/>
              </a:rPr>
              <a:t>simulation</a:t>
            </a:r>
            <a:r>
              <a:rPr lang="en-GB" sz="1400" b="0" dirty="0">
                <a:solidFill>
                  <a:srgbClr val="F8F8F2"/>
                </a:solidFill>
                <a:effectLst/>
                <a:latin typeface="Menlo" panose="020B0609030804020204" pitchFamily="49" charset="0"/>
              </a:rPr>
              <a:t>(inputs, </a:t>
            </a:r>
            <a:r>
              <a:rPr lang="en-GB" sz="1400" dirty="0">
                <a:solidFill>
                  <a:srgbClr val="F8F8F2"/>
                </a:solidFill>
                <a:latin typeface="Menlo" panose="020B0609030804020204" pitchFamily="49" charset="0"/>
              </a:rPr>
              <a:t>outputs</a:t>
            </a:r>
            <a:r>
              <a:rPr lang="en-GB" sz="1400" b="0" dirty="0">
                <a:solidFill>
                  <a:srgbClr val="F8F8F2"/>
                </a:solidFill>
                <a:effectLst/>
                <a:latin typeface="Menlo" panose="020B0609030804020204" pitchFamily="49" charset="0"/>
              </a:rPr>
              <a:t>);</a:t>
            </a:r>
          </a:p>
          <a:p>
            <a:br>
              <a:rPr lang="en-GB" sz="1400" b="0" dirty="0">
                <a:solidFill>
                  <a:srgbClr val="F8F8F2"/>
                </a:solidFill>
                <a:effectLst/>
                <a:latin typeface="Menlo" panose="020B0609030804020204" pitchFamily="49" charset="0"/>
              </a:rPr>
            </a:br>
            <a:r>
              <a:rPr lang="en-GB" sz="1400" b="0" dirty="0" err="1">
                <a:solidFill>
                  <a:srgbClr val="A6E22E"/>
                </a:solidFill>
                <a:effectLst/>
                <a:latin typeface="Menlo" panose="020B0609030804020204" pitchFamily="49" charset="0"/>
              </a:rPr>
              <a:t>write_out_vec</a:t>
            </a:r>
            <a:r>
              <a:rPr lang="en-GB" sz="1400" b="0" dirty="0">
                <a:solidFill>
                  <a:srgbClr val="F8F8F2"/>
                </a:solidFill>
                <a:effectLst/>
                <a:latin typeface="Menlo" panose="020B0609030804020204" pitchFamily="49" charset="0"/>
              </a:rPr>
              <a:t>(</a:t>
            </a:r>
            <a:r>
              <a:rPr lang="en-GB" sz="1400" b="0" dirty="0" err="1">
                <a:solidFill>
                  <a:srgbClr val="F8F8F2"/>
                </a:solidFill>
                <a:effectLst/>
                <a:latin typeface="Menlo" panose="020B0609030804020204" pitchFamily="49" charset="0"/>
              </a:rPr>
              <a:t>fname</a:t>
            </a:r>
            <a:r>
              <a:rPr lang="en-GB" sz="1400" b="0" dirty="0">
                <a:solidFill>
                  <a:srgbClr val="F8F8F2"/>
                </a:solidFill>
                <a:effectLst/>
                <a:latin typeface="Menlo" panose="020B0609030804020204" pitchFamily="49" charset="0"/>
              </a:rPr>
              <a:t>, </a:t>
            </a:r>
            <a:r>
              <a:rPr lang="en-GB" sz="1400" b="0" dirty="0" err="1">
                <a:solidFill>
                  <a:srgbClr val="F8F8F2"/>
                </a:solidFill>
                <a:effectLst/>
                <a:latin typeface="Menlo" panose="020B0609030804020204" pitchFamily="49" charset="0"/>
              </a:rPr>
              <a:t>xname</a:t>
            </a:r>
            <a:r>
              <a:rPr lang="en-GB" sz="1400" b="0" dirty="0">
                <a:solidFill>
                  <a:srgbClr val="F8F8F2"/>
                </a:solidFill>
                <a:effectLst/>
                <a:latin typeface="Menlo" panose="020B0609030804020204" pitchFamily="49" charset="0"/>
              </a:rPr>
              <a:t>, inputs);</a:t>
            </a:r>
          </a:p>
          <a:p>
            <a:r>
              <a:rPr lang="en-GB" sz="1400" b="0" dirty="0" err="1">
                <a:solidFill>
                  <a:srgbClr val="A6E22E"/>
                </a:solidFill>
                <a:effectLst/>
                <a:latin typeface="Menlo" panose="020B0609030804020204" pitchFamily="49" charset="0"/>
              </a:rPr>
              <a:t>write_out_vec</a:t>
            </a:r>
            <a:r>
              <a:rPr lang="en-GB" sz="1400" b="0" dirty="0">
                <a:solidFill>
                  <a:srgbClr val="F8F8F2"/>
                </a:solidFill>
                <a:effectLst/>
                <a:latin typeface="Menlo" panose="020B0609030804020204" pitchFamily="49" charset="0"/>
              </a:rPr>
              <a:t>(</a:t>
            </a:r>
            <a:r>
              <a:rPr lang="en-GB" sz="1400" b="0" dirty="0" err="1">
                <a:solidFill>
                  <a:srgbClr val="F8F8F2"/>
                </a:solidFill>
                <a:effectLst/>
                <a:latin typeface="Menlo" panose="020B0609030804020204" pitchFamily="49" charset="0"/>
              </a:rPr>
              <a:t>fname</a:t>
            </a:r>
            <a:r>
              <a:rPr lang="en-GB" sz="1400" b="0" dirty="0">
                <a:solidFill>
                  <a:srgbClr val="F8F8F2"/>
                </a:solidFill>
                <a:effectLst/>
                <a:latin typeface="Menlo" panose="020B0609030804020204" pitchFamily="49" charset="0"/>
              </a:rPr>
              <a:t>, </a:t>
            </a:r>
            <a:r>
              <a:rPr lang="en-GB" sz="1400" dirty="0" err="1">
                <a:solidFill>
                  <a:srgbClr val="F8F8F2"/>
                </a:solidFill>
                <a:latin typeface="Menlo" panose="020B0609030804020204" pitchFamily="49" charset="0"/>
              </a:rPr>
              <a:t>y</a:t>
            </a:r>
            <a:r>
              <a:rPr lang="en-GB" sz="1400" b="0" dirty="0" err="1">
                <a:solidFill>
                  <a:srgbClr val="F8F8F2"/>
                </a:solidFill>
                <a:effectLst/>
                <a:latin typeface="Menlo" panose="020B0609030804020204" pitchFamily="49" charset="0"/>
              </a:rPr>
              <a:t>name</a:t>
            </a:r>
            <a:r>
              <a:rPr lang="en-GB" sz="1400" b="0" dirty="0">
                <a:solidFill>
                  <a:srgbClr val="F8F8F2"/>
                </a:solidFill>
                <a:effectLst/>
                <a:latin typeface="Menlo" panose="020B0609030804020204" pitchFamily="49" charset="0"/>
              </a:rPr>
              <a:t>, </a:t>
            </a:r>
            <a:r>
              <a:rPr lang="en-GB" sz="1400" dirty="0">
                <a:solidFill>
                  <a:srgbClr val="F8F8F2"/>
                </a:solidFill>
                <a:latin typeface="Menlo" panose="020B0609030804020204" pitchFamily="49" charset="0"/>
              </a:rPr>
              <a:t>outputs</a:t>
            </a:r>
            <a:r>
              <a:rPr lang="en-GB" sz="1400" b="0" dirty="0">
                <a:solidFill>
                  <a:srgbClr val="F8F8F2"/>
                </a:solidFill>
                <a:effectLst/>
                <a:latin typeface="Menlo" panose="020B0609030804020204" pitchFamily="49" charset="0"/>
              </a:rPr>
              <a:t>, </a:t>
            </a:r>
            <a:r>
              <a:rPr lang="en-GB" sz="1400" b="0" dirty="0">
                <a:solidFill>
                  <a:srgbClr val="AE81FF"/>
                </a:solidFill>
                <a:effectLst/>
                <a:latin typeface="Menlo" panose="020B0609030804020204" pitchFamily="49" charset="0"/>
              </a:rPr>
              <a:t>false</a:t>
            </a:r>
            <a:r>
              <a:rPr lang="en-GB" sz="1400" b="0" dirty="0">
                <a:solidFill>
                  <a:srgbClr val="F8F8F2"/>
                </a:solidFill>
                <a:effectLst/>
                <a:latin typeface="Menlo" panose="020B0609030804020204" pitchFamily="49" charset="0"/>
              </a:rPr>
              <a:t>);</a:t>
            </a:r>
          </a:p>
          <a:p>
            <a:r>
              <a:rPr lang="en-GB" sz="1400" b="0" dirty="0">
                <a:solidFill>
                  <a:srgbClr val="A6E22E"/>
                </a:solidFill>
                <a:effectLst/>
                <a:latin typeface="Menlo" panose="020B0609030804020204" pitchFamily="49" charset="0"/>
              </a:rPr>
              <a:t>system</a:t>
            </a:r>
            <a:r>
              <a:rPr lang="en-GB" sz="1400" b="0" dirty="0">
                <a:solidFill>
                  <a:srgbClr val="F8F8F2"/>
                </a:solidFill>
                <a:effectLst/>
                <a:latin typeface="Menlo" panose="020B0609030804020204" pitchFamily="49" charset="0"/>
              </a:rPr>
              <a:t>(</a:t>
            </a:r>
            <a:r>
              <a:rPr lang="en-GB" sz="1400" b="0" dirty="0">
                <a:solidFill>
                  <a:srgbClr val="E6DB74"/>
                </a:solidFill>
                <a:effectLst/>
                <a:latin typeface="Menlo" panose="020B0609030804020204" pitchFamily="49" charset="0"/>
              </a:rPr>
              <a:t>"</a:t>
            </a:r>
            <a:r>
              <a:rPr lang="en-GB" sz="1400" b="0" dirty="0" err="1">
                <a:solidFill>
                  <a:srgbClr val="E6DB74"/>
                </a:solidFill>
                <a:effectLst/>
                <a:latin typeface="Menlo" panose="020B0609030804020204" pitchFamily="49" charset="0"/>
              </a:rPr>
              <a:t>ipython</a:t>
            </a:r>
            <a:r>
              <a:rPr lang="en-GB" sz="1400" b="0" dirty="0">
                <a:solidFill>
                  <a:srgbClr val="E6DB74"/>
                </a:solidFill>
                <a:effectLst/>
                <a:latin typeface="Menlo" panose="020B0609030804020204" pitchFamily="49" charset="0"/>
              </a:rPr>
              <a:t> </a:t>
            </a:r>
            <a:r>
              <a:rPr lang="en-GB" sz="1400" b="0" dirty="0" err="1">
                <a:solidFill>
                  <a:srgbClr val="E6DB74"/>
                </a:solidFill>
                <a:effectLst/>
                <a:latin typeface="Menlo" panose="020B0609030804020204" pitchFamily="49" charset="0"/>
              </a:rPr>
              <a:t>test.py</a:t>
            </a:r>
            <a:r>
              <a:rPr lang="en-GB" sz="1400" b="0" dirty="0">
                <a:solidFill>
                  <a:srgbClr val="E6DB74"/>
                </a:solidFill>
                <a:effectLst/>
                <a:latin typeface="Menlo" panose="020B0609030804020204" pitchFamily="49" charset="0"/>
              </a:rPr>
              <a:t> &amp;"</a:t>
            </a:r>
            <a:r>
              <a:rPr lang="en-GB" sz="1400" b="0" dirty="0">
                <a:solidFill>
                  <a:srgbClr val="F8F8F2"/>
                </a:solidFill>
                <a:effectLst/>
                <a:latin typeface="Menlo" panose="020B0609030804020204" pitchFamily="49" charset="0"/>
              </a:rPr>
              <a:t>);</a:t>
            </a:r>
          </a:p>
          <a:p>
            <a:r>
              <a:rPr lang="en-GB" sz="1400" b="0" dirty="0">
                <a:solidFill>
                  <a:srgbClr val="F92672"/>
                </a:solidFill>
                <a:effectLst/>
                <a:latin typeface="Menlo" panose="020B0609030804020204" pitchFamily="49" charset="0"/>
              </a:rPr>
              <a:t>return</a:t>
            </a:r>
            <a:r>
              <a:rPr lang="en-GB" sz="1400" b="0" dirty="0">
                <a:solidFill>
                  <a:srgbClr val="F8F8F2"/>
                </a:solidFill>
                <a:effectLst/>
                <a:latin typeface="Menlo" panose="020B0609030804020204" pitchFamily="49" charset="0"/>
              </a:rPr>
              <a:t> </a:t>
            </a:r>
            <a:r>
              <a:rPr lang="en-GB" sz="1400" b="0" dirty="0">
                <a:solidFill>
                  <a:srgbClr val="AE81FF"/>
                </a:solidFill>
                <a:effectLst/>
                <a:latin typeface="Menlo" panose="020B0609030804020204" pitchFamily="49" charset="0"/>
              </a:rPr>
              <a:t>0</a:t>
            </a:r>
            <a:r>
              <a:rPr lang="en-GB" sz="1400" b="0" dirty="0">
                <a:solidFill>
                  <a:srgbClr val="F8F8F2"/>
                </a:solidFill>
                <a:effectLst/>
                <a:latin typeface="Menlo" panose="020B0609030804020204" pitchFamily="49" charset="0"/>
              </a:rPr>
              <a:t>;</a:t>
            </a:r>
          </a:p>
          <a:p>
            <a:r>
              <a:rPr lang="en-GB" sz="1400" b="0" dirty="0">
                <a:solidFill>
                  <a:srgbClr val="F8F8F2"/>
                </a:solidFill>
                <a:effectLst/>
                <a:latin typeface="Menlo" panose="020B0609030804020204" pitchFamily="49" charset="0"/>
              </a:rPr>
              <a:t>}</a:t>
            </a:r>
          </a:p>
        </p:txBody>
      </p:sp>
      <p:cxnSp>
        <p:nvCxnSpPr>
          <p:cNvPr id="5" name="Straight Arrow Connector 4">
            <a:extLst>
              <a:ext uri="{FF2B5EF4-FFF2-40B4-BE49-F238E27FC236}">
                <a16:creationId xmlns:a16="http://schemas.microsoft.com/office/drawing/2014/main" id="{D65CBF83-0168-68B9-985A-C35A1C763029}"/>
              </a:ext>
            </a:extLst>
          </p:cNvPr>
          <p:cNvCxnSpPr>
            <a:cxnSpLocks/>
          </p:cNvCxnSpPr>
          <p:nvPr/>
        </p:nvCxnSpPr>
        <p:spPr>
          <a:xfrm flipH="1">
            <a:off x="7805057" y="626551"/>
            <a:ext cx="2178652" cy="886563"/>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0F1166F-E34B-7CA8-9977-C65BC01C1D2E}"/>
              </a:ext>
            </a:extLst>
          </p:cNvPr>
          <p:cNvSpPr txBox="1"/>
          <p:nvPr/>
        </p:nvSpPr>
        <p:spPr>
          <a:xfrm>
            <a:off x="9281920" y="312532"/>
            <a:ext cx="2218403" cy="646331"/>
          </a:xfrm>
          <a:prstGeom prst="rect">
            <a:avLst/>
          </a:prstGeom>
          <a:solidFill>
            <a:schemeClr val="tx1"/>
          </a:solidFill>
          <a:ln w="25400">
            <a:solidFill>
              <a:srgbClr val="00B0F0"/>
            </a:solidFill>
          </a:ln>
        </p:spPr>
        <p:txBody>
          <a:bodyPr wrap="square">
            <a:spAutoFit/>
          </a:bodyPr>
          <a:lstStyle>
            <a:defPPr>
              <a:defRPr lang="en-US"/>
            </a:defPPr>
            <a:lvl1pPr>
              <a:defRPr>
                <a:solidFill>
                  <a:schemeClr val="bg1"/>
                </a:solidFill>
              </a:defRPr>
            </a:lvl1pPr>
          </a:lstStyle>
          <a:p>
            <a:r>
              <a:rPr lang="en-US" dirty="0"/>
              <a:t>Some auxiliary functions I’ve made</a:t>
            </a:r>
          </a:p>
        </p:txBody>
      </p:sp>
      <p:cxnSp>
        <p:nvCxnSpPr>
          <p:cNvPr id="7" name="Straight Arrow Connector 6">
            <a:extLst>
              <a:ext uri="{FF2B5EF4-FFF2-40B4-BE49-F238E27FC236}">
                <a16:creationId xmlns:a16="http://schemas.microsoft.com/office/drawing/2014/main" id="{898E3717-7A58-622B-FE21-3C822DAE785E}"/>
              </a:ext>
            </a:extLst>
          </p:cNvPr>
          <p:cNvCxnSpPr>
            <a:cxnSpLocks/>
          </p:cNvCxnSpPr>
          <p:nvPr/>
        </p:nvCxnSpPr>
        <p:spPr>
          <a:xfrm flipH="1">
            <a:off x="9594236" y="2407995"/>
            <a:ext cx="1040249" cy="215462"/>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5A1EAAE-FE5C-FDF8-4A87-3110F03C5C14}"/>
              </a:ext>
            </a:extLst>
          </p:cNvPr>
          <p:cNvSpPr txBox="1"/>
          <p:nvPr/>
        </p:nvSpPr>
        <p:spPr>
          <a:xfrm>
            <a:off x="9932697" y="2093976"/>
            <a:ext cx="1567626" cy="584775"/>
          </a:xfrm>
          <a:prstGeom prst="rect">
            <a:avLst/>
          </a:prstGeom>
          <a:solidFill>
            <a:schemeClr val="tx1"/>
          </a:solidFill>
          <a:ln w="25400">
            <a:solidFill>
              <a:srgbClr val="00B0F0"/>
            </a:solidFill>
          </a:ln>
        </p:spPr>
        <p:txBody>
          <a:bodyPr wrap="square">
            <a:spAutoFit/>
          </a:bodyPr>
          <a:lstStyle>
            <a:defPPr>
              <a:defRPr lang="en-US"/>
            </a:defPPr>
            <a:lvl1pPr>
              <a:defRPr>
                <a:solidFill>
                  <a:schemeClr val="bg1"/>
                </a:solidFill>
              </a:defRPr>
            </a:lvl1pPr>
          </a:lstStyle>
          <a:p>
            <a:r>
              <a:rPr lang="en-US" dirty="0"/>
              <a:t>Create inputs with length ‘n’</a:t>
            </a:r>
          </a:p>
        </p:txBody>
      </p:sp>
      <p:cxnSp>
        <p:nvCxnSpPr>
          <p:cNvPr id="9" name="Straight Arrow Connector 8">
            <a:extLst>
              <a:ext uri="{FF2B5EF4-FFF2-40B4-BE49-F238E27FC236}">
                <a16:creationId xmlns:a16="http://schemas.microsoft.com/office/drawing/2014/main" id="{AFC46F56-CC2D-71FB-9E67-E4F84D2663DD}"/>
              </a:ext>
            </a:extLst>
          </p:cNvPr>
          <p:cNvCxnSpPr>
            <a:cxnSpLocks/>
          </p:cNvCxnSpPr>
          <p:nvPr/>
        </p:nvCxnSpPr>
        <p:spPr>
          <a:xfrm flipH="1" flipV="1">
            <a:off x="8327571" y="2841171"/>
            <a:ext cx="2563482" cy="316827"/>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6D4CD85-1CC4-E2A3-40ED-E07EE75A64C6}"/>
              </a:ext>
            </a:extLst>
          </p:cNvPr>
          <p:cNvSpPr txBox="1"/>
          <p:nvPr/>
        </p:nvSpPr>
        <p:spPr>
          <a:xfrm>
            <a:off x="10189264" y="2843978"/>
            <a:ext cx="1814669" cy="369332"/>
          </a:xfrm>
          <a:prstGeom prst="rect">
            <a:avLst/>
          </a:prstGeom>
          <a:solidFill>
            <a:schemeClr val="tx1"/>
          </a:solidFill>
          <a:ln w="25400">
            <a:solidFill>
              <a:srgbClr val="00B0F0"/>
            </a:solidFill>
          </a:ln>
        </p:spPr>
        <p:txBody>
          <a:bodyPr wrap="square">
            <a:spAutoFit/>
          </a:bodyPr>
          <a:lstStyle>
            <a:defPPr>
              <a:defRPr lang="en-US"/>
            </a:defPPr>
            <a:lvl1pPr>
              <a:defRPr>
                <a:solidFill>
                  <a:schemeClr val="bg1"/>
                </a:solidFill>
              </a:defRPr>
            </a:lvl1pPr>
          </a:lstStyle>
          <a:p>
            <a:r>
              <a:rPr lang="en-US" dirty="0"/>
              <a:t>Blank outputs</a:t>
            </a:r>
          </a:p>
        </p:txBody>
      </p:sp>
      <p:cxnSp>
        <p:nvCxnSpPr>
          <p:cNvPr id="11" name="Straight Arrow Connector 10">
            <a:extLst>
              <a:ext uri="{FF2B5EF4-FFF2-40B4-BE49-F238E27FC236}">
                <a16:creationId xmlns:a16="http://schemas.microsoft.com/office/drawing/2014/main" id="{4C87C7F7-01D3-F138-8AED-8BB91F3203D0}"/>
              </a:ext>
            </a:extLst>
          </p:cNvPr>
          <p:cNvCxnSpPr>
            <a:cxnSpLocks/>
          </p:cNvCxnSpPr>
          <p:nvPr/>
        </p:nvCxnSpPr>
        <p:spPr>
          <a:xfrm flipH="1">
            <a:off x="7990114" y="3578052"/>
            <a:ext cx="3089005" cy="516978"/>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1EB05A9-3AF7-B343-24A5-D0E98E22ABFE}"/>
              </a:ext>
            </a:extLst>
          </p:cNvPr>
          <p:cNvSpPr txBox="1"/>
          <p:nvPr/>
        </p:nvSpPr>
        <p:spPr>
          <a:xfrm>
            <a:off x="10377330" y="3264033"/>
            <a:ext cx="1814669" cy="1200329"/>
          </a:xfrm>
          <a:prstGeom prst="rect">
            <a:avLst/>
          </a:prstGeom>
          <a:solidFill>
            <a:schemeClr val="tx1"/>
          </a:solidFill>
          <a:ln w="25400">
            <a:solidFill>
              <a:srgbClr val="00B0F0"/>
            </a:solidFill>
          </a:ln>
        </p:spPr>
        <p:txBody>
          <a:bodyPr wrap="square">
            <a:spAutoFit/>
          </a:bodyPr>
          <a:lstStyle>
            <a:defPPr>
              <a:defRPr lang="en-US"/>
            </a:defPPr>
            <a:lvl1pPr>
              <a:defRPr>
                <a:solidFill>
                  <a:schemeClr val="bg1"/>
                </a:solidFill>
              </a:defRPr>
            </a:lvl1pPr>
          </a:lstStyle>
          <a:p>
            <a:r>
              <a:rPr lang="en-US" dirty="0"/>
              <a:t>Replaces inputs elements with random numbers</a:t>
            </a:r>
          </a:p>
        </p:txBody>
      </p:sp>
      <p:cxnSp>
        <p:nvCxnSpPr>
          <p:cNvPr id="13" name="Straight Arrow Connector 12">
            <a:extLst>
              <a:ext uri="{FF2B5EF4-FFF2-40B4-BE49-F238E27FC236}">
                <a16:creationId xmlns:a16="http://schemas.microsoft.com/office/drawing/2014/main" id="{FCB94564-40AA-A0D3-1567-7027BC6D23B3}"/>
              </a:ext>
            </a:extLst>
          </p:cNvPr>
          <p:cNvCxnSpPr>
            <a:cxnSpLocks/>
          </p:cNvCxnSpPr>
          <p:nvPr/>
        </p:nvCxnSpPr>
        <p:spPr>
          <a:xfrm flipV="1">
            <a:off x="3341098" y="4724400"/>
            <a:ext cx="2435299" cy="498038"/>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288EAE5-E3C2-003A-8797-7B116093CC1D}"/>
              </a:ext>
            </a:extLst>
          </p:cNvPr>
          <p:cNvSpPr txBox="1"/>
          <p:nvPr/>
        </p:nvSpPr>
        <p:spPr>
          <a:xfrm>
            <a:off x="2639309" y="4908419"/>
            <a:ext cx="2014351" cy="1200329"/>
          </a:xfrm>
          <a:prstGeom prst="rect">
            <a:avLst/>
          </a:prstGeom>
          <a:solidFill>
            <a:schemeClr val="tx1"/>
          </a:solidFill>
          <a:ln w="25400">
            <a:solidFill>
              <a:srgbClr val="00B0F0"/>
            </a:solidFill>
          </a:ln>
        </p:spPr>
        <p:txBody>
          <a:bodyPr wrap="square">
            <a:spAutoFit/>
          </a:bodyPr>
          <a:lstStyle>
            <a:defPPr>
              <a:defRPr lang="en-US"/>
            </a:defPPr>
            <a:lvl1pPr>
              <a:defRPr>
                <a:solidFill>
                  <a:schemeClr val="bg1"/>
                </a:solidFill>
              </a:defRPr>
            </a:lvl1pPr>
          </a:lstStyle>
          <a:p>
            <a:r>
              <a:rPr lang="en-US" dirty="0"/>
              <a:t>Runs ‘simulation’, outputs is now the simulation’s output</a:t>
            </a:r>
          </a:p>
        </p:txBody>
      </p:sp>
      <p:cxnSp>
        <p:nvCxnSpPr>
          <p:cNvPr id="15" name="Straight Arrow Connector 14">
            <a:extLst>
              <a:ext uri="{FF2B5EF4-FFF2-40B4-BE49-F238E27FC236}">
                <a16:creationId xmlns:a16="http://schemas.microsoft.com/office/drawing/2014/main" id="{D8FEA459-885D-372A-0714-BC05E7D591AC}"/>
              </a:ext>
            </a:extLst>
          </p:cNvPr>
          <p:cNvCxnSpPr>
            <a:cxnSpLocks/>
            <a:stCxn id="16" idx="0"/>
          </p:cNvCxnSpPr>
          <p:nvPr/>
        </p:nvCxnSpPr>
        <p:spPr>
          <a:xfrm flipH="1" flipV="1">
            <a:off x="6974869" y="5447028"/>
            <a:ext cx="1397925" cy="514231"/>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3DF8FC3-141A-ED38-D8C4-B175609AB3FC}"/>
              </a:ext>
            </a:extLst>
          </p:cNvPr>
          <p:cNvSpPr txBox="1"/>
          <p:nvPr/>
        </p:nvSpPr>
        <p:spPr>
          <a:xfrm>
            <a:off x="7283468" y="5961259"/>
            <a:ext cx="2178652" cy="369332"/>
          </a:xfrm>
          <a:prstGeom prst="rect">
            <a:avLst/>
          </a:prstGeom>
          <a:solidFill>
            <a:schemeClr val="tx1"/>
          </a:solidFill>
          <a:ln w="25400">
            <a:solidFill>
              <a:srgbClr val="00B0F0"/>
            </a:solidFill>
          </a:ln>
        </p:spPr>
        <p:txBody>
          <a:bodyPr wrap="square">
            <a:spAutoFit/>
          </a:bodyPr>
          <a:lstStyle>
            <a:defPPr>
              <a:defRPr lang="en-US"/>
            </a:defPPr>
            <a:lvl1pPr>
              <a:defRPr>
                <a:solidFill>
                  <a:schemeClr val="bg1"/>
                </a:solidFill>
              </a:defRPr>
            </a:lvl1pPr>
          </a:lstStyle>
          <a:p>
            <a:r>
              <a:rPr lang="en-US" dirty="0"/>
              <a:t>Writes out data </a:t>
            </a:r>
          </a:p>
        </p:txBody>
      </p:sp>
      <p:cxnSp>
        <p:nvCxnSpPr>
          <p:cNvPr id="17" name="Straight Arrow Connector 16">
            <a:extLst>
              <a:ext uri="{FF2B5EF4-FFF2-40B4-BE49-F238E27FC236}">
                <a16:creationId xmlns:a16="http://schemas.microsoft.com/office/drawing/2014/main" id="{CEC40395-F393-904A-D2B2-3280C37307EE}"/>
              </a:ext>
            </a:extLst>
          </p:cNvPr>
          <p:cNvCxnSpPr>
            <a:cxnSpLocks/>
            <a:stCxn id="18" idx="0"/>
          </p:cNvCxnSpPr>
          <p:nvPr/>
        </p:nvCxnSpPr>
        <p:spPr>
          <a:xfrm flipV="1">
            <a:off x="4488522" y="5682343"/>
            <a:ext cx="1363610" cy="571303"/>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691D21D-90E9-34FF-57AA-B68167260C19}"/>
              </a:ext>
            </a:extLst>
          </p:cNvPr>
          <p:cNvSpPr txBox="1"/>
          <p:nvPr/>
        </p:nvSpPr>
        <p:spPr>
          <a:xfrm>
            <a:off x="3704709" y="6253646"/>
            <a:ext cx="1567626" cy="584775"/>
          </a:xfrm>
          <a:prstGeom prst="rect">
            <a:avLst/>
          </a:prstGeom>
          <a:solidFill>
            <a:schemeClr val="tx1"/>
          </a:solidFill>
          <a:ln w="25400">
            <a:solidFill>
              <a:srgbClr val="00B0F0"/>
            </a:solidFill>
          </a:ln>
        </p:spPr>
        <p:txBody>
          <a:bodyPr wrap="square">
            <a:spAutoFit/>
          </a:bodyPr>
          <a:lstStyle>
            <a:defPPr>
              <a:defRPr lang="en-US"/>
            </a:defPPr>
            <a:lvl1pPr>
              <a:defRPr>
                <a:solidFill>
                  <a:schemeClr val="bg1"/>
                </a:solidFill>
              </a:defRPr>
            </a:lvl1pPr>
          </a:lstStyle>
          <a:p>
            <a:r>
              <a:rPr lang="en-US" dirty="0"/>
              <a:t>Runs plotting python script</a:t>
            </a:r>
          </a:p>
        </p:txBody>
      </p:sp>
    </p:spTree>
    <p:extLst>
      <p:ext uri="{BB962C8B-B14F-4D97-AF65-F5344CB8AC3E}">
        <p14:creationId xmlns:p14="http://schemas.microsoft.com/office/powerpoint/2010/main" val="91543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par>
                                <p:cTn id="24" presetID="9"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dissolve">
                                      <p:cBhvr>
                                        <p:cTn id="31" dur="500"/>
                                        <p:tgtEl>
                                          <p:spTgt spid="12"/>
                                        </p:tgtEl>
                                      </p:cBhvr>
                                    </p:animEffect>
                                  </p:childTnLst>
                                </p:cTn>
                              </p:par>
                              <p:par>
                                <p:cTn id="32" presetID="9"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dissolve">
                                      <p:cBhvr>
                                        <p:cTn id="39" dur="500"/>
                                        <p:tgtEl>
                                          <p:spTgt spid="14"/>
                                        </p:tgtEl>
                                      </p:cBhvr>
                                    </p:animEffect>
                                  </p:childTnLst>
                                </p:cTn>
                              </p:par>
                              <p:par>
                                <p:cTn id="40" presetID="9"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dissolv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dissolve">
                                      <p:cBhvr>
                                        <p:cTn id="47" dur="500"/>
                                        <p:tgtEl>
                                          <p:spTgt spid="16"/>
                                        </p:tgtEl>
                                      </p:cBhvr>
                                    </p:animEffect>
                                  </p:childTnLst>
                                </p:cTn>
                              </p:par>
                              <p:par>
                                <p:cTn id="48" presetID="9"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dissolve">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dissolve">
                                      <p:cBhvr>
                                        <p:cTn id="55" dur="500"/>
                                        <p:tgtEl>
                                          <p:spTgt spid="18"/>
                                        </p:tgtEl>
                                      </p:cBhvr>
                                    </p:animEffect>
                                  </p:childTnLst>
                                </p:cTn>
                              </p:par>
                              <p:par>
                                <p:cTn id="56" presetID="9" presetClass="entr" presetSubtype="0"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dissolve">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P spid="14" grpId="0" animBg="1"/>
      <p:bldP spid="16"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851E8-D0B8-0C48-C104-4703007D542D}"/>
              </a:ext>
            </a:extLst>
          </p:cNvPr>
          <p:cNvSpPr>
            <a:spLocks noGrp="1"/>
          </p:cNvSpPr>
          <p:nvPr>
            <p:ph type="title"/>
          </p:nvPr>
        </p:nvSpPr>
        <p:spPr/>
        <p:txBody>
          <a:bodyPr/>
          <a:lstStyle/>
          <a:p>
            <a:pPr algn="l"/>
            <a:r>
              <a:rPr lang="en-GB" dirty="0"/>
              <a:t>Example</a:t>
            </a:r>
          </a:p>
        </p:txBody>
      </p:sp>
      <p:sp>
        <p:nvSpPr>
          <p:cNvPr id="4" name="TextBox 3">
            <a:extLst>
              <a:ext uri="{FF2B5EF4-FFF2-40B4-BE49-F238E27FC236}">
                <a16:creationId xmlns:a16="http://schemas.microsoft.com/office/drawing/2014/main" id="{5F0C3DEA-DEE5-051C-8357-BCA11220393E}"/>
              </a:ext>
            </a:extLst>
          </p:cNvPr>
          <p:cNvSpPr txBox="1"/>
          <p:nvPr/>
        </p:nvSpPr>
        <p:spPr>
          <a:xfrm>
            <a:off x="4963347" y="2581000"/>
            <a:ext cx="6096000" cy="2031325"/>
          </a:xfrm>
          <a:prstGeom prst="rect">
            <a:avLst/>
          </a:prstGeom>
          <a:solidFill>
            <a:schemeClr val="bg1"/>
          </a:solidFill>
          <a:ln w="31750">
            <a:solidFill>
              <a:srgbClr val="FF0000"/>
            </a:solidFill>
          </a:ln>
        </p:spPr>
        <p:txBody>
          <a:bodyPr wrap="square">
            <a:spAutoFit/>
          </a:bodyPr>
          <a:lstStyle/>
          <a:p>
            <a:r>
              <a:rPr lang="en-GB" sz="1400" b="0" i="1" dirty="0">
                <a:solidFill>
                  <a:srgbClr val="66D9EF"/>
                </a:solidFill>
                <a:effectLst/>
                <a:latin typeface="Menlo" panose="020B0609030804020204" pitchFamily="49" charset="0"/>
              </a:rPr>
              <a:t>void</a:t>
            </a:r>
            <a:r>
              <a:rPr lang="en-GB" sz="1400" b="0" dirty="0">
                <a:solidFill>
                  <a:srgbClr val="F8F8F2"/>
                </a:solidFill>
                <a:effectLst/>
                <a:latin typeface="Menlo" panose="020B0609030804020204" pitchFamily="49" charset="0"/>
              </a:rPr>
              <a:t> </a:t>
            </a:r>
            <a:r>
              <a:rPr lang="en-GB" sz="1400" b="0" dirty="0" err="1">
                <a:solidFill>
                  <a:srgbClr val="A6E22E"/>
                </a:solidFill>
                <a:effectLst/>
                <a:latin typeface="Menlo" panose="020B0609030804020204" pitchFamily="49" charset="0"/>
              </a:rPr>
              <a:t>rnum</a:t>
            </a:r>
            <a:r>
              <a:rPr lang="en-GB" sz="1400" b="0" dirty="0">
                <a:solidFill>
                  <a:srgbClr val="F8F8F2"/>
                </a:solidFill>
                <a:effectLst/>
                <a:latin typeface="Menlo" panose="020B0609030804020204" pitchFamily="49" charset="0"/>
              </a:rPr>
              <a:t>(</a:t>
            </a:r>
            <a:r>
              <a:rPr lang="en-GB" sz="1400" b="0" i="1" dirty="0">
                <a:solidFill>
                  <a:srgbClr val="66D9EF"/>
                </a:solidFill>
                <a:effectLst/>
                <a:latin typeface="Menlo" panose="020B0609030804020204" pitchFamily="49" charset="0"/>
              </a:rPr>
              <a:t>double</a:t>
            </a:r>
            <a:r>
              <a:rPr lang="en-GB" sz="1400" b="0" dirty="0">
                <a:solidFill>
                  <a:srgbClr val="F92672"/>
                </a:solidFill>
                <a:effectLst/>
                <a:latin typeface="Menlo" panose="020B0609030804020204" pitchFamily="49" charset="0"/>
              </a:rPr>
              <a:t>&amp;</a:t>
            </a:r>
            <a:r>
              <a:rPr lang="en-GB" sz="1400" b="0" dirty="0">
                <a:solidFill>
                  <a:srgbClr val="F8F8F2"/>
                </a:solidFill>
                <a:effectLst/>
                <a:latin typeface="Menlo" panose="020B0609030804020204" pitchFamily="49" charset="0"/>
              </a:rPr>
              <a:t> </a:t>
            </a:r>
            <a:r>
              <a:rPr lang="en-GB" sz="1400" b="0" i="1" dirty="0">
                <a:solidFill>
                  <a:srgbClr val="FD971F"/>
                </a:solidFill>
                <a:effectLst/>
                <a:latin typeface="Menlo" panose="020B0609030804020204" pitchFamily="49" charset="0"/>
              </a:rPr>
              <a:t>input</a:t>
            </a:r>
            <a:r>
              <a:rPr lang="en-GB" sz="1400" b="0" dirty="0">
                <a:solidFill>
                  <a:srgbClr val="F8F8F2"/>
                </a:solidFill>
                <a:effectLst/>
                <a:latin typeface="Menlo" panose="020B0609030804020204" pitchFamily="49" charset="0"/>
              </a:rPr>
              <a:t>){</a:t>
            </a:r>
          </a:p>
          <a:p>
            <a:r>
              <a:rPr lang="en-GB" sz="1400" b="0" dirty="0" err="1">
                <a:solidFill>
                  <a:srgbClr val="F92672"/>
                </a:solidFill>
                <a:effectLst/>
                <a:latin typeface="Menlo" panose="020B0609030804020204" pitchFamily="49" charset="0"/>
              </a:rPr>
              <a:t>const</a:t>
            </a:r>
            <a:r>
              <a:rPr lang="en-GB" sz="1400" b="0" dirty="0">
                <a:solidFill>
                  <a:srgbClr val="F8F8F2"/>
                </a:solidFill>
                <a:effectLst/>
                <a:latin typeface="Menlo" panose="020B0609030804020204" pitchFamily="49" charset="0"/>
              </a:rPr>
              <a:t> </a:t>
            </a:r>
            <a:r>
              <a:rPr lang="en-GB" sz="1400" b="0" i="1" dirty="0">
                <a:solidFill>
                  <a:srgbClr val="66D9EF"/>
                </a:solidFill>
                <a:effectLst/>
                <a:latin typeface="Menlo" panose="020B0609030804020204" pitchFamily="49" charset="0"/>
              </a:rPr>
              <a:t>double</a:t>
            </a:r>
            <a:r>
              <a:rPr lang="en-GB" sz="1400" b="0" dirty="0">
                <a:solidFill>
                  <a:srgbClr val="F8F8F2"/>
                </a:solidFill>
                <a:effectLst/>
                <a:latin typeface="Menlo" panose="020B0609030804020204" pitchFamily="49" charset="0"/>
              </a:rPr>
              <a:t> </a:t>
            </a:r>
            <a:r>
              <a:rPr lang="en-GB" sz="1400" b="0" dirty="0" err="1">
                <a:solidFill>
                  <a:srgbClr val="F8F8F2"/>
                </a:solidFill>
                <a:effectLst/>
                <a:latin typeface="Menlo" panose="020B0609030804020204" pitchFamily="49" charset="0"/>
              </a:rPr>
              <a:t>range_from</a:t>
            </a:r>
            <a:r>
              <a:rPr lang="en-GB" sz="1400" b="0" dirty="0">
                <a:solidFill>
                  <a:srgbClr val="F8F8F2"/>
                </a:solidFill>
                <a:effectLst/>
                <a:latin typeface="Menlo" panose="020B0609030804020204" pitchFamily="49" charset="0"/>
              </a:rPr>
              <a:t> </a:t>
            </a:r>
            <a:r>
              <a:rPr lang="en-GB" sz="1400" b="0" dirty="0">
                <a:solidFill>
                  <a:srgbClr val="F92672"/>
                </a:solidFill>
                <a:effectLst/>
                <a:latin typeface="Menlo" panose="020B0609030804020204" pitchFamily="49" charset="0"/>
              </a:rPr>
              <a:t>=</a:t>
            </a:r>
            <a:r>
              <a:rPr lang="en-GB" sz="1400" b="0" dirty="0">
                <a:solidFill>
                  <a:srgbClr val="F8F8F2"/>
                </a:solidFill>
                <a:effectLst/>
                <a:latin typeface="Menlo" panose="020B0609030804020204" pitchFamily="49" charset="0"/>
              </a:rPr>
              <a:t> </a:t>
            </a:r>
            <a:r>
              <a:rPr lang="en-GB" sz="1400" b="0" dirty="0">
                <a:solidFill>
                  <a:srgbClr val="F92672"/>
                </a:solidFill>
                <a:effectLst/>
                <a:latin typeface="Menlo" panose="020B0609030804020204" pitchFamily="49" charset="0"/>
              </a:rPr>
              <a:t>-</a:t>
            </a:r>
            <a:r>
              <a:rPr lang="en-GB" sz="1400" b="0" dirty="0">
                <a:solidFill>
                  <a:srgbClr val="AE81FF"/>
                </a:solidFill>
                <a:effectLst/>
                <a:latin typeface="Menlo" panose="020B0609030804020204" pitchFamily="49" charset="0"/>
              </a:rPr>
              <a:t>1000</a:t>
            </a:r>
            <a:r>
              <a:rPr lang="en-GB" sz="1400" b="0" dirty="0">
                <a:solidFill>
                  <a:srgbClr val="F8F8F2"/>
                </a:solidFill>
                <a:effectLst/>
                <a:latin typeface="Menlo" panose="020B0609030804020204" pitchFamily="49" charset="0"/>
              </a:rPr>
              <a:t>;</a:t>
            </a:r>
          </a:p>
          <a:p>
            <a:r>
              <a:rPr lang="en-GB" sz="1400" b="0" dirty="0" err="1">
                <a:solidFill>
                  <a:srgbClr val="F92672"/>
                </a:solidFill>
                <a:effectLst/>
                <a:latin typeface="Menlo" panose="020B0609030804020204" pitchFamily="49" charset="0"/>
              </a:rPr>
              <a:t>const</a:t>
            </a:r>
            <a:r>
              <a:rPr lang="en-GB" sz="1400" b="0" dirty="0">
                <a:solidFill>
                  <a:srgbClr val="F8F8F2"/>
                </a:solidFill>
                <a:effectLst/>
                <a:latin typeface="Menlo" panose="020B0609030804020204" pitchFamily="49" charset="0"/>
              </a:rPr>
              <a:t> </a:t>
            </a:r>
            <a:r>
              <a:rPr lang="en-GB" sz="1400" b="0" i="1" dirty="0">
                <a:solidFill>
                  <a:srgbClr val="66D9EF"/>
                </a:solidFill>
                <a:effectLst/>
                <a:latin typeface="Menlo" panose="020B0609030804020204" pitchFamily="49" charset="0"/>
              </a:rPr>
              <a:t>double</a:t>
            </a:r>
            <a:r>
              <a:rPr lang="en-GB" sz="1400" b="0" dirty="0">
                <a:solidFill>
                  <a:srgbClr val="F8F8F2"/>
                </a:solidFill>
                <a:effectLst/>
                <a:latin typeface="Menlo" panose="020B0609030804020204" pitchFamily="49" charset="0"/>
              </a:rPr>
              <a:t> </a:t>
            </a:r>
            <a:r>
              <a:rPr lang="en-GB" sz="1400" b="0" dirty="0" err="1">
                <a:solidFill>
                  <a:srgbClr val="F8F8F2"/>
                </a:solidFill>
                <a:effectLst/>
                <a:latin typeface="Menlo" panose="020B0609030804020204" pitchFamily="49" charset="0"/>
              </a:rPr>
              <a:t>range_to</a:t>
            </a:r>
            <a:r>
              <a:rPr lang="en-GB" sz="1400" b="0" dirty="0">
                <a:solidFill>
                  <a:srgbClr val="F8F8F2"/>
                </a:solidFill>
                <a:effectLst/>
                <a:latin typeface="Menlo" panose="020B0609030804020204" pitchFamily="49" charset="0"/>
              </a:rPr>
              <a:t> </a:t>
            </a:r>
            <a:r>
              <a:rPr lang="en-GB" sz="1400" b="0" dirty="0">
                <a:solidFill>
                  <a:srgbClr val="F92672"/>
                </a:solidFill>
                <a:effectLst/>
                <a:latin typeface="Menlo" panose="020B0609030804020204" pitchFamily="49" charset="0"/>
              </a:rPr>
              <a:t>=</a:t>
            </a:r>
            <a:r>
              <a:rPr lang="en-GB" sz="1400" b="0" dirty="0">
                <a:solidFill>
                  <a:srgbClr val="F8F8F2"/>
                </a:solidFill>
                <a:effectLst/>
                <a:latin typeface="Menlo" panose="020B0609030804020204" pitchFamily="49" charset="0"/>
              </a:rPr>
              <a:t> </a:t>
            </a:r>
            <a:r>
              <a:rPr lang="en-GB" sz="1400" b="0" dirty="0">
                <a:solidFill>
                  <a:srgbClr val="AE81FF"/>
                </a:solidFill>
                <a:effectLst/>
                <a:latin typeface="Menlo" panose="020B0609030804020204" pitchFamily="49" charset="0"/>
              </a:rPr>
              <a:t>1000</a:t>
            </a:r>
            <a:r>
              <a:rPr lang="en-GB" sz="1400" b="0" dirty="0">
                <a:solidFill>
                  <a:srgbClr val="F8F8F2"/>
                </a:solidFill>
                <a:effectLst/>
                <a:latin typeface="Menlo" panose="020B0609030804020204" pitchFamily="49" charset="0"/>
              </a:rPr>
              <a:t>;</a:t>
            </a:r>
          </a:p>
          <a:p>
            <a:r>
              <a:rPr lang="en-GB" sz="1400" b="0" dirty="0" err="1">
                <a:solidFill>
                  <a:srgbClr val="F8F8F2"/>
                </a:solidFill>
                <a:effectLst/>
                <a:latin typeface="Menlo" panose="020B0609030804020204" pitchFamily="49" charset="0"/>
              </a:rPr>
              <a:t>random_device</a:t>
            </a:r>
            <a:r>
              <a:rPr lang="en-GB" sz="1400" b="0" dirty="0">
                <a:solidFill>
                  <a:srgbClr val="F8F8F2"/>
                </a:solidFill>
                <a:effectLst/>
                <a:latin typeface="Menlo" panose="020B0609030804020204" pitchFamily="49" charset="0"/>
              </a:rPr>
              <a:t> </a:t>
            </a:r>
            <a:r>
              <a:rPr lang="en-GB" sz="1400" b="0" dirty="0" err="1">
                <a:solidFill>
                  <a:srgbClr val="F8F8F2"/>
                </a:solidFill>
                <a:effectLst/>
                <a:latin typeface="Menlo" panose="020B0609030804020204" pitchFamily="49" charset="0"/>
              </a:rPr>
              <a:t>rand_dev</a:t>
            </a:r>
            <a:r>
              <a:rPr lang="en-GB" sz="1400" b="0" dirty="0">
                <a:solidFill>
                  <a:srgbClr val="F8F8F2"/>
                </a:solidFill>
                <a:effectLst/>
                <a:latin typeface="Menlo" panose="020B0609030804020204" pitchFamily="49" charset="0"/>
              </a:rPr>
              <a:t>;</a:t>
            </a:r>
          </a:p>
          <a:p>
            <a:r>
              <a:rPr lang="en-GB" sz="1400" b="0" dirty="0">
                <a:solidFill>
                  <a:srgbClr val="F8F8F2"/>
                </a:solidFill>
                <a:effectLst/>
                <a:latin typeface="Menlo" panose="020B0609030804020204" pitchFamily="49" charset="0"/>
              </a:rPr>
              <a:t>mt19937 </a:t>
            </a:r>
            <a:r>
              <a:rPr lang="en-GB" sz="1400" b="0" dirty="0">
                <a:solidFill>
                  <a:srgbClr val="A6E22E"/>
                </a:solidFill>
                <a:effectLst/>
                <a:latin typeface="Menlo" panose="020B0609030804020204" pitchFamily="49" charset="0"/>
              </a:rPr>
              <a:t>gen</a:t>
            </a:r>
            <a:r>
              <a:rPr lang="en-GB" sz="1400" b="0" dirty="0">
                <a:solidFill>
                  <a:srgbClr val="F8F8F2"/>
                </a:solidFill>
                <a:effectLst/>
                <a:latin typeface="Menlo" panose="020B0609030804020204" pitchFamily="49" charset="0"/>
              </a:rPr>
              <a:t>(</a:t>
            </a:r>
            <a:r>
              <a:rPr lang="en-GB" sz="1400" b="0" dirty="0" err="1">
                <a:solidFill>
                  <a:srgbClr val="A6E22E"/>
                </a:solidFill>
                <a:effectLst/>
                <a:latin typeface="Menlo" panose="020B0609030804020204" pitchFamily="49" charset="0"/>
              </a:rPr>
              <a:t>rand_dev</a:t>
            </a:r>
            <a:r>
              <a:rPr lang="en-GB" sz="1400" b="0" dirty="0">
                <a:solidFill>
                  <a:srgbClr val="F8F8F2"/>
                </a:solidFill>
                <a:effectLst/>
                <a:latin typeface="Menlo" panose="020B0609030804020204" pitchFamily="49" charset="0"/>
              </a:rPr>
              <a:t>());</a:t>
            </a:r>
          </a:p>
          <a:p>
            <a:r>
              <a:rPr lang="en-GB" sz="1400" b="0" dirty="0" err="1">
                <a:solidFill>
                  <a:srgbClr val="F8F8F2"/>
                </a:solidFill>
                <a:effectLst/>
                <a:latin typeface="Menlo" panose="020B0609030804020204" pitchFamily="49" charset="0"/>
              </a:rPr>
              <a:t>uniform_real_distribution</a:t>
            </a:r>
            <a:r>
              <a:rPr lang="en-GB" sz="1400" b="0" dirty="0">
                <a:solidFill>
                  <a:srgbClr val="F92672"/>
                </a:solidFill>
                <a:effectLst/>
                <a:latin typeface="Menlo" panose="020B0609030804020204" pitchFamily="49" charset="0"/>
              </a:rPr>
              <a:t>&lt;</a:t>
            </a:r>
            <a:r>
              <a:rPr lang="en-GB" sz="1400" b="0" i="1" dirty="0">
                <a:solidFill>
                  <a:srgbClr val="66D9EF"/>
                </a:solidFill>
                <a:effectLst/>
                <a:latin typeface="Menlo" panose="020B0609030804020204" pitchFamily="49" charset="0"/>
              </a:rPr>
              <a:t>double</a:t>
            </a:r>
            <a:r>
              <a:rPr lang="en-GB" sz="1400" b="0" dirty="0">
                <a:solidFill>
                  <a:srgbClr val="F92672"/>
                </a:solidFill>
                <a:effectLst/>
                <a:latin typeface="Menlo" panose="020B0609030804020204" pitchFamily="49" charset="0"/>
              </a:rPr>
              <a:t>&gt;</a:t>
            </a:r>
            <a:r>
              <a:rPr lang="en-GB" sz="1400" b="0" dirty="0">
                <a:solidFill>
                  <a:srgbClr val="F8F8F2"/>
                </a:solidFill>
                <a:effectLst/>
                <a:latin typeface="Menlo" panose="020B0609030804020204" pitchFamily="49" charset="0"/>
              </a:rPr>
              <a:t> </a:t>
            </a:r>
            <a:r>
              <a:rPr lang="en-GB" sz="1400" b="0" dirty="0" err="1">
                <a:solidFill>
                  <a:srgbClr val="A6E22E"/>
                </a:solidFill>
                <a:effectLst/>
                <a:latin typeface="Menlo" panose="020B0609030804020204" pitchFamily="49" charset="0"/>
              </a:rPr>
              <a:t>distr</a:t>
            </a:r>
            <a:r>
              <a:rPr lang="en-GB" sz="1400" b="0" dirty="0">
                <a:solidFill>
                  <a:srgbClr val="F8F8F2"/>
                </a:solidFill>
                <a:effectLst/>
                <a:latin typeface="Menlo" panose="020B0609030804020204" pitchFamily="49" charset="0"/>
              </a:rPr>
              <a:t>(</a:t>
            </a:r>
            <a:r>
              <a:rPr lang="en-GB" sz="1400" b="0" dirty="0" err="1">
                <a:solidFill>
                  <a:srgbClr val="F8F8F2"/>
                </a:solidFill>
                <a:effectLst/>
                <a:latin typeface="Menlo" panose="020B0609030804020204" pitchFamily="49" charset="0"/>
              </a:rPr>
              <a:t>range_from</a:t>
            </a:r>
            <a:r>
              <a:rPr lang="en-GB" sz="1400" b="0" dirty="0">
                <a:solidFill>
                  <a:srgbClr val="F8F8F2"/>
                </a:solidFill>
                <a:effectLst/>
                <a:latin typeface="Menlo" panose="020B0609030804020204" pitchFamily="49" charset="0"/>
              </a:rPr>
              <a:t>, </a:t>
            </a:r>
            <a:r>
              <a:rPr lang="en-GB" sz="1400" b="0" dirty="0" err="1">
                <a:solidFill>
                  <a:srgbClr val="F8F8F2"/>
                </a:solidFill>
                <a:effectLst/>
                <a:latin typeface="Menlo" panose="020B0609030804020204" pitchFamily="49" charset="0"/>
              </a:rPr>
              <a:t>range_to</a:t>
            </a:r>
            <a:r>
              <a:rPr lang="en-GB" sz="1400" b="0" dirty="0">
                <a:solidFill>
                  <a:srgbClr val="F8F8F2"/>
                </a:solidFill>
                <a:effectLst/>
                <a:latin typeface="Menlo" panose="020B0609030804020204" pitchFamily="49" charset="0"/>
              </a:rPr>
              <a:t>);</a:t>
            </a:r>
          </a:p>
          <a:p>
            <a:r>
              <a:rPr lang="en-GB" sz="1400" b="0" dirty="0">
                <a:solidFill>
                  <a:srgbClr val="F8F8F2"/>
                </a:solidFill>
                <a:effectLst/>
                <a:latin typeface="Menlo" panose="020B0609030804020204" pitchFamily="49" charset="0"/>
              </a:rPr>
              <a:t>input </a:t>
            </a:r>
            <a:r>
              <a:rPr lang="en-GB" sz="1400" b="0" dirty="0">
                <a:solidFill>
                  <a:srgbClr val="F92672"/>
                </a:solidFill>
                <a:effectLst/>
                <a:latin typeface="Menlo" panose="020B0609030804020204" pitchFamily="49" charset="0"/>
              </a:rPr>
              <a:t>=</a:t>
            </a:r>
            <a:r>
              <a:rPr lang="en-GB" sz="1400" b="0" dirty="0">
                <a:solidFill>
                  <a:srgbClr val="F8F8F2"/>
                </a:solidFill>
                <a:effectLst/>
                <a:latin typeface="Menlo" panose="020B0609030804020204" pitchFamily="49" charset="0"/>
              </a:rPr>
              <a:t> </a:t>
            </a:r>
            <a:r>
              <a:rPr lang="en-GB" sz="1400" b="0" dirty="0" err="1">
                <a:solidFill>
                  <a:srgbClr val="A6E22E"/>
                </a:solidFill>
                <a:effectLst/>
                <a:latin typeface="Menlo" panose="020B0609030804020204" pitchFamily="49" charset="0"/>
              </a:rPr>
              <a:t>distr</a:t>
            </a:r>
            <a:r>
              <a:rPr lang="en-GB" sz="1400" b="0" dirty="0">
                <a:solidFill>
                  <a:srgbClr val="F8F8F2"/>
                </a:solidFill>
                <a:effectLst/>
                <a:latin typeface="Menlo" panose="020B0609030804020204" pitchFamily="49" charset="0"/>
              </a:rPr>
              <a:t>(gen);</a:t>
            </a:r>
          </a:p>
          <a:p>
            <a:r>
              <a:rPr lang="en-GB" sz="1400" b="0" dirty="0">
                <a:solidFill>
                  <a:srgbClr val="F8F8F2"/>
                </a:solidFill>
                <a:effectLst/>
                <a:latin typeface="Menlo" panose="020B0609030804020204" pitchFamily="49" charset="0"/>
              </a:rPr>
              <a:t>}</a:t>
            </a:r>
          </a:p>
        </p:txBody>
      </p:sp>
      <p:sp>
        <p:nvSpPr>
          <p:cNvPr id="5" name="TextBox 4">
            <a:extLst>
              <a:ext uri="{FF2B5EF4-FFF2-40B4-BE49-F238E27FC236}">
                <a16:creationId xmlns:a16="http://schemas.microsoft.com/office/drawing/2014/main" id="{75E3C7CE-FB26-D80B-FCA9-E941BEC59815}"/>
              </a:ext>
            </a:extLst>
          </p:cNvPr>
          <p:cNvSpPr txBox="1"/>
          <p:nvPr/>
        </p:nvSpPr>
        <p:spPr>
          <a:xfrm>
            <a:off x="1722886" y="2719499"/>
            <a:ext cx="2609223" cy="1754326"/>
          </a:xfrm>
          <a:prstGeom prst="rect">
            <a:avLst/>
          </a:prstGeom>
          <a:solidFill>
            <a:schemeClr val="tx1"/>
          </a:solidFill>
          <a:ln w="25400">
            <a:solidFill>
              <a:srgbClr val="00B0F0"/>
            </a:solidFill>
          </a:ln>
        </p:spPr>
        <p:txBody>
          <a:bodyPr wrap="square">
            <a:spAutoFit/>
          </a:bodyPr>
          <a:lstStyle>
            <a:defPPr>
              <a:defRPr lang="en-US"/>
            </a:defPPr>
            <a:lvl1pPr>
              <a:defRPr>
                <a:solidFill>
                  <a:schemeClr val="bg1"/>
                </a:solidFill>
              </a:defRPr>
            </a:lvl1pPr>
          </a:lstStyle>
          <a:p>
            <a:r>
              <a:rPr lang="en-US" dirty="0"/>
              <a:t>Random number function takes an element the the input vector, and makes it a random float between -1000 and 1000</a:t>
            </a:r>
          </a:p>
        </p:txBody>
      </p:sp>
      <p:sp>
        <p:nvSpPr>
          <p:cNvPr id="6" name="Right Brace 5">
            <a:extLst>
              <a:ext uri="{FF2B5EF4-FFF2-40B4-BE49-F238E27FC236}">
                <a16:creationId xmlns:a16="http://schemas.microsoft.com/office/drawing/2014/main" id="{2318AA96-B97A-D7CC-51AF-64AECC7E2B9F}"/>
              </a:ext>
            </a:extLst>
          </p:cNvPr>
          <p:cNvSpPr/>
          <p:nvPr/>
        </p:nvSpPr>
        <p:spPr>
          <a:xfrm flipH="1">
            <a:off x="4332109" y="2581000"/>
            <a:ext cx="631238" cy="2031325"/>
          </a:xfrm>
          <a:prstGeom prst="rightBrace">
            <a:avLst>
              <a:gd name="adj1" fmla="val 8333"/>
              <a:gd name="adj2" fmla="val 51266"/>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5370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A29E4-6C40-CAD8-5C1B-D841FDBC57F9}"/>
              </a:ext>
            </a:extLst>
          </p:cNvPr>
          <p:cNvSpPr>
            <a:spLocks noGrp="1"/>
          </p:cNvSpPr>
          <p:nvPr>
            <p:ph type="title"/>
          </p:nvPr>
        </p:nvSpPr>
        <p:spPr/>
        <p:txBody>
          <a:bodyPr/>
          <a:lstStyle/>
          <a:p>
            <a:pPr algn="l"/>
            <a:r>
              <a:rPr lang="en-GB" dirty="0"/>
              <a:t>Example</a:t>
            </a:r>
          </a:p>
        </p:txBody>
      </p:sp>
      <p:sp>
        <p:nvSpPr>
          <p:cNvPr id="4" name="TextBox 3">
            <a:extLst>
              <a:ext uri="{FF2B5EF4-FFF2-40B4-BE49-F238E27FC236}">
                <a16:creationId xmlns:a16="http://schemas.microsoft.com/office/drawing/2014/main" id="{A06605B5-CEEB-4525-0F04-3E09F4638E52}"/>
              </a:ext>
            </a:extLst>
          </p:cNvPr>
          <p:cNvSpPr txBox="1"/>
          <p:nvPr/>
        </p:nvSpPr>
        <p:spPr>
          <a:xfrm>
            <a:off x="3048000" y="2103173"/>
            <a:ext cx="7315200" cy="3754874"/>
          </a:xfrm>
          <a:prstGeom prst="rect">
            <a:avLst/>
          </a:prstGeom>
          <a:solidFill>
            <a:schemeClr val="bg1"/>
          </a:solidFill>
          <a:ln w="31750">
            <a:solidFill>
              <a:srgbClr val="FF0000"/>
            </a:solidFill>
          </a:ln>
        </p:spPr>
        <p:txBody>
          <a:bodyPr wrap="square">
            <a:spAutoFit/>
          </a:bodyPr>
          <a:lstStyle/>
          <a:p>
            <a:r>
              <a:rPr lang="en-GB" sz="1400" b="0" i="1" dirty="0">
                <a:solidFill>
                  <a:srgbClr val="66D9EF"/>
                </a:solidFill>
                <a:effectLst/>
                <a:latin typeface="Menlo" panose="020B0609030804020204" pitchFamily="49" charset="0"/>
              </a:rPr>
              <a:t>void</a:t>
            </a:r>
            <a:r>
              <a:rPr lang="en-GB" sz="1400" b="0" dirty="0">
                <a:solidFill>
                  <a:srgbClr val="F8F8F2"/>
                </a:solidFill>
                <a:effectLst/>
                <a:latin typeface="Menlo" panose="020B0609030804020204" pitchFamily="49" charset="0"/>
              </a:rPr>
              <a:t> </a:t>
            </a:r>
            <a:r>
              <a:rPr lang="en-GB" sz="1400" b="0" dirty="0">
                <a:solidFill>
                  <a:srgbClr val="A6E22E"/>
                </a:solidFill>
                <a:effectLst/>
                <a:latin typeface="Menlo" panose="020B0609030804020204" pitchFamily="49" charset="0"/>
              </a:rPr>
              <a:t>buffer</a:t>
            </a:r>
            <a:r>
              <a:rPr lang="en-GB" sz="1400" b="0" dirty="0">
                <a:solidFill>
                  <a:srgbClr val="F8F8F2"/>
                </a:solidFill>
                <a:effectLst/>
                <a:latin typeface="Menlo" panose="020B0609030804020204" pitchFamily="49" charset="0"/>
              </a:rPr>
              <a:t>(</a:t>
            </a:r>
            <a:r>
              <a:rPr lang="en-GB" sz="1400" b="0" dirty="0" err="1">
                <a:solidFill>
                  <a:srgbClr val="F92672"/>
                </a:solidFill>
                <a:effectLst/>
                <a:latin typeface="Menlo" panose="020B0609030804020204" pitchFamily="49" charset="0"/>
              </a:rPr>
              <a:t>const</a:t>
            </a:r>
            <a:r>
              <a:rPr lang="en-GB" sz="1400" b="0" dirty="0">
                <a:solidFill>
                  <a:srgbClr val="F8F8F2"/>
                </a:solidFill>
                <a:effectLst/>
                <a:latin typeface="Menlo" panose="020B0609030804020204" pitchFamily="49" charset="0"/>
              </a:rPr>
              <a:t> </a:t>
            </a:r>
            <a:r>
              <a:rPr lang="en-GB" sz="1400" b="0" i="1" dirty="0">
                <a:solidFill>
                  <a:srgbClr val="66D9EF"/>
                </a:solidFill>
                <a:effectLst/>
                <a:latin typeface="Menlo" panose="020B0609030804020204" pitchFamily="49" charset="0"/>
              </a:rPr>
              <a:t>double</a:t>
            </a:r>
            <a:r>
              <a:rPr lang="en-GB" sz="1400" b="0" dirty="0">
                <a:solidFill>
                  <a:srgbClr val="F92672"/>
                </a:solidFill>
                <a:effectLst/>
                <a:latin typeface="Menlo" panose="020B0609030804020204" pitchFamily="49" charset="0"/>
              </a:rPr>
              <a:t>&amp;</a:t>
            </a:r>
            <a:r>
              <a:rPr lang="en-GB" sz="1400" b="0" dirty="0">
                <a:solidFill>
                  <a:srgbClr val="F8F8F2"/>
                </a:solidFill>
                <a:effectLst/>
                <a:latin typeface="Menlo" panose="020B0609030804020204" pitchFamily="49" charset="0"/>
              </a:rPr>
              <a:t> </a:t>
            </a:r>
            <a:r>
              <a:rPr lang="en-GB" sz="1400" b="0" i="1" dirty="0">
                <a:solidFill>
                  <a:srgbClr val="FD971F"/>
                </a:solidFill>
                <a:effectLst/>
                <a:latin typeface="Menlo" panose="020B0609030804020204" pitchFamily="49" charset="0"/>
              </a:rPr>
              <a:t>input</a:t>
            </a:r>
            <a:r>
              <a:rPr lang="en-GB" sz="1400" b="0" dirty="0">
                <a:solidFill>
                  <a:srgbClr val="F8F8F2"/>
                </a:solidFill>
                <a:effectLst/>
                <a:latin typeface="Menlo" panose="020B0609030804020204" pitchFamily="49" charset="0"/>
              </a:rPr>
              <a:t>, </a:t>
            </a:r>
            <a:r>
              <a:rPr lang="en-GB" sz="1400" b="0" i="1" dirty="0">
                <a:solidFill>
                  <a:srgbClr val="66D9EF"/>
                </a:solidFill>
                <a:effectLst/>
                <a:latin typeface="Menlo" panose="020B0609030804020204" pitchFamily="49" charset="0"/>
              </a:rPr>
              <a:t>double</a:t>
            </a:r>
            <a:r>
              <a:rPr lang="en-GB" sz="1400" b="0" dirty="0">
                <a:solidFill>
                  <a:srgbClr val="F92672"/>
                </a:solidFill>
                <a:effectLst/>
                <a:latin typeface="Menlo" panose="020B0609030804020204" pitchFamily="49" charset="0"/>
              </a:rPr>
              <a:t>&amp;</a:t>
            </a:r>
            <a:r>
              <a:rPr lang="en-GB" sz="1400" b="0" dirty="0">
                <a:solidFill>
                  <a:srgbClr val="F8F8F2"/>
                </a:solidFill>
                <a:effectLst/>
                <a:latin typeface="Menlo" panose="020B0609030804020204" pitchFamily="49" charset="0"/>
              </a:rPr>
              <a:t> </a:t>
            </a:r>
            <a:r>
              <a:rPr lang="en-GB" sz="1400" b="0" i="1" dirty="0">
                <a:solidFill>
                  <a:srgbClr val="FD971F"/>
                </a:solidFill>
                <a:effectLst/>
                <a:latin typeface="Menlo" panose="020B0609030804020204" pitchFamily="49" charset="0"/>
              </a:rPr>
              <a:t>output</a:t>
            </a:r>
            <a:r>
              <a:rPr lang="en-GB" sz="1400" b="0" dirty="0">
                <a:solidFill>
                  <a:srgbClr val="F8F8F2"/>
                </a:solidFill>
                <a:effectLst/>
                <a:latin typeface="Menlo" panose="020B0609030804020204" pitchFamily="49" charset="0"/>
              </a:rPr>
              <a:t>){ </a:t>
            </a:r>
          </a:p>
          <a:p>
            <a:r>
              <a:rPr lang="en-GB" sz="1400" b="0" dirty="0">
                <a:solidFill>
                  <a:srgbClr val="88846F"/>
                </a:solidFill>
                <a:effectLst/>
                <a:latin typeface="Menlo" panose="020B0609030804020204" pitchFamily="49" charset="0"/>
              </a:rPr>
              <a:t>// Computes a polynomial from a given input, modifies the output accordingly</a:t>
            </a:r>
            <a:endParaRPr lang="en-GB" sz="1400" b="0" dirty="0">
              <a:solidFill>
                <a:srgbClr val="F8F8F2"/>
              </a:solidFill>
              <a:effectLst/>
              <a:latin typeface="Menlo" panose="020B0609030804020204" pitchFamily="49" charset="0"/>
            </a:endParaRPr>
          </a:p>
          <a:p>
            <a:r>
              <a:rPr lang="en-GB" sz="1400" b="0" dirty="0">
                <a:solidFill>
                  <a:srgbClr val="F8F8F2"/>
                </a:solidFill>
                <a:effectLst/>
                <a:latin typeface="Menlo" panose="020B0609030804020204" pitchFamily="49" charset="0"/>
              </a:rPr>
              <a:t>output </a:t>
            </a:r>
            <a:r>
              <a:rPr lang="en-GB" sz="1400" b="0" dirty="0">
                <a:solidFill>
                  <a:srgbClr val="F92672"/>
                </a:solidFill>
                <a:effectLst/>
                <a:latin typeface="Menlo" panose="020B0609030804020204" pitchFamily="49" charset="0"/>
              </a:rPr>
              <a:t>=</a:t>
            </a:r>
            <a:r>
              <a:rPr lang="en-GB" sz="1400" b="0" dirty="0">
                <a:solidFill>
                  <a:srgbClr val="F8F8F2"/>
                </a:solidFill>
                <a:effectLst/>
                <a:latin typeface="Menlo" panose="020B0609030804020204" pitchFamily="49" charset="0"/>
              </a:rPr>
              <a:t> </a:t>
            </a:r>
            <a:r>
              <a:rPr lang="en-GB" sz="1400" b="0" dirty="0">
                <a:solidFill>
                  <a:srgbClr val="A6E22E"/>
                </a:solidFill>
                <a:effectLst/>
                <a:latin typeface="Menlo" panose="020B0609030804020204" pitchFamily="49" charset="0"/>
              </a:rPr>
              <a:t>pow</a:t>
            </a:r>
            <a:r>
              <a:rPr lang="en-GB" sz="1400" b="0" dirty="0">
                <a:solidFill>
                  <a:srgbClr val="F8F8F2"/>
                </a:solidFill>
                <a:effectLst/>
                <a:latin typeface="Menlo" panose="020B0609030804020204" pitchFamily="49" charset="0"/>
              </a:rPr>
              <a:t>(input, </a:t>
            </a:r>
            <a:r>
              <a:rPr lang="en-GB" sz="1400" b="0" dirty="0">
                <a:solidFill>
                  <a:srgbClr val="AE81FF"/>
                </a:solidFill>
                <a:effectLst/>
                <a:latin typeface="Menlo" panose="020B0609030804020204" pitchFamily="49" charset="0"/>
              </a:rPr>
              <a:t>3</a:t>
            </a:r>
            <a:r>
              <a:rPr lang="en-GB" sz="1400" b="0" dirty="0">
                <a:solidFill>
                  <a:srgbClr val="F8F8F2"/>
                </a:solidFill>
                <a:effectLst/>
                <a:latin typeface="Menlo" panose="020B0609030804020204" pitchFamily="49" charset="0"/>
              </a:rPr>
              <a:t>) </a:t>
            </a:r>
            <a:r>
              <a:rPr lang="en-GB" sz="1400" b="0" dirty="0">
                <a:solidFill>
                  <a:srgbClr val="F92672"/>
                </a:solidFill>
                <a:effectLst/>
                <a:latin typeface="Menlo" panose="020B0609030804020204" pitchFamily="49" charset="0"/>
              </a:rPr>
              <a:t>-</a:t>
            </a:r>
            <a:r>
              <a:rPr lang="en-GB" sz="1400" b="0" dirty="0">
                <a:solidFill>
                  <a:srgbClr val="F8F8F2"/>
                </a:solidFill>
                <a:effectLst/>
                <a:latin typeface="Menlo" panose="020B0609030804020204" pitchFamily="49" charset="0"/>
              </a:rPr>
              <a:t> </a:t>
            </a:r>
            <a:r>
              <a:rPr lang="en-GB" sz="1400" b="0" dirty="0">
                <a:solidFill>
                  <a:srgbClr val="AE81FF"/>
                </a:solidFill>
                <a:effectLst/>
                <a:latin typeface="Menlo" panose="020B0609030804020204" pitchFamily="49" charset="0"/>
              </a:rPr>
              <a:t>3</a:t>
            </a:r>
            <a:r>
              <a:rPr lang="en-GB" sz="1400" b="0" dirty="0">
                <a:solidFill>
                  <a:srgbClr val="F92672"/>
                </a:solidFill>
                <a:effectLst/>
                <a:latin typeface="Menlo" panose="020B0609030804020204" pitchFamily="49" charset="0"/>
              </a:rPr>
              <a:t>*</a:t>
            </a:r>
            <a:r>
              <a:rPr lang="en-GB" sz="1400" b="0" dirty="0">
                <a:solidFill>
                  <a:srgbClr val="A6E22E"/>
                </a:solidFill>
                <a:effectLst/>
                <a:latin typeface="Menlo" panose="020B0609030804020204" pitchFamily="49" charset="0"/>
              </a:rPr>
              <a:t>pow</a:t>
            </a:r>
            <a:r>
              <a:rPr lang="en-GB" sz="1400" b="0" dirty="0">
                <a:solidFill>
                  <a:srgbClr val="F8F8F2"/>
                </a:solidFill>
                <a:effectLst/>
                <a:latin typeface="Menlo" panose="020B0609030804020204" pitchFamily="49" charset="0"/>
              </a:rPr>
              <a:t>(input, </a:t>
            </a:r>
            <a:r>
              <a:rPr lang="en-GB" sz="1400" b="0" dirty="0">
                <a:solidFill>
                  <a:srgbClr val="AE81FF"/>
                </a:solidFill>
                <a:effectLst/>
                <a:latin typeface="Menlo" panose="020B0609030804020204" pitchFamily="49" charset="0"/>
              </a:rPr>
              <a:t>2</a:t>
            </a:r>
            <a:r>
              <a:rPr lang="en-GB" sz="1400" b="0" dirty="0">
                <a:solidFill>
                  <a:srgbClr val="F8F8F2"/>
                </a:solidFill>
                <a:effectLst/>
                <a:latin typeface="Menlo" panose="020B0609030804020204" pitchFamily="49" charset="0"/>
              </a:rPr>
              <a:t>) </a:t>
            </a:r>
            <a:r>
              <a:rPr lang="en-GB" sz="1400" b="0" dirty="0">
                <a:solidFill>
                  <a:srgbClr val="F92672"/>
                </a:solidFill>
                <a:effectLst/>
                <a:latin typeface="Menlo" panose="020B0609030804020204" pitchFamily="49" charset="0"/>
              </a:rPr>
              <a:t>+</a:t>
            </a:r>
            <a:r>
              <a:rPr lang="en-GB" sz="1400" b="0" dirty="0">
                <a:solidFill>
                  <a:srgbClr val="F8F8F2"/>
                </a:solidFill>
                <a:effectLst/>
                <a:latin typeface="Menlo" panose="020B0609030804020204" pitchFamily="49" charset="0"/>
              </a:rPr>
              <a:t> </a:t>
            </a:r>
            <a:r>
              <a:rPr lang="en-GB" sz="1400" b="0" dirty="0">
                <a:solidFill>
                  <a:srgbClr val="AE81FF"/>
                </a:solidFill>
                <a:effectLst/>
                <a:latin typeface="Menlo" panose="020B0609030804020204" pitchFamily="49" charset="0"/>
              </a:rPr>
              <a:t>9.2</a:t>
            </a:r>
            <a:r>
              <a:rPr lang="en-GB" sz="1400" b="0" dirty="0">
                <a:solidFill>
                  <a:srgbClr val="F8F8F2"/>
                </a:solidFill>
                <a:effectLst/>
                <a:latin typeface="Menlo" panose="020B0609030804020204" pitchFamily="49" charset="0"/>
              </a:rPr>
              <a:t> </a:t>
            </a:r>
            <a:r>
              <a:rPr lang="en-GB" sz="1400" b="0" dirty="0">
                <a:solidFill>
                  <a:srgbClr val="F92672"/>
                </a:solidFill>
                <a:effectLst/>
                <a:latin typeface="Menlo" panose="020B0609030804020204" pitchFamily="49" charset="0"/>
              </a:rPr>
              <a:t>*</a:t>
            </a:r>
            <a:r>
              <a:rPr lang="en-GB" sz="1400" b="0" dirty="0">
                <a:solidFill>
                  <a:srgbClr val="F8F8F2"/>
                </a:solidFill>
                <a:effectLst/>
                <a:latin typeface="Menlo" panose="020B0609030804020204" pitchFamily="49" charset="0"/>
              </a:rPr>
              <a:t> </a:t>
            </a:r>
            <a:r>
              <a:rPr lang="en-GB" sz="1400" b="0" dirty="0">
                <a:solidFill>
                  <a:srgbClr val="A6E22E"/>
                </a:solidFill>
                <a:effectLst/>
                <a:latin typeface="Menlo" panose="020B0609030804020204" pitchFamily="49" charset="0"/>
              </a:rPr>
              <a:t>pow</a:t>
            </a:r>
            <a:r>
              <a:rPr lang="en-GB" sz="1400" b="0" dirty="0">
                <a:solidFill>
                  <a:srgbClr val="F8F8F2"/>
                </a:solidFill>
                <a:effectLst/>
                <a:latin typeface="Menlo" panose="020B0609030804020204" pitchFamily="49" charset="0"/>
              </a:rPr>
              <a:t>(input,</a:t>
            </a:r>
            <a:r>
              <a:rPr lang="en-GB" sz="1400" b="0" dirty="0">
                <a:solidFill>
                  <a:srgbClr val="AE81FF"/>
                </a:solidFill>
                <a:effectLst/>
                <a:latin typeface="Menlo" panose="020B0609030804020204" pitchFamily="49" charset="0"/>
              </a:rPr>
              <a:t>1</a:t>
            </a:r>
            <a:r>
              <a:rPr lang="en-GB" sz="1400" b="0" dirty="0">
                <a:solidFill>
                  <a:srgbClr val="F8F8F2"/>
                </a:solidFill>
                <a:effectLst/>
                <a:latin typeface="Menlo" panose="020B0609030804020204" pitchFamily="49" charset="0"/>
              </a:rPr>
              <a:t>) </a:t>
            </a:r>
            <a:r>
              <a:rPr lang="en-GB" sz="1400" b="0" dirty="0">
                <a:solidFill>
                  <a:srgbClr val="F92672"/>
                </a:solidFill>
                <a:effectLst/>
                <a:latin typeface="Menlo" panose="020B0609030804020204" pitchFamily="49" charset="0"/>
              </a:rPr>
              <a:t>+</a:t>
            </a:r>
            <a:r>
              <a:rPr lang="en-GB" sz="1400" b="0" dirty="0">
                <a:solidFill>
                  <a:srgbClr val="F8F8F2"/>
                </a:solidFill>
                <a:effectLst/>
                <a:latin typeface="Menlo" panose="020B0609030804020204" pitchFamily="49" charset="0"/>
              </a:rPr>
              <a:t> </a:t>
            </a:r>
            <a:r>
              <a:rPr lang="en-GB" sz="1400" b="0" dirty="0">
                <a:solidFill>
                  <a:srgbClr val="AE81FF"/>
                </a:solidFill>
                <a:effectLst/>
                <a:latin typeface="Menlo" panose="020B0609030804020204" pitchFamily="49" charset="0"/>
              </a:rPr>
              <a:t>4.3</a:t>
            </a:r>
            <a:r>
              <a:rPr lang="en-GB" sz="1400" b="0" dirty="0">
                <a:solidFill>
                  <a:srgbClr val="F8F8F2"/>
                </a:solidFill>
                <a:effectLst/>
                <a:latin typeface="Menlo" panose="020B0609030804020204" pitchFamily="49" charset="0"/>
              </a:rPr>
              <a:t>;</a:t>
            </a:r>
          </a:p>
          <a:p>
            <a:r>
              <a:rPr lang="en-GB" sz="1400" b="0" dirty="0">
                <a:solidFill>
                  <a:srgbClr val="F8F8F2"/>
                </a:solidFill>
                <a:effectLst/>
                <a:latin typeface="Menlo" panose="020B0609030804020204" pitchFamily="49" charset="0"/>
              </a:rPr>
              <a:t>}</a:t>
            </a:r>
          </a:p>
          <a:p>
            <a:br>
              <a:rPr lang="en-GB" sz="1400" b="0" dirty="0">
                <a:solidFill>
                  <a:srgbClr val="F8F8F2"/>
                </a:solidFill>
                <a:effectLst/>
                <a:latin typeface="Menlo" panose="020B0609030804020204" pitchFamily="49" charset="0"/>
              </a:rPr>
            </a:br>
            <a:r>
              <a:rPr lang="en-GB" sz="1400" b="0" i="1" dirty="0">
                <a:solidFill>
                  <a:srgbClr val="66D9EF"/>
                </a:solidFill>
                <a:effectLst/>
                <a:latin typeface="Menlo" panose="020B0609030804020204" pitchFamily="49" charset="0"/>
              </a:rPr>
              <a:t>void</a:t>
            </a:r>
            <a:r>
              <a:rPr lang="en-GB" sz="1400" b="0" dirty="0">
                <a:solidFill>
                  <a:srgbClr val="F8F8F2"/>
                </a:solidFill>
                <a:effectLst/>
                <a:latin typeface="Menlo" panose="020B0609030804020204" pitchFamily="49" charset="0"/>
              </a:rPr>
              <a:t> </a:t>
            </a:r>
            <a:r>
              <a:rPr lang="en-GB" sz="1400" b="0" dirty="0">
                <a:solidFill>
                  <a:srgbClr val="A6E22E"/>
                </a:solidFill>
                <a:effectLst/>
                <a:latin typeface="Menlo" panose="020B0609030804020204" pitchFamily="49" charset="0"/>
              </a:rPr>
              <a:t>simulation</a:t>
            </a:r>
            <a:r>
              <a:rPr lang="en-GB" sz="1400" b="0" dirty="0">
                <a:solidFill>
                  <a:srgbClr val="F8F8F2"/>
                </a:solidFill>
                <a:effectLst/>
                <a:latin typeface="Menlo" panose="020B0609030804020204" pitchFamily="49" charset="0"/>
              </a:rPr>
              <a:t>(</a:t>
            </a:r>
            <a:r>
              <a:rPr lang="en-GB" sz="1400" b="0" dirty="0" err="1">
                <a:solidFill>
                  <a:srgbClr val="F92672"/>
                </a:solidFill>
                <a:effectLst/>
                <a:latin typeface="Menlo" panose="020B0609030804020204" pitchFamily="49" charset="0"/>
              </a:rPr>
              <a:t>const</a:t>
            </a:r>
            <a:r>
              <a:rPr lang="en-GB" sz="1400" b="0" dirty="0">
                <a:solidFill>
                  <a:srgbClr val="F8F8F2"/>
                </a:solidFill>
                <a:effectLst/>
                <a:latin typeface="Menlo" panose="020B0609030804020204" pitchFamily="49" charset="0"/>
              </a:rPr>
              <a:t> </a:t>
            </a:r>
            <a:r>
              <a:rPr lang="en-GB" sz="1400" b="0" u="sng" dirty="0">
                <a:solidFill>
                  <a:srgbClr val="A6E22E"/>
                </a:solidFill>
                <a:effectLst/>
                <a:latin typeface="Menlo" panose="020B0609030804020204" pitchFamily="49" charset="0"/>
              </a:rPr>
              <a:t>vector</a:t>
            </a:r>
            <a:r>
              <a:rPr lang="en-GB" sz="1400" b="0" dirty="0">
                <a:solidFill>
                  <a:srgbClr val="F8F8F2"/>
                </a:solidFill>
                <a:effectLst/>
                <a:latin typeface="Menlo" panose="020B0609030804020204" pitchFamily="49" charset="0"/>
              </a:rPr>
              <a:t>&lt;</a:t>
            </a:r>
            <a:r>
              <a:rPr lang="en-GB" sz="1400" b="0" i="1" dirty="0">
                <a:solidFill>
                  <a:srgbClr val="66D9EF"/>
                </a:solidFill>
                <a:effectLst/>
                <a:latin typeface="Menlo" panose="020B0609030804020204" pitchFamily="49" charset="0"/>
              </a:rPr>
              <a:t>double</a:t>
            </a:r>
            <a:r>
              <a:rPr lang="en-GB" sz="1400" b="0" dirty="0">
                <a:solidFill>
                  <a:srgbClr val="F8F8F2"/>
                </a:solidFill>
                <a:effectLst/>
                <a:latin typeface="Menlo" panose="020B0609030804020204" pitchFamily="49" charset="0"/>
              </a:rPr>
              <a:t>&gt;</a:t>
            </a:r>
            <a:r>
              <a:rPr lang="en-GB" sz="1400" b="0" dirty="0">
                <a:solidFill>
                  <a:srgbClr val="F92672"/>
                </a:solidFill>
                <a:effectLst/>
                <a:latin typeface="Menlo" panose="020B0609030804020204" pitchFamily="49" charset="0"/>
              </a:rPr>
              <a:t>&amp;</a:t>
            </a:r>
            <a:r>
              <a:rPr lang="en-GB" sz="1400" b="0" dirty="0">
                <a:solidFill>
                  <a:srgbClr val="F8F8F2"/>
                </a:solidFill>
                <a:effectLst/>
                <a:latin typeface="Menlo" panose="020B0609030804020204" pitchFamily="49" charset="0"/>
              </a:rPr>
              <a:t> </a:t>
            </a:r>
            <a:r>
              <a:rPr lang="en-GB" sz="1400" b="0" i="1" dirty="0">
                <a:solidFill>
                  <a:srgbClr val="FD971F"/>
                </a:solidFill>
                <a:effectLst/>
                <a:latin typeface="Menlo" panose="020B0609030804020204" pitchFamily="49" charset="0"/>
              </a:rPr>
              <a:t>input</a:t>
            </a:r>
            <a:r>
              <a:rPr lang="en-GB" sz="1400" b="0" dirty="0">
                <a:solidFill>
                  <a:srgbClr val="F8F8F2"/>
                </a:solidFill>
                <a:effectLst/>
                <a:latin typeface="Menlo" panose="020B0609030804020204" pitchFamily="49" charset="0"/>
              </a:rPr>
              <a:t>, </a:t>
            </a:r>
            <a:r>
              <a:rPr lang="en-GB" sz="1400" b="0" u="sng" dirty="0">
                <a:solidFill>
                  <a:srgbClr val="A6E22E"/>
                </a:solidFill>
                <a:effectLst/>
                <a:latin typeface="Menlo" panose="020B0609030804020204" pitchFamily="49" charset="0"/>
              </a:rPr>
              <a:t>vector</a:t>
            </a:r>
            <a:r>
              <a:rPr lang="en-GB" sz="1400" b="0" dirty="0">
                <a:solidFill>
                  <a:srgbClr val="F8F8F2"/>
                </a:solidFill>
                <a:effectLst/>
                <a:latin typeface="Menlo" panose="020B0609030804020204" pitchFamily="49" charset="0"/>
              </a:rPr>
              <a:t>&lt;</a:t>
            </a:r>
            <a:r>
              <a:rPr lang="en-GB" sz="1400" b="0" i="1" dirty="0">
                <a:solidFill>
                  <a:srgbClr val="66D9EF"/>
                </a:solidFill>
                <a:effectLst/>
                <a:latin typeface="Menlo" panose="020B0609030804020204" pitchFamily="49" charset="0"/>
              </a:rPr>
              <a:t>double</a:t>
            </a:r>
            <a:r>
              <a:rPr lang="en-GB" sz="1400" b="0" dirty="0">
                <a:solidFill>
                  <a:srgbClr val="F8F8F2"/>
                </a:solidFill>
                <a:effectLst/>
                <a:latin typeface="Menlo" panose="020B0609030804020204" pitchFamily="49" charset="0"/>
              </a:rPr>
              <a:t>&gt;</a:t>
            </a:r>
            <a:r>
              <a:rPr lang="en-GB" sz="1400" b="0" dirty="0">
                <a:solidFill>
                  <a:srgbClr val="F92672"/>
                </a:solidFill>
                <a:effectLst/>
                <a:latin typeface="Menlo" panose="020B0609030804020204" pitchFamily="49" charset="0"/>
              </a:rPr>
              <a:t>&amp;</a:t>
            </a:r>
            <a:r>
              <a:rPr lang="en-GB" sz="1400" b="0" dirty="0">
                <a:solidFill>
                  <a:srgbClr val="F8F8F2"/>
                </a:solidFill>
                <a:effectLst/>
                <a:latin typeface="Menlo" panose="020B0609030804020204" pitchFamily="49" charset="0"/>
              </a:rPr>
              <a:t> </a:t>
            </a:r>
            <a:r>
              <a:rPr lang="en-GB" sz="1400" b="0" i="1" dirty="0">
                <a:solidFill>
                  <a:srgbClr val="FD971F"/>
                </a:solidFill>
                <a:effectLst/>
                <a:latin typeface="Menlo" panose="020B0609030804020204" pitchFamily="49" charset="0"/>
              </a:rPr>
              <a:t>output</a:t>
            </a:r>
            <a:r>
              <a:rPr lang="en-GB" sz="1400" b="0" dirty="0">
                <a:solidFill>
                  <a:srgbClr val="F8F8F2"/>
                </a:solidFill>
                <a:effectLst/>
                <a:latin typeface="Menlo" panose="020B0609030804020204" pitchFamily="49" charset="0"/>
              </a:rPr>
              <a:t>) </a:t>
            </a:r>
          </a:p>
          <a:p>
            <a:r>
              <a:rPr lang="en-GB" sz="1400" b="0" dirty="0">
                <a:solidFill>
                  <a:srgbClr val="F8F8F2"/>
                </a:solidFill>
                <a:effectLst/>
                <a:latin typeface="Menlo" panose="020B0609030804020204" pitchFamily="49" charset="0"/>
              </a:rPr>
              <a:t>{</a:t>
            </a:r>
          </a:p>
          <a:p>
            <a:r>
              <a:rPr lang="en-GB" sz="1400" b="0" dirty="0">
                <a:solidFill>
                  <a:srgbClr val="88846F"/>
                </a:solidFill>
                <a:effectLst/>
                <a:latin typeface="Menlo" panose="020B0609030804020204" pitchFamily="49" charset="0"/>
              </a:rPr>
              <a:t>// Simulation loops over inputs and modifies the output vector</a:t>
            </a:r>
            <a:endParaRPr lang="en-GB" sz="1400" b="0" dirty="0">
              <a:solidFill>
                <a:srgbClr val="F8F8F2"/>
              </a:solidFill>
              <a:effectLst/>
              <a:latin typeface="Menlo" panose="020B0609030804020204" pitchFamily="49" charset="0"/>
            </a:endParaRPr>
          </a:p>
          <a:p>
            <a:r>
              <a:rPr lang="en-GB" sz="1400" b="0" i="1" dirty="0">
                <a:solidFill>
                  <a:srgbClr val="66D9EF"/>
                </a:solidFill>
                <a:effectLst/>
                <a:latin typeface="Menlo" panose="020B0609030804020204" pitchFamily="49" charset="0"/>
              </a:rPr>
              <a:t>double</a:t>
            </a:r>
            <a:r>
              <a:rPr lang="en-GB" sz="1400" b="0" dirty="0">
                <a:solidFill>
                  <a:srgbClr val="F8F8F2"/>
                </a:solidFill>
                <a:effectLst/>
                <a:latin typeface="Menlo" panose="020B0609030804020204" pitchFamily="49" charset="0"/>
              </a:rPr>
              <a:t> </a:t>
            </a:r>
            <a:r>
              <a:rPr lang="en-GB" sz="1400" b="0" dirty="0" err="1">
                <a:solidFill>
                  <a:srgbClr val="F8F8F2"/>
                </a:solidFill>
                <a:effectLst/>
                <a:latin typeface="Menlo" panose="020B0609030804020204" pitchFamily="49" charset="0"/>
              </a:rPr>
              <a:t>temp_val</a:t>
            </a:r>
            <a:r>
              <a:rPr lang="en-GB" sz="1400" b="0" dirty="0">
                <a:solidFill>
                  <a:srgbClr val="F8F8F2"/>
                </a:solidFill>
                <a:effectLst/>
                <a:latin typeface="Menlo" panose="020B0609030804020204" pitchFamily="49" charset="0"/>
              </a:rPr>
              <a:t>;</a:t>
            </a:r>
          </a:p>
          <a:p>
            <a:r>
              <a:rPr lang="en-GB" sz="1400" b="0" dirty="0">
                <a:solidFill>
                  <a:srgbClr val="F92672"/>
                </a:solidFill>
                <a:effectLst/>
                <a:latin typeface="Menlo" panose="020B0609030804020204" pitchFamily="49" charset="0"/>
              </a:rPr>
              <a:t>for</a:t>
            </a:r>
            <a:r>
              <a:rPr lang="en-GB" sz="1400" b="0" dirty="0">
                <a:solidFill>
                  <a:srgbClr val="F8F8F2"/>
                </a:solidFill>
                <a:effectLst/>
                <a:latin typeface="Menlo" panose="020B0609030804020204" pitchFamily="49" charset="0"/>
              </a:rPr>
              <a:t> (</a:t>
            </a:r>
            <a:r>
              <a:rPr lang="en-GB" sz="1400" b="0" i="1" dirty="0">
                <a:solidFill>
                  <a:srgbClr val="66D9EF"/>
                </a:solidFill>
                <a:effectLst/>
                <a:latin typeface="Menlo" panose="020B0609030804020204" pitchFamily="49" charset="0"/>
              </a:rPr>
              <a:t>auto</a:t>
            </a:r>
            <a:r>
              <a:rPr lang="en-GB" sz="1400" b="0" dirty="0">
                <a:solidFill>
                  <a:srgbClr val="F8F8F2"/>
                </a:solidFill>
                <a:effectLst/>
                <a:latin typeface="Menlo" panose="020B0609030804020204" pitchFamily="49" charset="0"/>
              </a:rPr>
              <a:t> </a:t>
            </a:r>
            <a:r>
              <a:rPr lang="en-GB" sz="1400" b="0" dirty="0" err="1">
                <a:solidFill>
                  <a:srgbClr val="F8F8F2"/>
                </a:solidFill>
                <a:effectLst/>
                <a:latin typeface="Menlo" panose="020B0609030804020204" pitchFamily="49" charset="0"/>
              </a:rPr>
              <a:t>i</a:t>
            </a:r>
            <a:r>
              <a:rPr lang="en-GB" sz="1400" b="0" dirty="0">
                <a:solidFill>
                  <a:srgbClr val="F8F8F2"/>
                </a:solidFill>
                <a:effectLst/>
                <a:latin typeface="Menlo" panose="020B0609030804020204" pitchFamily="49" charset="0"/>
              </a:rPr>
              <a:t>: input){</a:t>
            </a:r>
          </a:p>
          <a:p>
            <a:r>
              <a:rPr lang="en-GB" sz="1400" b="0" dirty="0">
                <a:solidFill>
                  <a:srgbClr val="A6E22E"/>
                </a:solidFill>
                <a:effectLst/>
                <a:latin typeface="Menlo" panose="020B0609030804020204" pitchFamily="49" charset="0"/>
              </a:rPr>
              <a:t>buffer</a:t>
            </a:r>
            <a:r>
              <a:rPr lang="en-GB" sz="1400" b="0" dirty="0">
                <a:solidFill>
                  <a:srgbClr val="F8F8F2"/>
                </a:solidFill>
                <a:effectLst/>
                <a:latin typeface="Menlo" panose="020B0609030804020204" pitchFamily="49" charset="0"/>
              </a:rPr>
              <a:t>(</a:t>
            </a:r>
            <a:r>
              <a:rPr lang="en-GB" sz="1400" b="0" dirty="0" err="1">
                <a:solidFill>
                  <a:srgbClr val="F8F8F2"/>
                </a:solidFill>
                <a:effectLst/>
                <a:latin typeface="Menlo" panose="020B0609030804020204" pitchFamily="49" charset="0"/>
              </a:rPr>
              <a:t>i</a:t>
            </a:r>
            <a:r>
              <a:rPr lang="en-GB" sz="1400" b="0" dirty="0">
                <a:solidFill>
                  <a:srgbClr val="F8F8F2"/>
                </a:solidFill>
                <a:effectLst/>
                <a:latin typeface="Menlo" panose="020B0609030804020204" pitchFamily="49" charset="0"/>
              </a:rPr>
              <a:t>, </a:t>
            </a:r>
            <a:r>
              <a:rPr lang="en-GB" sz="1400" b="0" dirty="0" err="1">
                <a:solidFill>
                  <a:srgbClr val="F8F8F2"/>
                </a:solidFill>
                <a:effectLst/>
                <a:latin typeface="Menlo" panose="020B0609030804020204" pitchFamily="49" charset="0"/>
              </a:rPr>
              <a:t>temp_val</a:t>
            </a:r>
            <a:r>
              <a:rPr lang="en-GB" sz="1400" b="0" dirty="0">
                <a:solidFill>
                  <a:srgbClr val="F8F8F2"/>
                </a:solidFill>
                <a:effectLst/>
                <a:latin typeface="Menlo" panose="020B0609030804020204" pitchFamily="49" charset="0"/>
              </a:rPr>
              <a:t>);</a:t>
            </a:r>
          </a:p>
          <a:p>
            <a:r>
              <a:rPr lang="en-GB" sz="1400" b="0" dirty="0" err="1">
                <a:solidFill>
                  <a:srgbClr val="F8F8F2"/>
                </a:solidFill>
                <a:effectLst/>
                <a:latin typeface="Menlo" panose="020B0609030804020204" pitchFamily="49" charset="0"/>
              </a:rPr>
              <a:t>output.</a:t>
            </a:r>
            <a:r>
              <a:rPr lang="en-GB" sz="1400" b="0" dirty="0" err="1">
                <a:solidFill>
                  <a:srgbClr val="A6E22E"/>
                </a:solidFill>
                <a:effectLst/>
                <a:latin typeface="Menlo" panose="020B0609030804020204" pitchFamily="49" charset="0"/>
              </a:rPr>
              <a:t>push_back</a:t>
            </a:r>
            <a:r>
              <a:rPr lang="en-GB" sz="1400" b="0" dirty="0">
                <a:solidFill>
                  <a:srgbClr val="F8F8F2"/>
                </a:solidFill>
                <a:effectLst/>
                <a:latin typeface="Menlo" panose="020B0609030804020204" pitchFamily="49" charset="0"/>
              </a:rPr>
              <a:t>(</a:t>
            </a:r>
            <a:r>
              <a:rPr lang="en-GB" sz="1400" b="0" dirty="0" err="1">
                <a:solidFill>
                  <a:srgbClr val="F8F8F2"/>
                </a:solidFill>
                <a:effectLst/>
                <a:latin typeface="Menlo" panose="020B0609030804020204" pitchFamily="49" charset="0"/>
              </a:rPr>
              <a:t>temp_val</a:t>
            </a:r>
            <a:r>
              <a:rPr lang="en-GB" sz="1400" b="0" dirty="0">
                <a:solidFill>
                  <a:srgbClr val="F8F8F2"/>
                </a:solidFill>
                <a:effectLst/>
                <a:latin typeface="Menlo" panose="020B0609030804020204" pitchFamily="49" charset="0"/>
              </a:rPr>
              <a:t>);</a:t>
            </a:r>
          </a:p>
          <a:p>
            <a:r>
              <a:rPr lang="en-GB" sz="1400" b="0" dirty="0">
                <a:solidFill>
                  <a:srgbClr val="F8F8F2"/>
                </a:solidFill>
                <a:effectLst/>
                <a:latin typeface="Menlo" panose="020B0609030804020204" pitchFamily="49" charset="0"/>
              </a:rPr>
              <a:t>}</a:t>
            </a:r>
          </a:p>
          <a:p>
            <a:r>
              <a:rPr lang="en-GB" sz="1400" b="0" dirty="0">
                <a:solidFill>
                  <a:srgbClr val="F8F8F2"/>
                </a:solidFill>
                <a:effectLst/>
                <a:latin typeface="Menlo" panose="020B0609030804020204" pitchFamily="49" charset="0"/>
              </a:rPr>
              <a:t>}</a:t>
            </a:r>
          </a:p>
        </p:txBody>
      </p:sp>
      <p:sp>
        <p:nvSpPr>
          <p:cNvPr id="5" name="TextBox 4">
            <a:extLst>
              <a:ext uri="{FF2B5EF4-FFF2-40B4-BE49-F238E27FC236}">
                <a16:creationId xmlns:a16="http://schemas.microsoft.com/office/drawing/2014/main" id="{7722060D-A570-158C-1B86-F6358AF1DCA1}"/>
              </a:ext>
            </a:extLst>
          </p:cNvPr>
          <p:cNvSpPr txBox="1"/>
          <p:nvPr/>
        </p:nvSpPr>
        <p:spPr>
          <a:xfrm>
            <a:off x="5166797" y="996916"/>
            <a:ext cx="2416629" cy="584775"/>
          </a:xfrm>
          <a:prstGeom prst="rect">
            <a:avLst/>
          </a:prstGeom>
          <a:solidFill>
            <a:schemeClr val="tx1"/>
          </a:solidFill>
          <a:ln w="25400">
            <a:solidFill>
              <a:srgbClr val="00B0F0"/>
            </a:solidFill>
          </a:ln>
        </p:spPr>
        <p:txBody>
          <a:bodyPr wrap="square">
            <a:spAutoFit/>
          </a:bodyPr>
          <a:lstStyle>
            <a:defPPr>
              <a:defRPr lang="en-US"/>
            </a:defPPr>
            <a:lvl1pPr>
              <a:defRPr>
                <a:solidFill>
                  <a:schemeClr val="bg1"/>
                </a:solidFill>
              </a:defRPr>
            </a:lvl1pPr>
          </a:lstStyle>
          <a:p>
            <a:r>
              <a:rPr lang="en-US" dirty="0"/>
              <a:t>Input is fixed, output can change</a:t>
            </a:r>
          </a:p>
        </p:txBody>
      </p:sp>
      <p:sp>
        <p:nvSpPr>
          <p:cNvPr id="6" name="Right Brace 5">
            <a:extLst>
              <a:ext uri="{FF2B5EF4-FFF2-40B4-BE49-F238E27FC236}">
                <a16:creationId xmlns:a16="http://schemas.microsoft.com/office/drawing/2014/main" id="{454EFE9E-C29B-830D-B60E-93EE6FD46B7A}"/>
              </a:ext>
            </a:extLst>
          </p:cNvPr>
          <p:cNvSpPr/>
          <p:nvPr/>
        </p:nvSpPr>
        <p:spPr>
          <a:xfrm rot="5400000" flipH="1">
            <a:off x="6112754" y="-99269"/>
            <a:ext cx="434576" cy="3864429"/>
          </a:xfrm>
          <a:prstGeom prst="rightBrace">
            <a:avLst>
              <a:gd name="adj1" fmla="val 8333"/>
              <a:gd name="adj2" fmla="val 51266"/>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525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B8ABC-78F0-613F-F60C-2383FD6D8D70}"/>
              </a:ext>
            </a:extLst>
          </p:cNvPr>
          <p:cNvSpPr>
            <a:spLocks noGrp="1"/>
          </p:cNvSpPr>
          <p:nvPr>
            <p:ph type="title"/>
          </p:nvPr>
        </p:nvSpPr>
        <p:spPr/>
        <p:txBody>
          <a:bodyPr/>
          <a:lstStyle/>
          <a:p>
            <a:pPr algn="l"/>
            <a:r>
              <a:rPr lang="en-GB" dirty="0"/>
              <a:t>Example</a:t>
            </a:r>
          </a:p>
        </p:txBody>
      </p:sp>
      <p:sp>
        <p:nvSpPr>
          <p:cNvPr id="5" name="TextBox 4">
            <a:extLst>
              <a:ext uri="{FF2B5EF4-FFF2-40B4-BE49-F238E27FC236}">
                <a16:creationId xmlns:a16="http://schemas.microsoft.com/office/drawing/2014/main" id="{0B0C46C9-A9F5-0842-8B67-204165F8EF99}"/>
              </a:ext>
            </a:extLst>
          </p:cNvPr>
          <p:cNvSpPr txBox="1"/>
          <p:nvPr/>
        </p:nvSpPr>
        <p:spPr>
          <a:xfrm>
            <a:off x="913795" y="1612543"/>
            <a:ext cx="1600231" cy="646331"/>
          </a:xfrm>
          <a:prstGeom prst="rect">
            <a:avLst/>
          </a:prstGeom>
          <a:noFill/>
        </p:spPr>
        <p:txBody>
          <a:bodyPr wrap="square">
            <a:spAutoFit/>
          </a:bodyPr>
          <a:lstStyle/>
          <a:p>
            <a:r>
              <a:rPr lang="en-US" dirty="0">
                <a:solidFill>
                  <a:srgbClr val="002060"/>
                </a:solidFill>
              </a:rPr>
              <a:t>1e1 -&gt; 1e6 draws</a:t>
            </a:r>
          </a:p>
        </p:txBody>
      </p:sp>
      <p:pic>
        <p:nvPicPr>
          <p:cNvPr id="3" name="Picture 2" descr="Chart, histogram&#10;&#10;Description automatically generated">
            <a:extLst>
              <a:ext uri="{FF2B5EF4-FFF2-40B4-BE49-F238E27FC236}">
                <a16:creationId xmlns:a16="http://schemas.microsoft.com/office/drawing/2014/main" id="{8D6F0100-D778-8B21-5DB4-ADA96E51E65C}"/>
              </a:ext>
            </a:extLst>
          </p:cNvPr>
          <p:cNvPicPr>
            <a:picLocks noChangeAspect="1"/>
          </p:cNvPicPr>
          <p:nvPr/>
        </p:nvPicPr>
        <p:blipFill>
          <a:blip r:embed="rId2"/>
          <a:stretch>
            <a:fillRect/>
          </a:stretch>
        </p:blipFill>
        <p:spPr>
          <a:xfrm>
            <a:off x="2209800" y="2093976"/>
            <a:ext cx="7772400" cy="3886200"/>
          </a:xfrm>
          <a:prstGeom prst="rect">
            <a:avLst/>
          </a:prstGeom>
          <a:ln w="31750">
            <a:solidFill>
              <a:srgbClr val="3399FF"/>
            </a:solidFill>
          </a:ln>
        </p:spPr>
      </p:pic>
      <p:pic>
        <p:nvPicPr>
          <p:cNvPr id="6" name="Picture 5" descr="Chart, histogram&#10;&#10;Description automatically generated">
            <a:extLst>
              <a:ext uri="{FF2B5EF4-FFF2-40B4-BE49-F238E27FC236}">
                <a16:creationId xmlns:a16="http://schemas.microsoft.com/office/drawing/2014/main" id="{824633AA-AC35-D688-A877-F06B5CF5BD65}"/>
              </a:ext>
            </a:extLst>
          </p:cNvPr>
          <p:cNvPicPr>
            <a:picLocks noChangeAspect="1"/>
          </p:cNvPicPr>
          <p:nvPr/>
        </p:nvPicPr>
        <p:blipFill>
          <a:blip r:embed="rId3"/>
          <a:stretch>
            <a:fillRect/>
          </a:stretch>
        </p:blipFill>
        <p:spPr>
          <a:xfrm>
            <a:off x="2209800" y="2093976"/>
            <a:ext cx="7772400" cy="3886200"/>
          </a:xfrm>
          <a:prstGeom prst="rect">
            <a:avLst/>
          </a:prstGeom>
          <a:ln w="31750">
            <a:solidFill>
              <a:srgbClr val="3399FF"/>
            </a:solidFill>
          </a:ln>
        </p:spPr>
      </p:pic>
      <p:pic>
        <p:nvPicPr>
          <p:cNvPr id="7" name="Picture 6" descr="Chart&#10;&#10;Description automatically generated">
            <a:extLst>
              <a:ext uri="{FF2B5EF4-FFF2-40B4-BE49-F238E27FC236}">
                <a16:creationId xmlns:a16="http://schemas.microsoft.com/office/drawing/2014/main" id="{3EB920EE-B8C0-C11C-FDA1-003BA308D592}"/>
              </a:ext>
            </a:extLst>
          </p:cNvPr>
          <p:cNvPicPr>
            <a:picLocks noChangeAspect="1"/>
          </p:cNvPicPr>
          <p:nvPr/>
        </p:nvPicPr>
        <p:blipFill>
          <a:blip r:embed="rId4"/>
          <a:stretch>
            <a:fillRect/>
          </a:stretch>
        </p:blipFill>
        <p:spPr>
          <a:xfrm>
            <a:off x="2209800" y="2093976"/>
            <a:ext cx="7772400" cy="3886200"/>
          </a:xfrm>
          <a:prstGeom prst="rect">
            <a:avLst/>
          </a:prstGeom>
          <a:ln w="31750">
            <a:solidFill>
              <a:srgbClr val="3399FF"/>
            </a:solidFill>
          </a:ln>
        </p:spPr>
      </p:pic>
      <p:pic>
        <p:nvPicPr>
          <p:cNvPr id="8" name="Picture 7" descr="Chart&#10;&#10;Description automatically generated">
            <a:extLst>
              <a:ext uri="{FF2B5EF4-FFF2-40B4-BE49-F238E27FC236}">
                <a16:creationId xmlns:a16="http://schemas.microsoft.com/office/drawing/2014/main" id="{83A3CEB5-B4CB-339C-6CFE-BB77BD60177A}"/>
              </a:ext>
            </a:extLst>
          </p:cNvPr>
          <p:cNvPicPr>
            <a:picLocks noChangeAspect="1"/>
          </p:cNvPicPr>
          <p:nvPr/>
        </p:nvPicPr>
        <p:blipFill>
          <a:blip r:embed="rId5"/>
          <a:stretch>
            <a:fillRect/>
          </a:stretch>
        </p:blipFill>
        <p:spPr>
          <a:xfrm>
            <a:off x="2206200" y="2092176"/>
            <a:ext cx="7776000" cy="3888000"/>
          </a:xfrm>
          <a:prstGeom prst="rect">
            <a:avLst/>
          </a:prstGeom>
          <a:ln w="31750">
            <a:solidFill>
              <a:srgbClr val="3399FF"/>
            </a:solidFill>
          </a:ln>
        </p:spPr>
      </p:pic>
      <p:pic>
        <p:nvPicPr>
          <p:cNvPr id="9" name="Picture 8" descr="Chart&#10;&#10;Description automatically generated">
            <a:extLst>
              <a:ext uri="{FF2B5EF4-FFF2-40B4-BE49-F238E27FC236}">
                <a16:creationId xmlns:a16="http://schemas.microsoft.com/office/drawing/2014/main" id="{83B59436-87F9-57F9-AC76-5B3DFE2ED772}"/>
              </a:ext>
            </a:extLst>
          </p:cNvPr>
          <p:cNvPicPr>
            <a:picLocks noChangeAspect="1"/>
          </p:cNvPicPr>
          <p:nvPr/>
        </p:nvPicPr>
        <p:blipFill>
          <a:blip r:embed="rId6"/>
          <a:stretch>
            <a:fillRect/>
          </a:stretch>
        </p:blipFill>
        <p:spPr>
          <a:xfrm>
            <a:off x="2206200" y="2092176"/>
            <a:ext cx="7772400" cy="3886200"/>
          </a:xfrm>
          <a:prstGeom prst="rect">
            <a:avLst/>
          </a:prstGeom>
          <a:ln w="31750">
            <a:solidFill>
              <a:srgbClr val="3399FF"/>
            </a:solidFill>
          </a:ln>
        </p:spPr>
      </p:pic>
    </p:spTree>
    <p:extLst>
      <p:ext uri="{BB962C8B-B14F-4D97-AF65-F5344CB8AC3E}">
        <p14:creationId xmlns:p14="http://schemas.microsoft.com/office/powerpoint/2010/main" val="326006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12AB4-3C3B-B079-D933-6686B62E734A}"/>
              </a:ext>
            </a:extLst>
          </p:cNvPr>
          <p:cNvSpPr>
            <a:spLocks noGrp="1"/>
          </p:cNvSpPr>
          <p:nvPr>
            <p:ph type="title"/>
          </p:nvPr>
        </p:nvSpPr>
        <p:spPr/>
        <p:txBody>
          <a:bodyPr/>
          <a:lstStyle/>
          <a:p>
            <a:r>
              <a:rPr lang="en-GB" dirty="0"/>
              <a:t>Challenge Ten: Area of a Circle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3ADFF19-7744-5E18-1BCB-ED228E365ABA}"/>
                  </a:ext>
                </a:extLst>
              </p:cNvPr>
              <p:cNvSpPr>
                <a:spLocks noGrp="1"/>
              </p:cNvSpPr>
              <p:nvPr>
                <p:ph idx="1"/>
              </p:nvPr>
            </p:nvSpPr>
            <p:spPr>
              <a:xfrm>
                <a:off x="913795" y="2076450"/>
                <a:ext cx="4867573" cy="3714749"/>
              </a:xfrm>
            </p:spPr>
            <p:txBody>
              <a:bodyPr>
                <a:normAutofit fontScale="77500" lnSpcReduction="20000"/>
              </a:bodyPr>
              <a:lstStyle/>
              <a:p>
                <a:r>
                  <a:rPr lang="en-US" dirty="0"/>
                  <a:t>For the circle described by </a:t>
                </a:r>
                <a14:m>
                  <m:oMath xmlns:m="http://schemas.openxmlformats.org/officeDocument/2006/math">
                    <m:sSup>
                      <m:sSupPr>
                        <m:ctrlPr>
                          <a:rPr lang="en-US" i="1" smtClean="0">
                            <a:latin typeface="Cambria Math" panose="02040503050406030204" pitchFamily="18" charset="0"/>
                          </a:rPr>
                        </m:ctrlPr>
                      </m:sSupPr>
                      <m:e>
                        <m:r>
                          <a:rPr lang="en-GB" b="0" i="1" smtClean="0">
                            <a:latin typeface="Cambria Math" panose="02040503050406030204" pitchFamily="18" charset="0"/>
                          </a:rPr>
                          <m:t>𝑥</m:t>
                        </m:r>
                      </m:e>
                      <m:sup>
                        <m:r>
                          <a:rPr lang="en-GB" b="0" i="1" smtClean="0">
                            <a:latin typeface="Cambria Math" panose="02040503050406030204" pitchFamily="18" charset="0"/>
                          </a:rPr>
                          <m:t>2</m:t>
                        </m:r>
                      </m:sup>
                    </m:sSup>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𝑦</m:t>
                        </m:r>
                      </m:e>
                      <m:sup>
                        <m:r>
                          <a:rPr lang="en-GB" b="0" i="1" smtClean="0">
                            <a:latin typeface="Cambria Math" panose="02040503050406030204" pitchFamily="18" charset="0"/>
                          </a:rPr>
                          <m:t>2</m:t>
                        </m:r>
                      </m:sup>
                    </m:sSup>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0.5</m:t>
                        </m:r>
                      </m:e>
                      <m:sup>
                        <m:r>
                          <a:rPr lang="en-GB" b="0" i="1" smtClean="0">
                            <a:latin typeface="Cambria Math" panose="02040503050406030204" pitchFamily="18" charset="0"/>
                          </a:rPr>
                          <m:t>2</m:t>
                        </m:r>
                      </m:sup>
                    </m:sSup>
                  </m:oMath>
                </a14:m>
                <a:r>
                  <a:rPr lang="en-US" dirty="0"/>
                  <a:t>, compute its area using a Monte Carlo method</a:t>
                </a:r>
              </a:p>
              <a:p>
                <a:endParaRPr lang="en-US" dirty="0"/>
              </a:p>
              <a:p>
                <a:r>
                  <a:rPr lang="en-US" dirty="0"/>
                  <a:t>i.e. draw random </a:t>
                </a:r>
                <a14:m>
                  <m:oMath xmlns:m="http://schemas.openxmlformats.org/officeDocument/2006/math">
                    <m:r>
                      <a:rPr lang="en-GB" b="0" i="1" smtClean="0">
                        <a:latin typeface="Cambria Math" panose="02040503050406030204" pitchFamily="18" charset="0"/>
                      </a:rPr>
                      <m:t>𝑥</m:t>
                    </m:r>
                  </m:oMath>
                </a14:m>
                <a:r>
                  <a:rPr lang="en-US" dirty="0"/>
                  <a:t> and </a:t>
                </a:r>
                <a14:m>
                  <m:oMath xmlns:m="http://schemas.openxmlformats.org/officeDocument/2006/math">
                    <m:r>
                      <a:rPr lang="en-GB" b="0" i="1" smtClean="0">
                        <a:latin typeface="Cambria Math" panose="02040503050406030204" pitchFamily="18" charset="0"/>
                      </a:rPr>
                      <m:t>𝑦</m:t>
                    </m:r>
                  </m:oMath>
                </a14:m>
                <a:r>
                  <a:rPr lang="en-US" dirty="0"/>
                  <a:t> between -0.5 and 0.5, and compute the fraction of draws that satisfy </a:t>
                </a:r>
                <a14:m>
                  <m:oMath xmlns:m="http://schemas.openxmlformats.org/officeDocument/2006/math">
                    <m:sSup>
                      <m:sSupPr>
                        <m:ctrlPr>
                          <a:rPr lang="en-US" i="1">
                            <a:latin typeface="Cambria Math" panose="02040503050406030204" pitchFamily="18" charset="0"/>
                          </a:rPr>
                        </m:ctrlPr>
                      </m:sSupPr>
                      <m:e>
                        <m:r>
                          <a:rPr lang="en-GB" i="1">
                            <a:latin typeface="Cambria Math" panose="02040503050406030204" pitchFamily="18" charset="0"/>
                          </a:rPr>
                          <m:t>𝑥</m:t>
                        </m:r>
                      </m:e>
                      <m:sup>
                        <m:r>
                          <a:rPr lang="en-GB" i="1">
                            <a:latin typeface="Cambria Math" panose="02040503050406030204" pitchFamily="18" charset="0"/>
                          </a:rPr>
                          <m:t>2</m:t>
                        </m:r>
                      </m:sup>
                    </m:sSup>
                    <m:r>
                      <a:rPr lang="en-GB" i="1">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𝑦</m:t>
                        </m:r>
                      </m:e>
                      <m:sup>
                        <m:r>
                          <a:rPr lang="en-GB" i="1">
                            <a:latin typeface="Cambria Math" panose="02040503050406030204" pitchFamily="18" charset="0"/>
                          </a:rPr>
                          <m:t>2</m:t>
                        </m:r>
                      </m:sup>
                    </m:sSup>
                    <m:r>
                      <a:rPr lang="en-GB" b="0" i="1" smtClean="0">
                        <a:latin typeface="Cambria Math" panose="02040503050406030204" pitchFamily="18" charset="0"/>
                      </a:rPr>
                      <m:t>&lt;</m:t>
                    </m:r>
                    <m:sSup>
                      <m:sSupPr>
                        <m:ctrlPr>
                          <a:rPr lang="en-GB" i="1">
                            <a:latin typeface="Cambria Math" panose="02040503050406030204" pitchFamily="18" charset="0"/>
                          </a:rPr>
                        </m:ctrlPr>
                      </m:sSupPr>
                      <m:e>
                        <m:r>
                          <a:rPr lang="en-GB" i="1">
                            <a:latin typeface="Cambria Math" panose="02040503050406030204" pitchFamily="18" charset="0"/>
                          </a:rPr>
                          <m:t>0.5</m:t>
                        </m:r>
                      </m:e>
                      <m:sup>
                        <m:r>
                          <a:rPr lang="en-GB" i="1">
                            <a:latin typeface="Cambria Math" panose="02040503050406030204" pitchFamily="18" charset="0"/>
                          </a:rPr>
                          <m:t>2</m:t>
                        </m:r>
                      </m:sup>
                    </m:sSup>
                  </m:oMath>
                </a14:m>
                <a:endParaRPr lang="en-US" dirty="0"/>
              </a:p>
              <a:p>
                <a:endParaRPr lang="en-US" dirty="0"/>
              </a:p>
              <a:p>
                <a:r>
                  <a:rPr lang="en-US" dirty="0"/>
                  <a:t>How many draws do you need to get ~1% error on </a:t>
                </a:r>
                <a14:m>
                  <m:oMath xmlns:m="http://schemas.openxmlformats.org/officeDocument/2006/math">
                    <m:r>
                      <a:rPr lang="en-US" i="1" smtClean="0">
                        <a:latin typeface="Cambria Math" panose="02040503050406030204" pitchFamily="18" charset="0"/>
                        <a:ea typeface="Cambria Math" panose="02040503050406030204" pitchFamily="18" charset="0"/>
                      </a:rPr>
                      <m:t>𝜋</m:t>
                    </m:r>
                    <m:sSup>
                      <m:sSupPr>
                        <m:ctrlPr>
                          <a:rPr lang="en-US"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𝑟</m:t>
                        </m:r>
                      </m:e>
                      <m:sup>
                        <m:r>
                          <a:rPr lang="en-GB" b="0" i="1" smtClean="0">
                            <a:latin typeface="Cambria Math" panose="02040503050406030204" pitchFamily="18" charset="0"/>
                            <a:ea typeface="Cambria Math" panose="02040503050406030204" pitchFamily="18" charset="0"/>
                          </a:rPr>
                          <m:t>2</m:t>
                        </m:r>
                      </m:sup>
                    </m:sSup>
                  </m:oMath>
                </a14:m>
                <a:r>
                  <a:rPr lang="en-US" dirty="0"/>
                  <a:t> ?</a:t>
                </a:r>
              </a:p>
              <a:p>
                <a:endParaRPr lang="en-GB" dirty="0"/>
              </a:p>
            </p:txBody>
          </p:sp>
        </mc:Choice>
        <mc:Fallback xmlns="">
          <p:sp>
            <p:nvSpPr>
              <p:cNvPr id="3" name="Content Placeholder 2">
                <a:extLst>
                  <a:ext uri="{FF2B5EF4-FFF2-40B4-BE49-F238E27FC236}">
                    <a16:creationId xmlns:a16="http://schemas.microsoft.com/office/drawing/2014/main" id="{53ADFF19-7744-5E18-1BCB-ED228E365ABA}"/>
                  </a:ext>
                </a:extLst>
              </p:cNvPr>
              <p:cNvSpPr>
                <a:spLocks noGrp="1" noRot="1" noChangeAspect="1" noMove="1" noResize="1" noEditPoints="1" noAdjustHandles="1" noChangeArrowheads="1" noChangeShapeType="1" noTextEdit="1"/>
              </p:cNvSpPr>
              <p:nvPr>
                <p:ph idx="1"/>
              </p:nvPr>
            </p:nvSpPr>
            <p:spPr>
              <a:xfrm>
                <a:off x="913795" y="2076450"/>
                <a:ext cx="4867573" cy="3714749"/>
              </a:xfrm>
              <a:blipFill>
                <a:blip r:embed="rId2"/>
                <a:stretch>
                  <a:fillRect/>
                </a:stretch>
              </a:blipFill>
            </p:spPr>
            <p:txBody>
              <a:bodyPr/>
              <a:lstStyle/>
              <a:p>
                <a:r>
                  <a:rPr lang="en-GB">
                    <a:noFill/>
                  </a:rPr>
                  <a:t> </a:t>
                </a:r>
              </a:p>
            </p:txBody>
          </p:sp>
        </mc:Fallback>
      </mc:AlternateContent>
      <p:sp>
        <p:nvSpPr>
          <p:cNvPr id="4" name="Rounded Rectangle 3">
            <a:extLst>
              <a:ext uri="{FF2B5EF4-FFF2-40B4-BE49-F238E27FC236}">
                <a16:creationId xmlns:a16="http://schemas.microsoft.com/office/drawing/2014/main" id="{5B54A67E-29EA-3197-4019-4D0EE2349A27}"/>
              </a:ext>
            </a:extLst>
          </p:cNvPr>
          <p:cNvSpPr/>
          <p:nvPr/>
        </p:nvSpPr>
        <p:spPr>
          <a:xfrm>
            <a:off x="2286001" y="230458"/>
            <a:ext cx="7654412" cy="1257300"/>
          </a:xfrm>
          <a:prstGeom prst="roundRect">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065C06F7-0AED-D0CC-7B08-5E53843CC4FE}"/>
              </a:ext>
            </a:extLst>
          </p:cNvPr>
          <p:cNvSpPr/>
          <p:nvPr/>
        </p:nvSpPr>
        <p:spPr>
          <a:xfrm>
            <a:off x="6870194" y="2254803"/>
            <a:ext cx="3595140" cy="3612630"/>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Oval 5">
            <a:extLst>
              <a:ext uri="{FF2B5EF4-FFF2-40B4-BE49-F238E27FC236}">
                <a16:creationId xmlns:a16="http://schemas.microsoft.com/office/drawing/2014/main" id="{6B212B8B-1DA9-42E9-4810-958FB236CEC5}"/>
              </a:ext>
            </a:extLst>
          </p:cNvPr>
          <p:cNvSpPr/>
          <p:nvPr/>
        </p:nvSpPr>
        <p:spPr>
          <a:xfrm>
            <a:off x="6870193" y="2272292"/>
            <a:ext cx="3595141" cy="3595141"/>
          </a:xfrm>
          <a:prstGeom prst="ellipse">
            <a:avLst/>
          </a:prstGeom>
          <a:solidFill>
            <a:schemeClr val="tx1"/>
          </a:solid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7" name="Straight Connector 6">
            <a:extLst>
              <a:ext uri="{FF2B5EF4-FFF2-40B4-BE49-F238E27FC236}">
                <a16:creationId xmlns:a16="http://schemas.microsoft.com/office/drawing/2014/main" id="{79BEEC13-E329-0B80-8D16-64A00353037B}"/>
              </a:ext>
            </a:extLst>
          </p:cNvPr>
          <p:cNvCxnSpPr>
            <a:stCxn id="6" idx="0"/>
            <a:endCxn id="5" idx="2"/>
          </p:cNvCxnSpPr>
          <p:nvPr/>
        </p:nvCxnSpPr>
        <p:spPr>
          <a:xfrm>
            <a:off x="8667764" y="2272292"/>
            <a:ext cx="0" cy="3595141"/>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863688A-4A6D-3AA4-CC5E-BEDA7EBDE85F}"/>
              </a:ext>
            </a:extLst>
          </p:cNvPr>
          <p:cNvCxnSpPr>
            <a:cxnSpLocks/>
          </p:cNvCxnSpPr>
          <p:nvPr/>
        </p:nvCxnSpPr>
        <p:spPr>
          <a:xfrm flipH="1">
            <a:off x="6870193" y="4118280"/>
            <a:ext cx="3595141"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AAA2DFD-1096-1BA9-9B5B-418C107FEC4A}"/>
              </a:ext>
            </a:extLst>
          </p:cNvPr>
          <p:cNvSpPr txBox="1"/>
          <p:nvPr/>
        </p:nvSpPr>
        <p:spPr>
          <a:xfrm>
            <a:off x="10525729" y="3934706"/>
            <a:ext cx="596423" cy="369332"/>
          </a:xfrm>
          <a:prstGeom prst="rect">
            <a:avLst/>
          </a:prstGeom>
          <a:noFill/>
        </p:spPr>
        <p:txBody>
          <a:bodyPr wrap="square">
            <a:spAutoFit/>
          </a:bodyPr>
          <a:lstStyle/>
          <a:p>
            <a:r>
              <a:rPr lang="en-US" dirty="0">
                <a:solidFill>
                  <a:schemeClr val="bg1"/>
                </a:solidFill>
              </a:rPr>
              <a:t>0.5</a:t>
            </a:r>
          </a:p>
        </p:txBody>
      </p:sp>
      <p:sp>
        <p:nvSpPr>
          <p:cNvPr id="10" name="TextBox 9">
            <a:extLst>
              <a:ext uri="{FF2B5EF4-FFF2-40B4-BE49-F238E27FC236}">
                <a16:creationId xmlns:a16="http://schemas.microsoft.com/office/drawing/2014/main" id="{FB505B79-4126-334A-BE94-835C622709A3}"/>
              </a:ext>
            </a:extLst>
          </p:cNvPr>
          <p:cNvSpPr txBox="1"/>
          <p:nvPr/>
        </p:nvSpPr>
        <p:spPr>
          <a:xfrm>
            <a:off x="8369551" y="1885471"/>
            <a:ext cx="596423" cy="369332"/>
          </a:xfrm>
          <a:prstGeom prst="rect">
            <a:avLst/>
          </a:prstGeom>
          <a:noFill/>
        </p:spPr>
        <p:txBody>
          <a:bodyPr wrap="square">
            <a:spAutoFit/>
          </a:bodyPr>
          <a:lstStyle/>
          <a:p>
            <a:r>
              <a:rPr lang="en-US" dirty="0">
                <a:solidFill>
                  <a:schemeClr val="bg1"/>
                </a:solidFill>
              </a:rPr>
              <a:t>0.5</a:t>
            </a:r>
          </a:p>
        </p:txBody>
      </p:sp>
      <p:sp>
        <p:nvSpPr>
          <p:cNvPr id="11" name="TextBox 10">
            <a:extLst>
              <a:ext uri="{FF2B5EF4-FFF2-40B4-BE49-F238E27FC236}">
                <a16:creationId xmlns:a16="http://schemas.microsoft.com/office/drawing/2014/main" id="{8816E382-DC21-36AD-6FB4-541E2AF262EA}"/>
              </a:ext>
            </a:extLst>
          </p:cNvPr>
          <p:cNvSpPr txBox="1"/>
          <p:nvPr/>
        </p:nvSpPr>
        <p:spPr>
          <a:xfrm>
            <a:off x="6273769" y="3934706"/>
            <a:ext cx="596423" cy="369332"/>
          </a:xfrm>
          <a:prstGeom prst="rect">
            <a:avLst/>
          </a:prstGeom>
          <a:noFill/>
        </p:spPr>
        <p:txBody>
          <a:bodyPr wrap="square">
            <a:spAutoFit/>
          </a:bodyPr>
          <a:lstStyle/>
          <a:p>
            <a:r>
              <a:rPr lang="en-US" dirty="0">
                <a:solidFill>
                  <a:schemeClr val="bg1"/>
                </a:solidFill>
              </a:rPr>
              <a:t>-0.5</a:t>
            </a:r>
          </a:p>
        </p:txBody>
      </p:sp>
      <p:sp>
        <p:nvSpPr>
          <p:cNvPr id="12" name="TextBox 11">
            <a:extLst>
              <a:ext uri="{FF2B5EF4-FFF2-40B4-BE49-F238E27FC236}">
                <a16:creationId xmlns:a16="http://schemas.microsoft.com/office/drawing/2014/main" id="{4E3FC383-EC02-6FBE-76C2-1D06F64AA930}"/>
              </a:ext>
            </a:extLst>
          </p:cNvPr>
          <p:cNvSpPr txBox="1"/>
          <p:nvPr/>
        </p:nvSpPr>
        <p:spPr>
          <a:xfrm>
            <a:off x="8366038" y="5884922"/>
            <a:ext cx="596423" cy="369332"/>
          </a:xfrm>
          <a:prstGeom prst="rect">
            <a:avLst/>
          </a:prstGeom>
          <a:noFill/>
        </p:spPr>
        <p:txBody>
          <a:bodyPr wrap="square">
            <a:spAutoFit/>
          </a:bodyPr>
          <a:lstStyle/>
          <a:p>
            <a:r>
              <a:rPr lang="en-US" dirty="0">
                <a:solidFill>
                  <a:schemeClr val="bg1"/>
                </a:solidFill>
              </a:rPr>
              <a:t>-0.5</a:t>
            </a:r>
          </a:p>
        </p:txBody>
      </p:sp>
    </p:spTree>
    <p:extLst>
      <p:ext uri="{BB962C8B-B14F-4D97-AF65-F5344CB8AC3E}">
        <p14:creationId xmlns:p14="http://schemas.microsoft.com/office/powerpoint/2010/main" val="5354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49470-ADA2-B5B1-16A4-D9564F35EB9B}"/>
              </a:ext>
            </a:extLst>
          </p:cNvPr>
          <p:cNvSpPr>
            <a:spLocks noGrp="1"/>
          </p:cNvSpPr>
          <p:nvPr>
            <p:ph type="title"/>
          </p:nvPr>
        </p:nvSpPr>
        <p:spPr/>
        <p:txBody>
          <a:bodyPr/>
          <a:lstStyle/>
          <a:p>
            <a:r>
              <a:rPr lang="en-GB" dirty="0"/>
              <a:t>Markov Chain Monte Carlo (MCMC)</a:t>
            </a:r>
          </a:p>
        </p:txBody>
      </p:sp>
      <p:sp>
        <p:nvSpPr>
          <p:cNvPr id="3" name="Content Placeholder 2">
            <a:extLst>
              <a:ext uri="{FF2B5EF4-FFF2-40B4-BE49-F238E27FC236}">
                <a16:creationId xmlns:a16="http://schemas.microsoft.com/office/drawing/2014/main" id="{D25B8B1B-D2AB-7E6F-E666-0FF941EFB60A}"/>
              </a:ext>
            </a:extLst>
          </p:cNvPr>
          <p:cNvSpPr>
            <a:spLocks noGrp="1"/>
          </p:cNvSpPr>
          <p:nvPr>
            <p:ph idx="1"/>
          </p:nvPr>
        </p:nvSpPr>
        <p:spPr>
          <a:xfrm>
            <a:off x="913795" y="2076450"/>
            <a:ext cx="6268670" cy="3714749"/>
          </a:xfrm>
        </p:spPr>
        <p:txBody>
          <a:bodyPr>
            <a:normAutofit fontScale="70000" lnSpcReduction="20000"/>
          </a:bodyPr>
          <a:lstStyle/>
          <a:p>
            <a:r>
              <a:rPr lang="en-US" sz="2800" dirty="0"/>
              <a:t>Monte Carlo: estimate the expected value or probability density of some unknown space by drawing independent random values</a:t>
            </a:r>
          </a:p>
          <a:p>
            <a:endParaRPr lang="en-US" sz="2800" dirty="0"/>
          </a:p>
          <a:p>
            <a:r>
              <a:rPr lang="en-US" sz="2800" dirty="0"/>
              <a:t>For high-dimension probabilistic models, Monte Carlo sampling may not be effective, as volume of sample space grows exponentially with additional parameters</a:t>
            </a:r>
          </a:p>
          <a:p>
            <a:endParaRPr lang="en-US" sz="2800" dirty="0"/>
          </a:p>
          <a:p>
            <a:r>
              <a:rPr lang="en-US" sz="2800" dirty="0"/>
              <a:t>MCMCs try to sample more intelligently, the next random draw depends on the current one</a:t>
            </a:r>
          </a:p>
          <a:p>
            <a:endParaRPr lang="en-GB" dirty="0"/>
          </a:p>
        </p:txBody>
      </p:sp>
      <p:pic>
        <p:nvPicPr>
          <p:cNvPr id="4" name="Picture 2">
            <a:hlinkClick r:id="rId2"/>
            <a:extLst>
              <a:ext uri="{FF2B5EF4-FFF2-40B4-BE49-F238E27FC236}">
                <a16:creationId xmlns:a16="http://schemas.microsoft.com/office/drawing/2014/main" id="{A86A7080-D75F-F62F-09A5-7A12DEB2E1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8152" y="2093976"/>
            <a:ext cx="2794000" cy="3632200"/>
          </a:xfrm>
          <a:prstGeom prst="rect">
            <a:avLst/>
          </a:prstGeom>
          <a:noFill/>
          <a:ln w="31750">
            <a:solidFill>
              <a:srgbClr val="7030A0"/>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82D5792-4A96-771C-EFFE-41B272D007C4}"/>
              </a:ext>
            </a:extLst>
          </p:cNvPr>
          <p:cNvSpPr txBox="1"/>
          <p:nvPr/>
        </p:nvSpPr>
        <p:spPr>
          <a:xfrm>
            <a:off x="8701548" y="5975491"/>
            <a:ext cx="1849263" cy="369332"/>
          </a:xfrm>
          <a:prstGeom prst="rect">
            <a:avLst/>
          </a:prstGeom>
          <a:solidFill>
            <a:schemeClr val="tx1"/>
          </a:solidFill>
          <a:ln w="25400">
            <a:solidFill>
              <a:srgbClr val="00B0F0"/>
            </a:solidFill>
          </a:ln>
        </p:spPr>
        <p:txBody>
          <a:bodyPr wrap="square">
            <a:spAutoFit/>
          </a:bodyPr>
          <a:lstStyle>
            <a:defPPr>
              <a:defRPr lang="en-US"/>
            </a:defPPr>
            <a:lvl1pPr>
              <a:defRPr>
                <a:solidFill>
                  <a:schemeClr val="bg1"/>
                </a:solidFill>
              </a:defRPr>
            </a:lvl1pPr>
          </a:lstStyle>
          <a:p>
            <a:r>
              <a:rPr lang="en-US" dirty="0"/>
              <a:t>Andrey Markov</a:t>
            </a:r>
          </a:p>
        </p:txBody>
      </p:sp>
    </p:spTree>
    <p:extLst>
      <p:ext uri="{BB962C8B-B14F-4D97-AF65-F5344CB8AC3E}">
        <p14:creationId xmlns:p14="http://schemas.microsoft.com/office/powerpoint/2010/main" val="313000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8F5AF-D7AD-233C-344C-AE56CD5392D0}"/>
              </a:ext>
            </a:extLst>
          </p:cNvPr>
          <p:cNvSpPr>
            <a:spLocks noGrp="1"/>
          </p:cNvSpPr>
          <p:nvPr>
            <p:ph type="title"/>
          </p:nvPr>
        </p:nvSpPr>
        <p:spPr/>
        <p:txBody>
          <a:bodyPr/>
          <a:lstStyle/>
          <a:p>
            <a:r>
              <a:rPr lang="en-GB" dirty="0"/>
              <a:t>Markov Chains</a:t>
            </a:r>
          </a:p>
        </p:txBody>
      </p:sp>
      <p:sp>
        <p:nvSpPr>
          <p:cNvPr id="3" name="Content Placeholder 2">
            <a:extLst>
              <a:ext uri="{FF2B5EF4-FFF2-40B4-BE49-F238E27FC236}">
                <a16:creationId xmlns:a16="http://schemas.microsoft.com/office/drawing/2014/main" id="{CF9F6D5A-87DC-8D12-3E9B-7688158BBAE8}"/>
              </a:ext>
            </a:extLst>
          </p:cNvPr>
          <p:cNvSpPr>
            <a:spLocks noGrp="1"/>
          </p:cNvSpPr>
          <p:nvPr>
            <p:ph idx="1"/>
          </p:nvPr>
        </p:nvSpPr>
        <p:spPr>
          <a:xfrm>
            <a:off x="509412" y="1600932"/>
            <a:ext cx="6180179" cy="3714749"/>
          </a:xfrm>
        </p:spPr>
        <p:txBody>
          <a:bodyPr>
            <a:normAutofit fontScale="85000" lnSpcReduction="20000"/>
          </a:bodyPr>
          <a:lstStyle/>
          <a:p>
            <a:r>
              <a:rPr lang="en-US" dirty="0"/>
              <a:t>A simple Markov Chain uses stochastic processes to determine the evolving state of a system</a:t>
            </a:r>
          </a:p>
          <a:p>
            <a:endParaRPr lang="en-US" dirty="0"/>
          </a:p>
          <a:p>
            <a:r>
              <a:rPr lang="en-US" dirty="0"/>
              <a:t>Consider this system, it describes whether someone attends class given their previous attendance</a:t>
            </a:r>
          </a:p>
          <a:p>
            <a:endParaRPr lang="en-US" dirty="0"/>
          </a:p>
          <a:p>
            <a:r>
              <a:rPr lang="en-US" dirty="0"/>
              <a:t>E.g. if you attend class one week, there’s a 90% chance you will the next</a:t>
            </a:r>
          </a:p>
          <a:p>
            <a:endParaRPr lang="en-GB" dirty="0"/>
          </a:p>
        </p:txBody>
      </p:sp>
      <p:sp>
        <p:nvSpPr>
          <p:cNvPr id="4" name="Oval 3">
            <a:extLst>
              <a:ext uri="{FF2B5EF4-FFF2-40B4-BE49-F238E27FC236}">
                <a16:creationId xmlns:a16="http://schemas.microsoft.com/office/drawing/2014/main" id="{608D7235-F148-2D6E-55FB-0B9542D2A0F5}"/>
              </a:ext>
            </a:extLst>
          </p:cNvPr>
          <p:cNvSpPr/>
          <p:nvPr/>
        </p:nvSpPr>
        <p:spPr>
          <a:xfrm>
            <a:off x="8037267" y="1538402"/>
            <a:ext cx="1473200" cy="1473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Oval 4">
            <a:extLst>
              <a:ext uri="{FF2B5EF4-FFF2-40B4-BE49-F238E27FC236}">
                <a16:creationId xmlns:a16="http://schemas.microsoft.com/office/drawing/2014/main" id="{62783914-234A-83DC-432A-940C64D8C7BA}"/>
              </a:ext>
            </a:extLst>
          </p:cNvPr>
          <p:cNvSpPr/>
          <p:nvPr/>
        </p:nvSpPr>
        <p:spPr>
          <a:xfrm>
            <a:off x="9472367" y="3995598"/>
            <a:ext cx="1473200" cy="1473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TextBox 5">
            <a:extLst>
              <a:ext uri="{FF2B5EF4-FFF2-40B4-BE49-F238E27FC236}">
                <a16:creationId xmlns:a16="http://schemas.microsoft.com/office/drawing/2014/main" id="{8D2D49DF-EBDA-0FAD-1334-45C4DDF31D8F}"/>
              </a:ext>
            </a:extLst>
          </p:cNvPr>
          <p:cNvSpPr txBox="1"/>
          <p:nvPr/>
        </p:nvSpPr>
        <p:spPr>
          <a:xfrm>
            <a:off x="9692528" y="4548566"/>
            <a:ext cx="1102569" cy="369332"/>
          </a:xfrm>
          <a:prstGeom prst="rect">
            <a:avLst/>
          </a:prstGeom>
          <a:noFill/>
        </p:spPr>
        <p:txBody>
          <a:bodyPr wrap="square">
            <a:spAutoFit/>
          </a:bodyPr>
          <a:lstStyle/>
          <a:p>
            <a:r>
              <a:rPr lang="en-US" dirty="0">
                <a:solidFill>
                  <a:schemeClr val="bg1"/>
                </a:solidFill>
              </a:rPr>
              <a:t>Skip</a:t>
            </a:r>
          </a:p>
        </p:txBody>
      </p:sp>
      <p:sp>
        <p:nvSpPr>
          <p:cNvPr id="7" name="TextBox 6">
            <a:extLst>
              <a:ext uri="{FF2B5EF4-FFF2-40B4-BE49-F238E27FC236}">
                <a16:creationId xmlns:a16="http://schemas.microsoft.com/office/drawing/2014/main" id="{4614DEB6-21F0-69DF-8AA6-420A3514B84E}"/>
              </a:ext>
            </a:extLst>
          </p:cNvPr>
          <p:cNvSpPr txBox="1"/>
          <p:nvPr/>
        </p:nvSpPr>
        <p:spPr>
          <a:xfrm>
            <a:off x="8261863" y="2104309"/>
            <a:ext cx="1073150" cy="369332"/>
          </a:xfrm>
          <a:prstGeom prst="rect">
            <a:avLst/>
          </a:prstGeom>
          <a:noFill/>
        </p:spPr>
        <p:txBody>
          <a:bodyPr wrap="square">
            <a:spAutoFit/>
          </a:bodyPr>
          <a:lstStyle/>
          <a:p>
            <a:r>
              <a:rPr lang="en-US" dirty="0">
                <a:solidFill>
                  <a:schemeClr val="bg1"/>
                </a:solidFill>
              </a:rPr>
              <a:t>Attend</a:t>
            </a:r>
          </a:p>
        </p:txBody>
      </p:sp>
      <p:sp>
        <p:nvSpPr>
          <p:cNvPr id="8" name="TextBox 7">
            <a:extLst>
              <a:ext uri="{FF2B5EF4-FFF2-40B4-BE49-F238E27FC236}">
                <a16:creationId xmlns:a16="http://schemas.microsoft.com/office/drawing/2014/main" id="{1BC6A486-5BF6-D004-1806-D9414694DC87}"/>
              </a:ext>
            </a:extLst>
          </p:cNvPr>
          <p:cNvSpPr txBox="1"/>
          <p:nvPr/>
        </p:nvSpPr>
        <p:spPr>
          <a:xfrm>
            <a:off x="9839154" y="2958754"/>
            <a:ext cx="749300" cy="369332"/>
          </a:xfrm>
          <a:prstGeom prst="rect">
            <a:avLst/>
          </a:prstGeom>
          <a:noFill/>
        </p:spPr>
        <p:txBody>
          <a:bodyPr wrap="square">
            <a:spAutoFit/>
          </a:bodyPr>
          <a:lstStyle/>
          <a:p>
            <a:r>
              <a:rPr lang="en-US" dirty="0">
                <a:solidFill>
                  <a:schemeClr val="bg1"/>
                </a:solidFill>
              </a:rPr>
              <a:t>0.1</a:t>
            </a:r>
          </a:p>
        </p:txBody>
      </p:sp>
      <p:sp>
        <p:nvSpPr>
          <p:cNvPr id="9" name="TextBox 8">
            <a:extLst>
              <a:ext uri="{FF2B5EF4-FFF2-40B4-BE49-F238E27FC236}">
                <a16:creationId xmlns:a16="http://schemas.microsoft.com/office/drawing/2014/main" id="{199AC010-92E5-F3CC-A808-6E801C9BD77B}"/>
              </a:ext>
            </a:extLst>
          </p:cNvPr>
          <p:cNvSpPr txBox="1"/>
          <p:nvPr/>
        </p:nvSpPr>
        <p:spPr>
          <a:xfrm>
            <a:off x="8748711" y="3668213"/>
            <a:ext cx="1231562" cy="369332"/>
          </a:xfrm>
          <a:prstGeom prst="rect">
            <a:avLst/>
          </a:prstGeom>
          <a:noFill/>
        </p:spPr>
        <p:txBody>
          <a:bodyPr wrap="square">
            <a:spAutoFit/>
          </a:bodyPr>
          <a:lstStyle/>
          <a:p>
            <a:r>
              <a:rPr lang="en-US" dirty="0">
                <a:solidFill>
                  <a:schemeClr val="bg1"/>
                </a:solidFill>
              </a:rPr>
              <a:t>0.6</a:t>
            </a:r>
          </a:p>
        </p:txBody>
      </p:sp>
      <p:cxnSp>
        <p:nvCxnSpPr>
          <p:cNvPr id="10" name="Straight Arrow Connector 9">
            <a:extLst>
              <a:ext uri="{FF2B5EF4-FFF2-40B4-BE49-F238E27FC236}">
                <a16:creationId xmlns:a16="http://schemas.microsoft.com/office/drawing/2014/main" id="{86E1D77C-348C-0D89-90CC-2F3C0EE936ED}"/>
              </a:ext>
            </a:extLst>
          </p:cNvPr>
          <p:cNvCxnSpPr>
            <a:cxnSpLocks/>
          </p:cNvCxnSpPr>
          <p:nvPr/>
        </p:nvCxnSpPr>
        <p:spPr>
          <a:xfrm flipH="1" flipV="1">
            <a:off x="9012478" y="3005314"/>
            <a:ext cx="574405" cy="152342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09AF344-C1DC-2FAC-C43A-F2ED64F2CC7B}"/>
              </a:ext>
            </a:extLst>
          </p:cNvPr>
          <p:cNvCxnSpPr>
            <a:cxnSpLocks/>
            <a:endCxn id="5" idx="0"/>
          </p:cNvCxnSpPr>
          <p:nvPr/>
        </p:nvCxnSpPr>
        <p:spPr>
          <a:xfrm>
            <a:off x="9437387" y="2589413"/>
            <a:ext cx="771580" cy="140618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2" name="Circular Arrow 11">
            <a:extLst>
              <a:ext uri="{FF2B5EF4-FFF2-40B4-BE49-F238E27FC236}">
                <a16:creationId xmlns:a16="http://schemas.microsoft.com/office/drawing/2014/main" id="{CE8A1DDE-2A49-6053-4B02-046E6DE2D8C0}"/>
              </a:ext>
            </a:extLst>
          </p:cNvPr>
          <p:cNvSpPr/>
          <p:nvPr/>
        </p:nvSpPr>
        <p:spPr>
          <a:xfrm rot="5400000">
            <a:off x="10462751" y="4186306"/>
            <a:ext cx="939800" cy="1447800"/>
          </a:xfrm>
          <a:prstGeom prst="circularArrow">
            <a:avLst>
              <a:gd name="adj1" fmla="val 12500"/>
              <a:gd name="adj2" fmla="val 2565924"/>
              <a:gd name="adj3" fmla="val 20457681"/>
              <a:gd name="adj4" fmla="val 10451962"/>
              <a:gd name="adj5" fmla="val 1876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TextBox 12">
            <a:extLst>
              <a:ext uri="{FF2B5EF4-FFF2-40B4-BE49-F238E27FC236}">
                <a16:creationId xmlns:a16="http://schemas.microsoft.com/office/drawing/2014/main" id="{3CAB782E-E4AE-1363-9B54-5F6A9057C9E1}"/>
              </a:ext>
            </a:extLst>
          </p:cNvPr>
          <p:cNvSpPr txBox="1"/>
          <p:nvPr/>
        </p:nvSpPr>
        <p:spPr>
          <a:xfrm>
            <a:off x="11597726" y="4746564"/>
            <a:ext cx="594274" cy="369332"/>
          </a:xfrm>
          <a:prstGeom prst="rect">
            <a:avLst/>
          </a:prstGeom>
          <a:noFill/>
        </p:spPr>
        <p:txBody>
          <a:bodyPr wrap="square">
            <a:spAutoFit/>
          </a:bodyPr>
          <a:lstStyle/>
          <a:p>
            <a:r>
              <a:rPr lang="en-US" dirty="0">
                <a:solidFill>
                  <a:schemeClr val="bg1"/>
                </a:solidFill>
              </a:rPr>
              <a:t>0.4</a:t>
            </a:r>
          </a:p>
        </p:txBody>
      </p:sp>
      <p:sp>
        <p:nvSpPr>
          <p:cNvPr id="14" name="Circular Arrow 13">
            <a:extLst>
              <a:ext uri="{FF2B5EF4-FFF2-40B4-BE49-F238E27FC236}">
                <a16:creationId xmlns:a16="http://schemas.microsoft.com/office/drawing/2014/main" id="{F6798A4C-39F9-7A73-A464-D0CDD637BC85}"/>
              </a:ext>
            </a:extLst>
          </p:cNvPr>
          <p:cNvSpPr/>
          <p:nvPr/>
        </p:nvSpPr>
        <p:spPr>
          <a:xfrm rot="21411815">
            <a:off x="8501196" y="871938"/>
            <a:ext cx="939800" cy="1447800"/>
          </a:xfrm>
          <a:prstGeom prst="circularArrow">
            <a:avLst>
              <a:gd name="adj1" fmla="val 12500"/>
              <a:gd name="adj2" fmla="val 2565924"/>
              <a:gd name="adj3" fmla="val 20457681"/>
              <a:gd name="adj4" fmla="val 10451962"/>
              <a:gd name="adj5" fmla="val 1876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TextBox 14">
            <a:extLst>
              <a:ext uri="{FF2B5EF4-FFF2-40B4-BE49-F238E27FC236}">
                <a16:creationId xmlns:a16="http://schemas.microsoft.com/office/drawing/2014/main" id="{43B6E73F-CF89-2FC3-9540-3A61C5D7A1C7}"/>
              </a:ext>
            </a:extLst>
          </p:cNvPr>
          <p:cNvSpPr txBox="1"/>
          <p:nvPr/>
        </p:nvSpPr>
        <p:spPr>
          <a:xfrm rot="21440792">
            <a:off x="9194644" y="858312"/>
            <a:ext cx="972068" cy="369332"/>
          </a:xfrm>
          <a:prstGeom prst="rect">
            <a:avLst/>
          </a:prstGeom>
          <a:noFill/>
        </p:spPr>
        <p:txBody>
          <a:bodyPr wrap="square">
            <a:spAutoFit/>
          </a:bodyPr>
          <a:lstStyle/>
          <a:p>
            <a:r>
              <a:rPr lang="en-US" dirty="0">
                <a:solidFill>
                  <a:schemeClr val="bg1"/>
                </a:solidFill>
              </a:rPr>
              <a:t>0.9</a:t>
            </a:r>
          </a:p>
        </p:txBody>
      </p:sp>
      <p:sp>
        <p:nvSpPr>
          <p:cNvPr id="24" name="TextBox 23">
            <a:extLst>
              <a:ext uri="{FF2B5EF4-FFF2-40B4-BE49-F238E27FC236}">
                <a16:creationId xmlns:a16="http://schemas.microsoft.com/office/drawing/2014/main" id="{B7BD59C6-4209-4CE7-8449-5AF93DE6545D}"/>
              </a:ext>
            </a:extLst>
          </p:cNvPr>
          <p:cNvSpPr txBox="1"/>
          <p:nvPr/>
        </p:nvSpPr>
        <p:spPr>
          <a:xfrm flipH="1">
            <a:off x="7278652" y="5933970"/>
            <a:ext cx="1993604" cy="369332"/>
          </a:xfrm>
          <a:prstGeom prst="rect">
            <a:avLst/>
          </a:prstGeom>
          <a:noFill/>
        </p:spPr>
        <p:txBody>
          <a:bodyPr wrap="square">
            <a:spAutoFit/>
          </a:bodyPr>
          <a:lstStyle/>
          <a:p>
            <a:r>
              <a:rPr lang="en-US" dirty="0">
                <a:solidFill>
                  <a:schemeClr val="bg1"/>
                </a:solidFill>
              </a:rPr>
              <a:t>Transition matrix</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9A8737F-E05B-3D5A-3E9E-7A496AB60408}"/>
                  </a:ext>
                </a:extLst>
              </p:cNvPr>
              <p:cNvSpPr txBox="1"/>
              <p:nvPr/>
            </p:nvSpPr>
            <p:spPr>
              <a:xfrm>
                <a:off x="7952911" y="5193950"/>
                <a:ext cx="1189428" cy="6158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m>
                        <m:mPr>
                          <m:mcs>
                            <m:mc>
                              <m:mcPr>
                                <m:count m:val="2"/>
                                <m:mcJc m:val="center"/>
                              </m:mcPr>
                            </m:mc>
                          </m:mcs>
                          <m:ctrlPr>
                            <a:rPr lang="en-US" sz="2400" i="1" smtClean="0">
                              <a:solidFill>
                                <a:schemeClr val="bg1"/>
                              </a:solidFill>
                              <a:latin typeface="Cambria Math" panose="02040503050406030204" pitchFamily="18" charset="0"/>
                            </a:rPr>
                          </m:ctrlPr>
                        </m:mPr>
                        <m:mr>
                          <m:e>
                            <m:r>
                              <m:rPr>
                                <m:brk m:alnAt="7"/>
                              </m:rPr>
                              <a:rPr lang="en-GB" sz="2400" b="0" i="1" smtClean="0">
                                <a:solidFill>
                                  <a:schemeClr val="bg1"/>
                                </a:solidFill>
                                <a:latin typeface="Cambria Math" panose="02040503050406030204" pitchFamily="18" charset="0"/>
                              </a:rPr>
                              <m:t>0</m:t>
                            </m:r>
                            <m:r>
                              <a:rPr lang="en-GB" sz="2400" b="0" i="1" smtClean="0">
                                <a:solidFill>
                                  <a:schemeClr val="bg1"/>
                                </a:solidFill>
                                <a:latin typeface="Cambria Math" panose="02040503050406030204" pitchFamily="18" charset="0"/>
                              </a:rPr>
                              <m:t>.9</m:t>
                            </m:r>
                          </m:e>
                          <m:e>
                            <m:r>
                              <a:rPr lang="en-GB" sz="2400" b="0" i="1" smtClean="0">
                                <a:solidFill>
                                  <a:schemeClr val="bg1"/>
                                </a:solidFill>
                                <a:latin typeface="Cambria Math" panose="02040503050406030204" pitchFamily="18" charset="0"/>
                              </a:rPr>
                              <m:t>0.1</m:t>
                            </m:r>
                          </m:e>
                        </m:mr>
                        <m:mr>
                          <m:e>
                            <m:r>
                              <a:rPr lang="en-GB" sz="2400" b="0" i="1" smtClean="0">
                                <a:solidFill>
                                  <a:schemeClr val="bg1"/>
                                </a:solidFill>
                                <a:latin typeface="Cambria Math" panose="02040503050406030204" pitchFamily="18" charset="0"/>
                              </a:rPr>
                              <m:t>0.6</m:t>
                            </m:r>
                          </m:e>
                          <m:e>
                            <m:r>
                              <a:rPr lang="en-GB" sz="2400" b="0" i="1" smtClean="0">
                                <a:solidFill>
                                  <a:schemeClr val="bg1"/>
                                </a:solidFill>
                                <a:latin typeface="Cambria Math" panose="02040503050406030204" pitchFamily="18" charset="0"/>
                              </a:rPr>
                              <m:t>0.4</m:t>
                            </m:r>
                          </m:e>
                        </m:mr>
                      </m:m>
                    </m:oMath>
                  </m:oMathPara>
                </a14:m>
                <a:endParaRPr lang="en-US" sz="2400" dirty="0">
                  <a:solidFill>
                    <a:schemeClr val="bg1"/>
                  </a:solidFill>
                </a:endParaRPr>
              </a:p>
            </p:txBody>
          </p:sp>
        </mc:Choice>
        <mc:Fallback xmlns="">
          <p:sp>
            <p:nvSpPr>
              <p:cNvPr id="25" name="TextBox 24">
                <a:extLst>
                  <a:ext uri="{FF2B5EF4-FFF2-40B4-BE49-F238E27FC236}">
                    <a16:creationId xmlns:a16="http://schemas.microsoft.com/office/drawing/2014/main" id="{C9A8737F-E05B-3D5A-3E9E-7A496AB60408}"/>
                  </a:ext>
                </a:extLst>
              </p:cNvPr>
              <p:cNvSpPr txBox="1">
                <a:spLocks noRot="1" noChangeAspect="1" noMove="1" noResize="1" noEditPoints="1" noAdjustHandles="1" noChangeArrowheads="1" noChangeShapeType="1" noTextEdit="1"/>
              </p:cNvSpPr>
              <p:nvPr/>
            </p:nvSpPr>
            <p:spPr>
              <a:xfrm>
                <a:off x="7952911" y="5193950"/>
                <a:ext cx="1189428" cy="615810"/>
              </a:xfrm>
              <a:prstGeom prst="rect">
                <a:avLst/>
              </a:prstGeom>
              <a:blipFill>
                <a:blip r:embed="rId2"/>
                <a:stretch>
                  <a:fillRect l="-5319" r="-5319" b="-16000"/>
                </a:stretch>
              </a:blipFill>
            </p:spPr>
            <p:txBody>
              <a:bodyPr/>
              <a:lstStyle/>
              <a:p>
                <a:r>
                  <a:rPr lang="en-GB">
                    <a:noFill/>
                  </a:rPr>
                  <a:t> </a:t>
                </a:r>
              </a:p>
            </p:txBody>
          </p:sp>
        </mc:Fallback>
      </mc:AlternateContent>
      <p:sp>
        <p:nvSpPr>
          <p:cNvPr id="26" name="TextBox 25">
            <a:extLst>
              <a:ext uri="{FF2B5EF4-FFF2-40B4-BE49-F238E27FC236}">
                <a16:creationId xmlns:a16="http://schemas.microsoft.com/office/drawing/2014/main" id="{EFE8B515-004A-0623-FE56-222CA79B6A5A}"/>
              </a:ext>
            </a:extLst>
          </p:cNvPr>
          <p:cNvSpPr txBox="1"/>
          <p:nvPr/>
        </p:nvSpPr>
        <p:spPr>
          <a:xfrm>
            <a:off x="6940523" y="5132523"/>
            <a:ext cx="939403" cy="369332"/>
          </a:xfrm>
          <a:prstGeom prst="rect">
            <a:avLst/>
          </a:prstGeom>
          <a:noFill/>
        </p:spPr>
        <p:txBody>
          <a:bodyPr wrap="square">
            <a:spAutoFit/>
          </a:bodyPr>
          <a:lstStyle/>
          <a:p>
            <a:r>
              <a:rPr lang="en-US" dirty="0">
                <a:solidFill>
                  <a:schemeClr val="bg1"/>
                </a:solidFill>
              </a:rPr>
              <a:t>attend</a:t>
            </a:r>
          </a:p>
        </p:txBody>
      </p:sp>
      <p:sp>
        <p:nvSpPr>
          <p:cNvPr id="27" name="TextBox 26">
            <a:extLst>
              <a:ext uri="{FF2B5EF4-FFF2-40B4-BE49-F238E27FC236}">
                <a16:creationId xmlns:a16="http://schemas.microsoft.com/office/drawing/2014/main" id="{4932EECE-C2CD-8736-5A2D-EE31F10795A7}"/>
              </a:ext>
            </a:extLst>
          </p:cNvPr>
          <p:cNvSpPr txBox="1"/>
          <p:nvPr/>
        </p:nvSpPr>
        <p:spPr>
          <a:xfrm>
            <a:off x="6940523" y="5440428"/>
            <a:ext cx="939403" cy="369332"/>
          </a:xfrm>
          <a:prstGeom prst="rect">
            <a:avLst/>
          </a:prstGeom>
          <a:noFill/>
        </p:spPr>
        <p:txBody>
          <a:bodyPr wrap="square">
            <a:spAutoFit/>
          </a:bodyPr>
          <a:lstStyle/>
          <a:p>
            <a:r>
              <a:rPr lang="en-US" dirty="0">
                <a:solidFill>
                  <a:schemeClr val="bg1"/>
                </a:solidFill>
              </a:rPr>
              <a:t>skip</a:t>
            </a:r>
          </a:p>
        </p:txBody>
      </p:sp>
      <p:sp>
        <p:nvSpPr>
          <p:cNvPr id="28" name="TextBox 27">
            <a:extLst>
              <a:ext uri="{FF2B5EF4-FFF2-40B4-BE49-F238E27FC236}">
                <a16:creationId xmlns:a16="http://schemas.microsoft.com/office/drawing/2014/main" id="{71CD07B4-F9E9-64ED-C4FB-18794A3E9434}"/>
              </a:ext>
            </a:extLst>
          </p:cNvPr>
          <p:cNvSpPr txBox="1"/>
          <p:nvPr/>
        </p:nvSpPr>
        <p:spPr>
          <a:xfrm>
            <a:off x="7724845" y="4842922"/>
            <a:ext cx="939403" cy="369332"/>
          </a:xfrm>
          <a:prstGeom prst="rect">
            <a:avLst/>
          </a:prstGeom>
          <a:noFill/>
        </p:spPr>
        <p:txBody>
          <a:bodyPr wrap="square">
            <a:spAutoFit/>
          </a:bodyPr>
          <a:lstStyle/>
          <a:p>
            <a:r>
              <a:rPr lang="en-US" dirty="0">
                <a:solidFill>
                  <a:schemeClr val="bg1"/>
                </a:solidFill>
              </a:rPr>
              <a:t>attend</a:t>
            </a:r>
          </a:p>
        </p:txBody>
      </p:sp>
      <p:sp>
        <p:nvSpPr>
          <p:cNvPr id="29" name="TextBox 28">
            <a:extLst>
              <a:ext uri="{FF2B5EF4-FFF2-40B4-BE49-F238E27FC236}">
                <a16:creationId xmlns:a16="http://schemas.microsoft.com/office/drawing/2014/main" id="{D9321B7D-B6F2-434F-CAEE-4DFC8064EE6D}"/>
              </a:ext>
            </a:extLst>
          </p:cNvPr>
          <p:cNvSpPr txBox="1"/>
          <p:nvPr/>
        </p:nvSpPr>
        <p:spPr>
          <a:xfrm>
            <a:off x="8616526" y="4833770"/>
            <a:ext cx="939403" cy="369332"/>
          </a:xfrm>
          <a:prstGeom prst="rect">
            <a:avLst/>
          </a:prstGeom>
          <a:noFill/>
        </p:spPr>
        <p:txBody>
          <a:bodyPr wrap="square">
            <a:spAutoFit/>
          </a:bodyPr>
          <a:lstStyle/>
          <a:p>
            <a:r>
              <a:rPr lang="en-US" dirty="0">
                <a:solidFill>
                  <a:schemeClr val="bg1"/>
                </a:solidFill>
              </a:rPr>
              <a:t>skip</a:t>
            </a:r>
          </a:p>
        </p:txBody>
      </p:sp>
      <p:sp>
        <p:nvSpPr>
          <p:cNvPr id="30" name="TextBox 29">
            <a:extLst>
              <a:ext uri="{FF2B5EF4-FFF2-40B4-BE49-F238E27FC236}">
                <a16:creationId xmlns:a16="http://schemas.microsoft.com/office/drawing/2014/main" id="{301FAC04-2DF0-12D2-228B-D9395748F022}"/>
              </a:ext>
            </a:extLst>
          </p:cNvPr>
          <p:cNvSpPr txBox="1"/>
          <p:nvPr/>
        </p:nvSpPr>
        <p:spPr>
          <a:xfrm>
            <a:off x="6073998" y="5286476"/>
            <a:ext cx="939403" cy="369332"/>
          </a:xfrm>
          <a:prstGeom prst="rect">
            <a:avLst/>
          </a:prstGeom>
          <a:noFill/>
        </p:spPr>
        <p:txBody>
          <a:bodyPr wrap="square">
            <a:spAutoFit/>
          </a:bodyPr>
          <a:lstStyle/>
          <a:p>
            <a:r>
              <a:rPr lang="en-US" dirty="0">
                <a:solidFill>
                  <a:schemeClr val="bg1"/>
                </a:solidFill>
              </a:rPr>
              <a:t>FROM</a:t>
            </a:r>
          </a:p>
        </p:txBody>
      </p:sp>
      <p:sp>
        <p:nvSpPr>
          <p:cNvPr id="31" name="TextBox 30">
            <a:extLst>
              <a:ext uri="{FF2B5EF4-FFF2-40B4-BE49-F238E27FC236}">
                <a16:creationId xmlns:a16="http://schemas.microsoft.com/office/drawing/2014/main" id="{FB47B274-6B08-D71A-CF9C-2D061FA032BD}"/>
              </a:ext>
            </a:extLst>
          </p:cNvPr>
          <p:cNvSpPr txBox="1"/>
          <p:nvPr/>
        </p:nvSpPr>
        <p:spPr>
          <a:xfrm>
            <a:off x="8236492" y="4502717"/>
            <a:ext cx="939403" cy="369332"/>
          </a:xfrm>
          <a:prstGeom prst="rect">
            <a:avLst/>
          </a:prstGeom>
          <a:noFill/>
        </p:spPr>
        <p:txBody>
          <a:bodyPr wrap="square">
            <a:spAutoFit/>
          </a:bodyPr>
          <a:lstStyle/>
          <a:p>
            <a:r>
              <a:rPr lang="en-US" dirty="0">
                <a:solidFill>
                  <a:schemeClr val="bg1"/>
                </a:solidFill>
              </a:rPr>
              <a:t>TO</a:t>
            </a:r>
          </a:p>
        </p:txBody>
      </p:sp>
    </p:spTree>
    <p:extLst>
      <p:ext uri="{BB962C8B-B14F-4D97-AF65-F5344CB8AC3E}">
        <p14:creationId xmlns:p14="http://schemas.microsoft.com/office/powerpoint/2010/main" val="171286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dissolve">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tgtEl>
                                          <p:spTgt spid="7"/>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par>
                                <p:cTn id="31" presetID="9"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tgtEl>
                                          <p:spTgt spid="10"/>
                                        </p:tgtEl>
                                      </p:cBhvr>
                                    </p:animEffect>
                                  </p:childTnLst>
                                </p:cTn>
                              </p:par>
                              <p:par>
                                <p:cTn id="34" presetID="9"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dissolve">
                                      <p:cBhvr>
                                        <p:cTn id="36" dur="500"/>
                                        <p:tgtEl>
                                          <p:spTgt spid="11"/>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dissolve">
                                      <p:cBhvr>
                                        <p:cTn id="39" dur="500"/>
                                        <p:tgtEl>
                                          <p:spTgt spid="12"/>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dissolve">
                                      <p:cBhvr>
                                        <p:cTn id="42" dur="500"/>
                                        <p:tgtEl>
                                          <p:spTgt spid="13"/>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dissolve">
                                      <p:cBhvr>
                                        <p:cTn id="45" dur="500"/>
                                        <p:tgtEl>
                                          <p:spTgt spid="1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dissolv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dissolve">
                                      <p:cBhvr>
                                        <p:cTn id="53" dur="500"/>
                                        <p:tgtEl>
                                          <p:spTgt spid="24"/>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dissolve">
                                      <p:cBhvr>
                                        <p:cTn id="56" dur="500"/>
                                        <p:tgtEl>
                                          <p:spTgt spid="25"/>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dissolve">
                                      <p:cBhvr>
                                        <p:cTn id="59" dur="500"/>
                                        <p:tgtEl>
                                          <p:spTgt spid="26"/>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dissolve">
                                      <p:cBhvr>
                                        <p:cTn id="62" dur="500"/>
                                        <p:tgtEl>
                                          <p:spTgt spid="27"/>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dissolve">
                                      <p:cBhvr>
                                        <p:cTn id="65" dur="500"/>
                                        <p:tgtEl>
                                          <p:spTgt spid="28"/>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dissolve">
                                      <p:cBhvr>
                                        <p:cTn id="68" dur="500"/>
                                        <p:tgtEl>
                                          <p:spTgt spid="29"/>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dissolve">
                                      <p:cBhvr>
                                        <p:cTn id="71" dur="500"/>
                                        <p:tgtEl>
                                          <p:spTgt spid="30"/>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dissolve">
                                      <p:cBhvr>
                                        <p:cTn id="7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p:bldP spid="9" grpId="0"/>
      <p:bldP spid="12" grpId="0" animBg="1"/>
      <p:bldP spid="13" grpId="0"/>
      <p:bldP spid="14" grpId="0" animBg="1"/>
      <p:bldP spid="15" grpId="0"/>
      <p:bldP spid="24" grpId="0"/>
      <p:bldP spid="25" grpId="0"/>
      <p:bldP spid="26" grpId="0"/>
      <p:bldP spid="27" grpId="0"/>
      <p:bldP spid="28" grpId="0"/>
      <p:bldP spid="29" grpId="0"/>
      <p:bldP spid="30" grpId="0"/>
      <p:bldP spid="3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8F5AF-D7AD-233C-344C-AE56CD5392D0}"/>
              </a:ext>
            </a:extLst>
          </p:cNvPr>
          <p:cNvSpPr>
            <a:spLocks noGrp="1"/>
          </p:cNvSpPr>
          <p:nvPr>
            <p:ph type="title"/>
          </p:nvPr>
        </p:nvSpPr>
        <p:spPr/>
        <p:txBody>
          <a:bodyPr/>
          <a:lstStyle/>
          <a:p>
            <a:r>
              <a:rPr lang="en-GB" dirty="0"/>
              <a:t>Markov Chains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F9F6D5A-87DC-8D12-3E9B-7688158BBAE8}"/>
                  </a:ext>
                </a:extLst>
              </p:cNvPr>
              <p:cNvSpPr>
                <a:spLocks noGrp="1"/>
              </p:cNvSpPr>
              <p:nvPr>
                <p:ph idx="1"/>
              </p:nvPr>
            </p:nvSpPr>
            <p:spPr>
              <a:xfrm>
                <a:off x="509412" y="1600932"/>
                <a:ext cx="6180179" cy="3714749"/>
              </a:xfrm>
            </p:spPr>
            <p:txBody>
              <a:bodyPr>
                <a:normAutofit fontScale="85000" lnSpcReduction="20000"/>
              </a:bodyPr>
              <a:lstStyle/>
              <a:p>
                <a:r>
                  <a:rPr lang="en-US" dirty="0"/>
                  <a:t>Start with initial state of attendance: </a:t>
                </a:r>
                <a14:m>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𝑋</m:t>
                        </m:r>
                      </m:e>
                      <m:sub>
                        <m:r>
                          <a:rPr lang="en-GB" b="0" i="1" smtClean="0">
                            <a:latin typeface="Cambria Math" panose="02040503050406030204" pitchFamily="18" charset="0"/>
                          </a:rPr>
                          <m:t>0</m:t>
                        </m:r>
                      </m:sub>
                    </m:sSub>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1,0</m:t>
                        </m:r>
                      </m:e>
                    </m:d>
                  </m:oMath>
                </a14:m>
                <a:endParaRPr lang="en-GB" b="0" dirty="0"/>
              </a:p>
              <a:p>
                <a:endParaRPr lang="en-US" dirty="0"/>
              </a:p>
              <a:p>
                <a14:m>
                  <m:oMath xmlns:m="http://schemas.openxmlformats.org/officeDocument/2006/math">
                    <m:sSub>
                      <m:sSubPr>
                        <m:ctrlPr>
                          <a:rPr lang="en-US" i="1">
                            <a:latin typeface="Cambria Math" panose="02040503050406030204" pitchFamily="18" charset="0"/>
                          </a:rPr>
                        </m:ctrlPr>
                      </m:sSubPr>
                      <m:e>
                        <m:r>
                          <a:rPr lang="en-GB" i="1">
                            <a:latin typeface="Cambria Math" panose="02040503050406030204" pitchFamily="18" charset="0"/>
                          </a:rPr>
                          <m:t>𝑋</m:t>
                        </m:r>
                      </m:e>
                      <m:sub>
                        <m:r>
                          <a:rPr lang="en-GB" b="0" i="1" smtClean="0">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𝑋</m:t>
                        </m:r>
                      </m:e>
                      <m:sub>
                        <m:r>
                          <a:rPr lang="en-GB" i="1">
                            <a:latin typeface="Cambria Math" panose="02040503050406030204" pitchFamily="18" charset="0"/>
                          </a:rPr>
                          <m:t>0</m:t>
                        </m:r>
                      </m:sub>
                    </m:sSub>
                    <m:r>
                      <a:rPr lang="en-GB" b="0" i="1" smtClean="0">
                        <a:latin typeface="Cambria Math" panose="02040503050406030204" pitchFamily="18" charset="0"/>
                      </a:rPr>
                      <m:t>𝑇</m:t>
                    </m:r>
                    <m:r>
                      <a:rPr lang="en-GB" b="0" i="1" smtClean="0">
                        <a:latin typeface="Cambria Math" panose="02040503050406030204" pitchFamily="18" charset="0"/>
                      </a:rPr>
                      <m:t>=[0.9, 0.1]</m:t>
                    </m:r>
                  </m:oMath>
                </a14:m>
                <a:r>
                  <a:rPr lang="en-US" dirty="0"/>
                  <a:t> </a:t>
                </a:r>
              </a:p>
              <a:p>
                <a:endParaRPr lang="en-US" dirty="0"/>
              </a:p>
              <a:p>
                <a14:m>
                  <m:oMath xmlns:m="http://schemas.openxmlformats.org/officeDocument/2006/math">
                    <m:sSub>
                      <m:sSubPr>
                        <m:ctrlPr>
                          <a:rPr lang="en-US" i="1">
                            <a:latin typeface="Cambria Math" panose="02040503050406030204" pitchFamily="18" charset="0"/>
                          </a:rPr>
                        </m:ctrlPr>
                      </m:sSubPr>
                      <m:e>
                        <m:r>
                          <a:rPr lang="en-GB" i="1">
                            <a:latin typeface="Cambria Math" panose="02040503050406030204" pitchFamily="18" charset="0"/>
                          </a:rPr>
                          <m:t>𝑋</m:t>
                        </m:r>
                      </m:e>
                      <m:sub>
                        <m:r>
                          <a:rPr lang="en-GB" b="0" i="1" smtClean="0">
                            <a:latin typeface="Cambria Math" panose="02040503050406030204" pitchFamily="18" charset="0"/>
                          </a:rPr>
                          <m:t>2</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𝑋</m:t>
                        </m:r>
                      </m:e>
                      <m:sub>
                        <m:r>
                          <a:rPr lang="en-GB" i="1">
                            <a:latin typeface="Cambria Math" panose="02040503050406030204" pitchFamily="18" charset="0"/>
                          </a:rPr>
                          <m:t>1</m:t>
                        </m:r>
                      </m:sub>
                    </m:sSub>
                    <m:r>
                      <a:rPr lang="en-GB" b="0" i="1" smtClean="0">
                        <a:latin typeface="Cambria Math" panose="02040503050406030204" pitchFamily="18" charset="0"/>
                      </a:rPr>
                      <m:t>𝑇</m:t>
                    </m:r>
                    <m:r>
                      <a:rPr lang="en-GB" i="1">
                        <a:latin typeface="Cambria Math" panose="02040503050406030204" pitchFamily="18" charset="0"/>
                      </a:rPr>
                      <m:t>=[0.87, 0.13]</m:t>
                    </m:r>
                  </m:oMath>
                </a14:m>
                <a:r>
                  <a:rPr lang="en-US" dirty="0"/>
                  <a:t> </a:t>
                </a:r>
              </a:p>
              <a:p>
                <a:endParaRPr lang="en-US" dirty="0"/>
              </a:p>
              <a:p>
                <a:r>
                  <a:rPr lang="en-US" dirty="0"/>
                  <a:t>In the long-run, you approach a </a:t>
                </a:r>
                <a:r>
                  <a:rPr lang="en-US" b="1" dirty="0"/>
                  <a:t>steady state</a:t>
                </a:r>
                <a:r>
                  <a:rPr lang="en-US" dirty="0"/>
                  <a:t>, i.e. </a:t>
                </a:r>
                <a14:m>
                  <m:oMath xmlns:m="http://schemas.openxmlformats.org/officeDocument/2006/math">
                    <m:sSub>
                      <m:sSubPr>
                        <m:ctrlPr>
                          <a:rPr lang="en-US" i="1">
                            <a:latin typeface="Cambria Math" panose="02040503050406030204" pitchFamily="18" charset="0"/>
                          </a:rPr>
                        </m:ctrlPr>
                      </m:sSubPr>
                      <m:e>
                        <m:r>
                          <a:rPr lang="en-GB" i="1">
                            <a:latin typeface="Cambria Math" panose="02040503050406030204" pitchFamily="18" charset="0"/>
                          </a:rPr>
                          <m:t>𝑋</m:t>
                        </m:r>
                      </m:e>
                      <m:sub>
                        <m:r>
                          <a:rPr lang="en-GB" b="0" i="1" smtClean="0">
                            <a:latin typeface="Cambria Math" panose="02040503050406030204" pitchFamily="18" charset="0"/>
                          </a:rPr>
                          <m:t>𝑛</m:t>
                        </m:r>
                        <m:r>
                          <a:rPr lang="en-GB" b="0" i="1" smtClean="0">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𝑋</m:t>
                        </m:r>
                      </m:e>
                      <m:sub>
                        <m:r>
                          <a:rPr lang="en-GB" b="0" i="1" smtClean="0">
                            <a:latin typeface="Cambria Math" panose="02040503050406030204" pitchFamily="18" charset="0"/>
                          </a:rPr>
                          <m:t>𝑛</m:t>
                        </m:r>
                      </m:sub>
                    </m:sSub>
                  </m:oMath>
                </a14:m>
                <a:endParaRPr lang="en-GB" dirty="0"/>
              </a:p>
            </p:txBody>
          </p:sp>
        </mc:Choice>
        <mc:Fallback xmlns="">
          <p:sp>
            <p:nvSpPr>
              <p:cNvPr id="3" name="Content Placeholder 2">
                <a:extLst>
                  <a:ext uri="{FF2B5EF4-FFF2-40B4-BE49-F238E27FC236}">
                    <a16:creationId xmlns:a16="http://schemas.microsoft.com/office/drawing/2014/main" id="{CF9F6D5A-87DC-8D12-3E9B-7688158BBAE8}"/>
                  </a:ext>
                </a:extLst>
              </p:cNvPr>
              <p:cNvSpPr>
                <a:spLocks noGrp="1" noRot="1" noChangeAspect="1" noMove="1" noResize="1" noEditPoints="1" noAdjustHandles="1" noChangeArrowheads="1" noChangeShapeType="1" noTextEdit="1"/>
              </p:cNvSpPr>
              <p:nvPr>
                <p:ph idx="1"/>
              </p:nvPr>
            </p:nvSpPr>
            <p:spPr>
              <a:xfrm>
                <a:off x="509412" y="1600932"/>
                <a:ext cx="6180179" cy="3714749"/>
              </a:xfrm>
              <a:blipFill>
                <a:blip r:embed="rId2"/>
                <a:stretch>
                  <a:fillRect/>
                </a:stretch>
              </a:blipFill>
            </p:spPr>
            <p:txBody>
              <a:bodyPr/>
              <a:lstStyle/>
              <a:p>
                <a:r>
                  <a:rPr lang="en-GB">
                    <a:noFill/>
                  </a:rPr>
                  <a:t> </a:t>
                </a:r>
              </a:p>
            </p:txBody>
          </p:sp>
        </mc:Fallback>
      </mc:AlternateContent>
      <p:sp>
        <p:nvSpPr>
          <p:cNvPr id="4" name="Oval 3">
            <a:extLst>
              <a:ext uri="{FF2B5EF4-FFF2-40B4-BE49-F238E27FC236}">
                <a16:creationId xmlns:a16="http://schemas.microsoft.com/office/drawing/2014/main" id="{608D7235-F148-2D6E-55FB-0B9542D2A0F5}"/>
              </a:ext>
            </a:extLst>
          </p:cNvPr>
          <p:cNvSpPr/>
          <p:nvPr/>
        </p:nvSpPr>
        <p:spPr>
          <a:xfrm>
            <a:off x="8037267" y="1538402"/>
            <a:ext cx="1473200" cy="1473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Oval 4">
            <a:extLst>
              <a:ext uri="{FF2B5EF4-FFF2-40B4-BE49-F238E27FC236}">
                <a16:creationId xmlns:a16="http://schemas.microsoft.com/office/drawing/2014/main" id="{62783914-234A-83DC-432A-940C64D8C7BA}"/>
              </a:ext>
            </a:extLst>
          </p:cNvPr>
          <p:cNvSpPr/>
          <p:nvPr/>
        </p:nvSpPr>
        <p:spPr>
          <a:xfrm>
            <a:off x="9472367" y="3995598"/>
            <a:ext cx="1473200" cy="1473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TextBox 5">
            <a:extLst>
              <a:ext uri="{FF2B5EF4-FFF2-40B4-BE49-F238E27FC236}">
                <a16:creationId xmlns:a16="http://schemas.microsoft.com/office/drawing/2014/main" id="{8D2D49DF-EBDA-0FAD-1334-45C4DDF31D8F}"/>
              </a:ext>
            </a:extLst>
          </p:cNvPr>
          <p:cNvSpPr txBox="1"/>
          <p:nvPr/>
        </p:nvSpPr>
        <p:spPr>
          <a:xfrm>
            <a:off x="9692528" y="4548566"/>
            <a:ext cx="1102569" cy="369332"/>
          </a:xfrm>
          <a:prstGeom prst="rect">
            <a:avLst/>
          </a:prstGeom>
          <a:noFill/>
        </p:spPr>
        <p:txBody>
          <a:bodyPr wrap="square">
            <a:spAutoFit/>
          </a:bodyPr>
          <a:lstStyle/>
          <a:p>
            <a:r>
              <a:rPr lang="en-US" dirty="0">
                <a:solidFill>
                  <a:schemeClr val="bg1"/>
                </a:solidFill>
              </a:rPr>
              <a:t>Skip</a:t>
            </a:r>
          </a:p>
        </p:txBody>
      </p:sp>
      <p:sp>
        <p:nvSpPr>
          <p:cNvPr id="7" name="TextBox 6">
            <a:extLst>
              <a:ext uri="{FF2B5EF4-FFF2-40B4-BE49-F238E27FC236}">
                <a16:creationId xmlns:a16="http://schemas.microsoft.com/office/drawing/2014/main" id="{4614DEB6-21F0-69DF-8AA6-420A3514B84E}"/>
              </a:ext>
            </a:extLst>
          </p:cNvPr>
          <p:cNvSpPr txBox="1"/>
          <p:nvPr/>
        </p:nvSpPr>
        <p:spPr>
          <a:xfrm>
            <a:off x="8261863" y="2104309"/>
            <a:ext cx="1073150" cy="369332"/>
          </a:xfrm>
          <a:prstGeom prst="rect">
            <a:avLst/>
          </a:prstGeom>
          <a:noFill/>
        </p:spPr>
        <p:txBody>
          <a:bodyPr wrap="square">
            <a:spAutoFit/>
          </a:bodyPr>
          <a:lstStyle/>
          <a:p>
            <a:r>
              <a:rPr lang="en-US" dirty="0">
                <a:solidFill>
                  <a:schemeClr val="bg1"/>
                </a:solidFill>
              </a:rPr>
              <a:t>Attend</a:t>
            </a:r>
          </a:p>
        </p:txBody>
      </p:sp>
      <p:sp>
        <p:nvSpPr>
          <p:cNvPr id="8" name="TextBox 7">
            <a:extLst>
              <a:ext uri="{FF2B5EF4-FFF2-40B4-BE49-F238E27FC236}">
                <a16:creationId xmlns:a16="http://schemas.microsoft.com/office/drawing/2014/main" id="{1BC6A486-5BF6-D004-1806-D9414694DC87}"/>
              </a:ext>
            </a:extLst>
          </p:cNvPr>
          <p:cNvSpPr txBox="1"/>
          <p:nvPr/>
        </p:nvSpPr>
        <p:spPr>
          <a:xfrm>
            <a:off x="9839154" y="2958754"/>
            <a:ext cx="749300" cy="369332"/>
          </a:xfrm>
          <a:prstGeom prst="rect">
            <a:avLst/>
          </a:prstGeom>
          <a:noFill/>
        </p:spPr>
        <p:txBody>
          <a:bodyPr wrap="square">
            <a:spAutoFit/>
          </a:bodyPr>
          <a:lstStyle/>
          <a:p>
            <a:r>
              <a:rPr lang="en-US" dirty="0">
                <a:solidFill>
                  <a:schemeClr val="bg1"/>
                </a:solidFill>
              </a:rPr>
              <a:t>0.1</a:t>
            </a:r>
          </a:p>
        </p:txBody>
      </p:sp>
      <p:sp>
        <p:nvSpPr>
          <p:cNvPr id="9" name="TextBox 8">
            <a:extLst>
              <a:ext uri="{FF2B5EF4-FFF2-40B4-BE49-F238E27FC236}">
                <a16:creationId xmlns:a16="http://schemas.microsoft.com/office/drawing/2014/main" id="{199AC010-92E5-F3CC-A808-6E801C9BD77B}"/>
              </a:ext>
            </a:extLst>
          </p:cNvPr>
          <p:cNvSpPr txBox="1"/>
          <p:nvPr/>
        </p:nvSpPr>
        <p:spPr>
          <a:xfrm>
            <a:off x="8748711" y="3668213"/>
            <a:ext cx="1231562" cy="369332"/>
          </a:xfrm>
          <a:prstGeom prst="rect">
            <a:avLst/>
          </a:prstGeom>
          <a:noFill/>
        </p:spPr>
        <p:txBody>
          <a:bodyPr wrap="square">
            <a:spAutoFit/>
          </a:bodyPr>
          <a:lstStyle/>
          <a:p>
            <a:r>
              <a:rPr lang="en-US" dirty="0">
                <a:solidFill>
                  <a:schemeClr val="bg1"/>
                </a:solidFill>
              </a:rPr>
              <a:t>0.6</a:t>
            </a:r>
          </a:p>
        </p:txBody>
      </p:sp>
      <p:cxnSp>
        <p:nvCxnSpPr>
          <p:cNvPr id="10" name="Straight Arrow Connector 9">
            <a:extLst>
              <a:ext uri="{FF2B5EF4-FFF2-40B4-BE49-F238E27FC236}">
                <a16:creationId xmlns:a16="http://schemas.microsoft.com/office/drawing/2014/main" id="{86E1D77C-348C-0D89-90CC-2F3C0EE936ED}"/>
              </a:ext>
            </a:extLst>
          </p:cNvPr>
          <p:cNvCxnSpPr>
            <a:cxnSpLocks/>
          </p:cNvCxnSpPr>
          <p:nvPr/>
        </p:nvCxnSpPr>
        <p:spPr>
          <a:xfrm flipH="1" flipV="1">
            <a:off x="9012478" y="3005314"/>
            <a:ext cx="574405" cy="152342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09AF344-C1DC-2FAC-C43A-F2ED64F2CC7B}"/>
              </a:ext>
            </a:extLst>
          </p:cNvPr>
          <p:cNvCxnSpPr>
            <a:cxnSpLocks/>
            <a:endCxn id="5" idx="0"/>
          </p:cNvCxnSpPr>
          <p:nvPr/>
        </p:nvCxnSpPr>
        <p:spPr>
          <a:xfrm>
            <a:off x="9437387" y="2589413"/>
            <a:ext cx="771580" cy="140618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2" name="Circular Arrow 11">
            <a:extLst>
              <a:ext uri="{FF2B5EF4-FFF2-40B4-BE49-F238E27FC236}">
                <a16:creationId xmlns:a16="http://schemas.microsoft.com/office/drawing/2014/main" id="{CE8A1DDE-2A49-6053-4B02-046E6DE2D8C0}"/>
              </a:ext>
            </a:extLst>
          </p:cNvPr>
          <p:cNvSpPr/>
          <p:nvPr/>
        </p:nvSpPr>
        <p:spPr>
          <a:xfrm rot="5400000">
            <a:off x="10462751" y="4186306"/>
            <a:ext cx="939800" cy="1447800"/>
          </a:xfrm>
          <a:prstGeom prst="circularArrow">
            <a:avLst>
              <a:gd name="adj1" fmla="val 12500"/>
              <a:gd name="adj2" fmla="val 2565924"/>
              <a:gd name="adj3" fmla="val 20457681"/>
              <a:gd name="adj4" fmla="val 10451962"/>
              <a:gd name="adj5" fmla="val 1876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TextBox 12">
            <a:extLst>
              <a:ext uri="{FF2B5EF4-FFF2-40B4-BE49-F238E27FC236}">
                <a16:creationId xmlns:a16="http://schemas.microsoft.com/office/drawing/2014/main" id="{3CAB782E-E4AE-1363-9B54-5F6A9057C9E1}"/>
              </a:ext>
            </a:extLst>
          </p:cNvPr>
          <p:cNvSpPr txBox="1"/>
          <p:nvPr/>
        </p:nvSpPr>
        <p:spPr>
          <a:xfrm>
            <a:off x="11597726" y="4746564"/>
            <a:ext cx="594274" cy="369332"/>
          </a:xfrm>
          <a:prstGeom prst="rect">
            <a:avLst/>
          </a:prstGeom>
          <a:noFill/>
        </p:spPr>
        <p:txBody>
          <a:bodyPr wrap="square">
            <a:spAutoFit/>
          </a:bodyPr>
          <a:lstStyle/>
          <a:p>
            <a:r>
              <a:rPr lang="en-US" dirty="0">
                <a:solidFill>
                  <a:schemeClr val="bg1"/>
                </a:solidFill>
              </a:rPr>
              <a:t>0.4</a:t>
            </a:r>
          </a:p>
        </p:txBody>
      </p:sp>
      <p:sp>
        <p:nvSpPr>
          <p:cNvPr id="14" name="Circular Arrow 13">
            <a:extLst>
              <a:ext uri="{FF2B5EF4-FFF2-40B4-BE49-F238E27FC236}">
                <a16:creationId xmlns:a16="http://schemas.microsoft.com/office/drawing/2014/main" id="{F6798A4C-39F9-7A73-A464-D0CDD637BC85}"/>
              </a:ext>
            </a:extLst>
          </p:cNvPr>
          <p:cNvSpPr/>
          <p:nvPr/>
        </p:nvSpPr>
        <p:spPr>
          <a:xfrm rot="21411815">
            <a:off x="8501196" y="871938"/>
            <a:ext cx="939800" cy="1447800"/>
          </a:xfrm>
          <a:prstGeom prst="circularArrow">
            <a:avLst>
              <a:gd name="adj1" fmla="val 12500"/>
              <a:gd name="adj2" fmla="val 2565924"/>
              <a:gd name="adj3" fmla="val 20457681"/>
              <a:gd name="adj4" fmla="val 10451962"/>
              <a:gd name="adj5" fmla="val 1876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TextBox 14">
            <a:extLst>
              <a:ext uri="{FF2B5EF4-FFF2-40B4-BE49-F238E27FC236}">
                <a16:creationId xmlns:a16="http://schemas.microsoft.com/office/drawing/2014/main" id="{43B6E73F-CF89-2FC3-9540-3A61C5D7A1C7}"/>
              </a:ext>
            </a:extLst>
          </p:cNvPr>
          <p:cNvSpPr txBox="1"/>
          <p:nvPr/>
        </p:nvSpPr>
        <p:spPr>
          <a:xfrm rot="21440792">
            <a:off x="9194644" y="858312"/>
            <a:ext cx="972068" cy="369332"/>
          </a:xfrm>
          <a:prstGeom prst="rect">
            <a:avLst/>
          </a:prstGeom>
          <a:noFill/>
        </p:spPr>
        <p:txBody>
          <a:bodyPr wrap="square">
            <a:spAutoFit/>
          </a:bodyPr>
          <a:lstStyle/>
          <a:p>
            <a:r>
              <a:rPr lang="en-US" dirty="0">
                <a:solidFill>
                  <a:schemeClr val="bg1"/>
                </a:solidFill>
              </a:rPr>
              <a:t>0.9</a:t>
            </a:r>
          </a:p>
        </p:txBody>
      </p:sp>
      <p:sp>
        <p:nvSpPr>
          <p:cNvPr id="24" name="TextBox 23">
            <a:extLst>
              <a:ext uri="{FF2B5EF4-FFF2-40B4-BE49-F238E27FC236}">
                <a16:creationId xmlns:a16="http://schemas.microsoft.com/office/drawing/2014/main" id="{B7BD59C6-4209-4CE7-8449-5AF93DE6545D}"/>
              </a:ext>
            </a:extLst>
          </p:cNvPr>
          <p:cNvSpPr txBox="1"/>
          <p:nvPr/>
        </p:nvSpPr>
        <p:spPr>
          <a:xfrm flipH="1">
            <a:off x="7278652" y="5933970"/>
            <a:ext cx="1993604" cy="369332"/>
          </a:xfrm>
          <a:prstGeom prst="rect">
            <a:avLst/>
          </a:prstGeom>
          <a:noFill/>
        </p:spPr>
        <p:txBody>
          <a:bodyPr wrap="square">
            <a:spAutoFit/>
          </a:bodyPr>
          <a:lstStyle/>
          <a:p>
            <a:r>
              <a:rPr lang="en-US" dirty="0">
                <a:solidFill>
                  <a:schemeClr val="bg1"/>
                </a:solidFill>
              </a:rPr>
              <a:t>Transition matrix</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9A8737F-E05B-3D5A-3E9E-7A496AB60408}"/>
                  </a:ext>
                </a:extLst>
              </p:cNvPr>
              <p:cNvSpPr txBox="1"/>
              <p:nvPr/>
            </p:nvSpPr>
            <p:spPr>
              <a:xfrm>
                <a:off x="7952911" y="5193950"/>
                <a:ext cx="1189428" cy="6158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m>
                        <m:mPr>
                          <m:mcs>
                            <m:mc>
                              <m:mcPr>
                                <m:count m:val="2"/>
                                <m:mcJc m:val="center"/>
                              </m:mcPr>
                            </m:mc>
                          </m:mcs>
                          <m:ctrlPr>
                            <a:rPr lang="en-US" sz="2400" i="1" smtClean="0">
                              <a:solidFill>
                                <a:schemeClr val="bg1"/>
                              </a:solidFill>
                              <a:latin typeface="Cambria Math" panose="02040503050406030204" pitchFamily="18" charset="0"/>
                            </a:rPr>
                          </m:ctrlPr>
                        </m:mPr>
                        <m:mr>
                          <m:e>
                            <m:r>
                              <m:rPr>
                                <m:brk m:alnAt="7"/>
                              </m:rPr>
                              <a:rPr lang="en-GB" sz="2400" b="0" i="1" smtClean="0">
                                <a:solidFill>
                                  <a:schemeClr val="bg1"/>
                                </a:solidFill>
                                <a:latin typeface="Cambria Math" panose="02040503050406030204" pitchFamily="18" charset="0"/>
                              </a:rPr>
                              <m:t>0</m:t>
                            </m:r>
                            <m:r>
                              <a:rPr lang="en-GB" sz="2400" b="0" i="1" smtClean="0">
                                <a:solidFill>
                                  <a:schemeClr val="bg1"/>
                                </a:solidFill>
                                <a:latin typeface="Cambria Math" panose="02040503050406030204" pitchFamily="18" charset="0"/>
                              </a:rPr>
                              <m:t>.9</m:t>
                            </m:r>
                          </m:e>
                          <m:e>
                            <m:r>
                              <a:rPr lang="en-GB" sz="2400" b="0" i="1" smtClean="0">
                                <a:solidFill>
                                  <a:schemeClr val="bg1"/>
                                </a:solidFill>
                                <a:latin typeface="Cambria Math" panose="02040503050406030204" pitchFamily="18" charset="0"/>
                              </a:rPr>
                              <m:t>0.1</m:t>
                            </m:r>
                          </m:e>
                        </m:mr>
                        <m:mr>
                          <m:e>
                            <m:r>
                              <a:rPr lang="en-GB" sz="2400" b="0" i="1" smtClean="0">
                                <a:solidFill>
                                  <a:schemeClr val="bg1"/>
                                </a:solidFill>
                                <a:latin typeface="Cambria Math" panose="02040503050406030204" pitchFamily="18" charset="0"/>
                              </a:rPr>
                              <m:t>0.6</m:t>
                            </m:r>
                          </m:e>
                          <m:e>
                            <m:r>
                              <a:rPr lang="en-GB" sz="2400" b="0" i="1" smtClean="0">
                                <a:solidFill>
                                  <a:schemeClr val="bg1"/>
                                </a:solidFill>
                                <a:latin typeface="Cambria Math" panose="02040503050406030204" pitchFamily="18" charset="0"/>
                              </a:rPr>
                              <m:t>0.4</m:t>
                            </m:r>
                          </m:e>
                        </m:mr>
                      </m:m>
                    </m:oMath>
                  </m:oMathPara>
                </a14:m>
                <a:endParaRPr lang="en-US" sz="2400" dirty="0">
                  <a:solidFill>
                    <a:schemeClr val="bg1"/>
                  </a:solidFill>
                </a:endParaRPr>
              </a:p>
            </p:txBody>
          </p:sp>
        </mc:Choice>
        <mc:Fallback xmlns="">
          <p:sp>
            <p:nvSpPr>
              <p:cNvPr id="25" name="TextBox 24">
                <a:extLst>
                  <a:ext uri="{FF2B5EF4-FFF2-40B4-BE49-F238E27FC236}">
                    <a16:creationId xmlns:a16="http://schemas.microsoft.com/office/drawing/2014/main" id="{C9A8737F-E05B-3D5A-3E9E-7A496AB60408}"/>
                  </a:ext>
                </a:extLst>
              </p:cNvPr>
              <p:cNvSpPr txBox="1">
                <a:spLocks noRot="1" noChangeAspect="1" noMove="1" noResize="1" noEditPoints="1" noAdjustHandles="1" noChangeArrowheads="1" noChangeShapeType="1" noTextEdit="1"/>
              </p:cNvSpPr>
              <p:nvPr/>
            </p:nvSpPr>
            <p:spPr>
              <a:xfrm>
                <a:off x="7952911" y="5193950"/>
                <a:ext cx="1189428" cy="615810"/>
              </a:xfrm>
              <a:prstGeom prst="rect">
                <a:avLst/>
              </a:prstGeom>
              <a:blipFill>
                <a:blip r:embed="rId3"/>
                <a:stretch>
                  <a:fillRect l="-5319" r="-5319" b="-16000"/>
                </a:stretch>
              </a:blipFill>
            </p:spPr>
            <p:txBody>
              <a:bodyPr/>
              <a:lstStyle/>
              <a:p>
                <a:r>
                  <a:rPr lang="en-GB">
                    <a:noFill/>
                  </a:rPr>
                  <a:t> </a:t>
                </a:r>
              </a:p>
            </p:txBody>
          </p:sp>
        </mc:Fallback>
      </mc:AlternateContent>
      <p:sp>
        <p:nvSpPr>
          <p:cNvPr id="26" name="TextBox 25">
            <a:extLst>
              <a:ext uri="{FF2B5EF4-FFF2-40B4-BE49-F238E27FC236}">
                <a16:creationId xmlns:a16="http://schemas.microsoft.com/office/drawing/2014/main" id="{EFE8B515-004A-0623-FE56-222CA79B6A5A}"/>
              </a:ext>
            </a:extLst>
          </p:cNvPr>
          <p:cNvSpPr txBox="1"/>
          <p:nvPr/>
        </p:nvSpPr>
        <p:spPr>
          <a:xfrm>
            <a:off x="6940523" y="5132523"/>
            <a:ext cx="939403" cy="369332"/>
          </a:xfrm>
          <a:prstGeom prst="rect">
            <a:avLst/>
          </a:prstGeom>
          <a:noFill/>
        </p:spPr>
        <p:txBody>
          <a:bodyPr wrap="square">
            <a:spAutoFit/>
          </a:bodyPr>
          <a:lstStyle/>
          <a:p>
            <a:r>
              <a:rPr lang="en-US" dirty="0">
                <a:solidFill>
                  <a:schemeClr val="bg1"/>
                </a:solidFill>
              </a:rPr>
              <a:t>attend</a:t>
            </a:r>
          </a:p>
        </p:txBody>
      </p:sp>
      <p:sp>
        <p:nvSpPr>
          <p:cNvPr id="27" name="TextBox 26">
            <a:extLst>
              <a:ext uri="{FF2B5EF4-FFF2-40B4-BE49-F238E27FC236}">
                <a16:creationId xmlns:a16="http://schemas.microsoft.com/office/drawing/2014/main" id="{4932EECE-C2CD-8736-5A2D-EE31F10795A7}"/>
              </a:ext>
            </a:extLst>
          </p:cNvPr>
          <p:cNvSpPr txBox="1"/>
          <p:nvPr/>
        </p:nvSpPr>
        <p:spPr>
          <a:xfrm>
            <a:off x="6940523" y="5440428"/>
            <a:ext cx="939403" cy="369332"/>
          </a:xfrm>
          <a:prstGeom prst="rect">
            <a:avLst/>
          </a:prstGeom>
          <a:noFill/>
        </p:spPr>
        <p:txBody>
          <a:bodyPr wrap="square">
            <a:spAutoFit/>
          </a:bodyPr>
          <a:lstStyle/>
          <a:p>
            <a:r>
              <a:rPr lang="en-US" dirty="0">
                <a:solidFill>
                  <a:schemeClr val="bg1"/>
                </a:solidFill>
              </a:rPr>
              <a:t>skip</a:t>
            </a:r>
          </a:p>
        </p:txBody>
      </p:sp>
      <p:sp>
        <p:nvSpPr>
          <p:cNvPr id="28" name="TextBox 27">
            <a:extLst>
              <a:ext uri="{FF2B5EF4-FFF2-40B4-BE49-F238E27FC236}">
                <a16:creationId xmlns:a16="http://schemas.microsoft.com/office/drawing/2014/main" id="{71CD07B4-F9E9-64ED-C4FB-18794A3E9434}"/>
              </a:ext>
            </a:extLst>
          </p:cNvPr>
          <p:cNvSpPr txBox="1"/>
          <p:nvPr/>
        </p:nvSpPr>
        <p:spPr>
          <a:xfrm>
            <a:off x="7724845" y="4842922"/>
            <a:ext cx="939403" cy="369332"/>
          </a:xfrm>
          <a:prstGeom prst="rect">
            <a:avLst/>
          </a:prstGeom>
          <a:noFill/>
        </p:spPr>
        <p:txBody>
          <a:bodyPr wrap="square">
            <a:spAutoFit/>
          </a:bodyPr>
          <a:lstStyle/>
          <a:p>
            <a:r>
              <a:rPr lang="en-US" dirty="0">
                <a:solidFill>
                  <a:schemeClr val="bg1"/>
                </a:solidFill>
              </a:rPr>
              <a:t>attend</a:t>
            </a:r>
          </a:p>
        </p:txBody>
      </p:sp>
      <p:sp>
        <p:nvSpPr>
          <p:cNvPr id="29" name="TextBox 28">
            <a:extLst>
              <a:ext uri="{FF2B5EF4-FFF2-40B4-BE49-F238E27FC236}">
                <a16:creationId xmlns:a16="http://schemas.microsoft.com/office/drawing/2014/main" id="{D9321B7D-B6F2-434F-CAEE-4DFC8064EE6D}"/>
              </a:ext>
            </a:extLst>
          </p:cNvPr>
          <p:cNvSpPr txBox="1"/>
          <p:nvPr/>
        </p:nvSpPr>
        <p:spPr>
          <a:xfrm>
            <a:off x="8616526" y="4833770"/>
            <a:ext cx="939403" cy="369332"/>
          </a:xfrm>
          <a:prstGeom prst="rect">
            <a:avLst/>
          </a:prstGeom>
          <a:noFill/>
        </p:spPr>
        <p:txBody>
          <a:bodyPr wrap="square">
            <a:spAutoFit/>
          </a:bodyPr>
          <a:lstStyle/>
          <a:p>
            <a:r>
              <a:rPr lang="en-US" dirty="0">
                <a:solidFill>
                  <a:schemeClr val="bg1"/>
                </a:solidFill>
              </a:rPr>
              <a:t>skip</a:t>
            </a:r>
          </a:p>
        </p:txBody>
      </p:sp>
      <p:sp>
        <p:nvSpPr>
          <p:cNvPr id="30" name="TextBox 29">
            <a:extLst>
              <a:ext uri="{FF2B5EF4-FFF2-40B4-BE49-F238E27FC236}">
                <a16:creationId xmlns:a16="http://schemas.microsoft.com/office/drawing/2014/main" id="{301FAC04-2DF0-12D2-228B-D9395748F022}"/>
              </a:ext>
            </a:extLst>
          </p:cNvPr>
          <p:cNvSpPr txBox="1"/>
          <p:nvPr/>
        </p:nvSpPr>
        <p:spPr>
          <a:xfrm>
            <a:off x="6073998" y="5286476"/>
            <a:ext cx="939403" cy="369332"/>
          </a:xfrm>
          <a:prstGeom prst="rect">
            <a:avLst/>
          </a:prstGeom>
          <a:noFill/>
        </p:spPr>
        <p:txBody>
          <a:bodyPr wrap="square">
            <a:spAutoFit/>
          </a:bodyPr>
          <a:lstStyle/>
          <a:p>
            <a:r>
              <a:rPr lang="en-US" dirty="0">
                <a:solidFill>
                  <a:schemeClr val="bg1"/>
                </a:solidFill>
              </a:rPr>
              <a:t>FROM</a:t>
            </a:r>
          </a:p>
        </p:txBody>
      </p:sp>
      <p:sp>
        <p:nvSpPr>
          <p:cNvPr id="31" name="TextBox 30">
            <a:extLst>
              <a:ext uri="{FF2B5EF4-FFF2-40B4-BE49-F238E27FC236}">
                <a16:creationId xmlns:a16="http://schemas.microsoft.com/office/drawing/2014/main" id="{FB47B274-6B08-D71A-CF9C-2D061FA032BD}"/>
              </a:ext>
            </a:extLst>
          </p:cNvPr>
          <p:cNvSpPr txBox="1"/>
          <p:nvPr/>
        </p:nvSpPr>
        <p:spPr>
          <a:xfrm>
            <a:off x="8236492" y="4502717"/>
            <a:ext cx="939403" cy="369332"/>
          </a:xfrm>
          <a:prstGeom prst="rect">
            <a:avLst/>
          </a:prstGeom>
          <a:noFill/>
        </p:spPr>
        <p:txBody>
          <a:bodyPr wrap="square">
            <a:spAutoFit/>
          </a:bodyPr>
          <a:lstStyle/>
          <a:p>
            <a:r>
              <a:rPr lang="en-US" dirty="0">
                <a:solidFill>
                  <a:schemeClr val="bg1"/>
                </a:solidFill>
              </a:rPr>
              <a:t>TO</a:t>
            </a:r>
          </a:p>
        </p:txBody>
      </p:sp>
    </p:spTree>
    <p:extLst>
      <p:ext uri="{BB962C8B-B14F-4D97-AF65-F5344CB8AC3E}">
        <p14:creationId xmlns:p14="http://schemas.microsoft.com/office/powerpoint/2010/main" val="134693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dissolv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8F5AF-D7AD-233C-344C-AE56CD5392D0}"/>
              </a:ext>
            </a:extLst>
          </p:cNvPr>
          <p:cNvSpPr>
            <a:spLocks noGrp="1"/>
          </p:cNvSpPr>
          <p:nvPr>
            <p:ph type="title"/>
          </p:nvPr>
        </p:nvSpPr>
        <p:spPr/>
        <p:txBody>
          <a:bodyPr/>
          <a:lstStyle/>
          <a:p>
            <a:r>
              <a:rPr lang="en-GB" dirty="0"/>
              <a:t>Markov Chains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F9F6D5A-87DC-8D12-3E9B-7688158BBAE8}"/>
                  </a:ext>
                </a:extLst>
              </p:cNvPr>
              <p:cNvSpPr>
                <a:spLocks noGrp="1"/>
              </p:cNvSpPr>
              <p:nvPr>
                <p:ph idx="1"/>
              </p:nvPr>
            </p:nvSpPr>
            <p:spPr>
              <a:xfrm>
                <a:off x="509412" y="1600932"/>
                <a:ext cx="6180179" cy="4789594"/>
              </a:xfrm>
            </p:spPr>
            <p:txBody>
              <a:bodyPr>
                <a:noAutofit/>
              </a:bodyPr>
              <a:lstStyle/>
              <a:p>
                <a14:m>
                  <m:oMath xmlns:m="http://schemas.openxmlformats.org/officeDocument/2006/math">
                    <m:sSub>
                      <m:sSubPr>
                        <m:ctrlPr>
                          <a:rPr lang="en-US" sz="2000" i="1" smtClean="0">
                            <a:latin typeface="Cambria Math" panose="02040503050406030204" pitchFamily="18" charset="0"/>
                          </a:rPr>
                        </m:ctrlPr>
                      </m:sSubPr>
                      <m:e>
                        <m:r>
                          <a:rPr lang="en-GB" sz="2000" b="0" i="1" smtClean="0">
                            <a:latin typeface="Cambria Math" panose="02040503050406030204" pitchFamily="18" charset="0"/>
                          </a:rPr>
                          <m:t>𝑋</m:t>
                        </m:r>
                      </m:e>
                      <m:sub>
                        <m:r>
                          <m:rPr>
                            <m:sty m:val="p"/>
                          </m:rPr>
                          <a:rPr lang="en-GB" sz="2000" b="0" i="0" smtClean="0">
                            <a:latin typeface="Cambria Math" panose="02040503050406030204" pitchFamily="18" charset="0"/>
                          </a:rPr>
                          <m:t>s</m:t>
                        </m:r>
                      </m:sub>
                    </m:sSub>
                    <m:r>
                      <a:rPr lang="en-GB" sz="2000" b="0" i="1" smtClean="0">
                        <a:latin typeface="Cambria Math" panose="02040503050406030204" pitchFamily="18" charset="0"/>
                      </a:rPr>
                      <m:t>−</m:t>
                    </m:r>
                    <m:sSub>
                      <m:sSubPr>
                        <m:ctrlPr>
                          <a:rPr lang="en-US" sz="2000" i="1">
                            <a:latin typeface="Cambria Math" panose="02040503050406030204" pitchFamily="18" charset="0"/>
                          </a:rPr>
                        </m:ctrlPr>
                      </m:sSubPr>
                      <m:e>
                        <m:r>
                          <a:rPr lang="en-GB" sz="2000" i="1">
                            <a:latin typeface="Cambria Math" panose="02040503050406030204" pitchFamily="18" charset="0"/>
                          </a:rPr>
                          <m:t>𝑋</m:t>
                        </m:r>
                      </m:e>
                      <m:sub>
                        <m:r>
                          <m:rPr>
                            <m:sty m:val="p"/>
                          </m:rPr>
                          <a:rPr lang="en-GB" sz="2000">
                            <a:latin typeface="Cambria Math" panose="02040503050406030204" pitchFamily="18" charset="0"/>
                          </a:rPr>
                          <m:t>s</m:t>
                        </m:r>
                      </m:sub>
                    </m:sSub>
                    <m:r>
                      <a:rPr lang="en-GB" sz="2000" b="0" i="1" smtClean="0">
                        <a:latin typeface="Cambria Math" panose="02040503050406030204" pitchFamily="18" charset="0"/>
                      </a:rPr>
                      <m:t>𝑇</m:t>
                    </m:r>
                    <m:r>
                      <a:rPr lang="en-GB" sz="2000" b="0" i="1" smtClean="0">
                        <a:latin typeface="Cambria Math" panose="02040503050406030204" pitchFamily="18" charset="0"/>
                      </a:rPr>
                      <m:t>=0</m:t>
                    </m:r>
                  </m:oMath>
                </a14:m>
                <a:endParaRPr lang="en-US" sz="2000" dirty="0"/>
              </a:p>
              <a:p>
                <a:endParaRPr lang="en-US" sz="2000" dirty="0"/>
              </a:p>
              <a:p>
                <a14:m>
                  <m:oMath xmlns:m="http://schemas.openxmlformats.org/officeDocument/2006/math">
                    <m:sSub>
                      <m:sSubPr>
                        <m:ctrlPr>
                          <a:rPr lang="en-US" sz="2000" i="1">
                            <a:latin typeface="Cambria Math" panose="02040503050406030204" pitchFamily="18" charset="0"/>
                          </a:rPr>
                        </m:ctrlPr>
                      </m:sSubPr>
                      <m:e>
                        <m:r>
                          <a:rPr lang="en-GB" sz="2000" i="1">
                            <a:latin typeface="Cambria Math" panose="02040503050406030204" pitchFamily="18" charset="0"/>
                          </a:rPr>
                          <m:t>𝑋</m:t>
                        </m:r>
                      </m:e>
                      <m:sub>
                        <m:r>
                          <a:rPr lang="en-GB" sz="2000" b="0" i="1" smtClean="0">
                            <a:latin typeface="Cambria Math" panose="02040503050406030204" pitchFamily="18" charset="0"/>
                          </a:rPr>
                          <m:t>𝑠</m:t>
                        </m:r>
                      </m:sub>
                    </m:sSub>
                    <m:d>
                      <m:dPr>
                        <m:ctrlPr>
                          <a:rPr lang="en-GB" sz="2000" b="0" i="1" smtClean="0">
                            <a:latin typeface="Cambria Math" panose="02040503050406030204" pitchFamily="18" charset="0"/>
                          </a:rPr>
                        </m:ctrlPr>
                      </m:dPr>
                      <m:e>
                        <m:r>
                          <a:rPr lang="en-GB" sz="2000" b="0" i="1" smtClean="0">
                            <a:latin typeface="Cambria Math" panose="02040503050406030204" pitchFamily="18" charset="0"/>
                          </a:rPr>
                          <m:t>𝐼</m:t>
                        </m:r>
                        <m:r>
                          <a:rPr lang="en-GB" sz="2000" b="0" i="1" smtClean="0">
                            <a:latin typeface="Cambria Math" panose="02040503050406030204" pitchFamily="18" charset="0"/>
                          </a:rPr>
                          <m:t> −</m:t>
                        </m:r>
                        <m:r>
                          <a:rPr lang="en-GB" sz="2000" b="0" i="1" smtClean="0">
                            <a:latin typeface="Cambria Math" panose="02040503050406030204" pitchFamily="18" charset="0"/>
                          </a:rPr>
                          <m:t>𝑇</m:t>
                        </m:r>
                      </m:e>
                    </m:d>
                    <m:r>
                      <a:rPr lang="en-GB" sz="2000" b="0" i="1" smtClean="0">
                        <a:latin typeface="Cambria Math" panose="02040503050406030204" pitchFamily="18" charset="0"/>
                      </a:rPr>
                      <m:t>=0</m:t>
                    </m:r>
                  </m:oMath>
                </a14:m>
                <a:endParaRPr lang="en-US" sz="2000" dirty="0"/>
              </a:p>
              <a:p>
                <a:endParaRPr lang="en-US" sz="2000" dirty="0"/>
              </a:p>
              <a:p>
                <a14:m>
                  <m:oMath xmlns:m="http://schemas.openxmlformats.org/officeDocument/2006/math">
                    <m:d>
                      <m:dPr>
                        <m:begChr m:val="["/>
                        <m:endChr m:val="]"/>
                        <m:ctrlPr>
                          <a:rPr lang="en-GB" sz="2000" b="0" i="1" smtClean="0">
                            <a:latin typeface="Cambria Math" panose="02040503050406030204" pitchFamily="18" charset="0"/>
                          </a:rPr>
                        </m:ctrlPr>
                      </m:dPr>
                      <m:e>
                        <m:r>
                          <a:rPr lang="en-GB" sz="2000" b="0" i="1" smtClean="0">
                            <a:latin typeface="Cambria Math" panose="02040503050406030204" pitchFamily="18" charset="0"/>
                          </a:rPr>
                          <m:t>𝑥</m:t>
                        </m:r>
                        <m:r>
                          <a:rPr lang="en-GB" sz="2000" b="0" i="1" smtClean="0">
                            <a:latin typeface="Cambria Math" panose="02040503050406030204" pitchFamily="18" charset="0"/>
                          </a:rPr>
                          <m:t>, </m:t>
                        </m:r>
                        <m:r>
                          <a:rPr lang="en-GB" sz="2000" b="0" i="1" smtClean="0">
                            <a:latin typeface="Cambria Math" panose="02040503050406030204" pitchFamily="18" charset="0"/>
                          </a:rPr>
                          <m:t>𝑦</m:t>
                        </m:r>
                      </m:e>
                    </m:d>
                    <m:d>
                      <m:dPr>
                        <m:ctrlPr>
                          <a:rPr lang="en-GB" sz="2000" b="0" i="1" smtClean="0">
                            <a:latin typeface="Cambria Math" panose="02040503050406030204" pitchFamily="18" charset="0"/>
                          </a:rPr>
                        </m:ctrlPr>
                      </m:dPr>
                      <m:e>
                        <m:m>
                          <m:mPr>
                            <m:mcs>
                              <m:mc>
                                <m:mcPr>
                                  <m:count m:val="2"/>
                                  <m:mcJc m:val="center"/>
                                </m:mcPr>
                              </m:mc>
                            </m:mcs>
                            <m:ctrlPr>
                              <a:rPr lang="en-GB" sz="2000" b="0" i="1" smtClean="0">
                                <a:latin typeface="Cambria Math" panose="02040503050406030204" pitchFamily="18" charset="0"/>
                              </a:rPr>
                            </m:ctrlPr>
                          </m:mPr>
                          <m:mr>
                            <m:e>
                              <m:r>
                                <m:rPr>
                                  <m:brk m:alnAt="7"/>
                                </m:rPr>
                                <a:rPr lang="en-GB" sz="2000" b="0" i="1" smtClean="0">
                                  <a:latin typeface="Cambria Math" panose="02040503050406030204" pitchFamily="18" charset="0"/>
                                </a:rPr>
                                <m:t>0</m:t>
                              </m:r>
                              <m:r>
                                <a:rPr lang="en-GB" sz="2000" b="0" i="1" smtClean="0">
                                  <a:latin typeface="Cambria Math" panose="02040503050406030204" pitchFamily="18" charset="0"/>
                                </a:rPr>
                                <m:t>.1</m:t>
                              </m:r>
                            </m:e>
                            <m:e>
                              <m:r>
                                <a:rPr lang="en-GB" sz="2000" b="0" i="1" smtClean="0">
                                  <a:latin typeface="Cambria Math" panose="02040503050406030204" pitchFamily="18" charset="0"/>
                                </a:rPr>
                                <m:t>−0.1</m:t>
                              </m:r>
                            </m:e>
                          </m:mr>
                          <m:mr>
                            <m:e>
                              <m:r>
                                <a:rPr lang="en-GB" sz="2000" b="0" i="1" smtClean="0">
                                  <a:latin typeface="Cambria Math" panose="02040503050406030204" pitchFamily="18" charset="0"/>
                                </a:rPr>
                                <m:t>−0.6</m:t>
                              </m:r>
                            </m:e>
                            <m:e>
                              <m:r>
                                <a:rPr lang="en-GB" sz="2000" b="0" i="1" smtClean="0">
                                  <a:latin typeface="Cambria Math" panose="02040503050406030204" pitchFamily="18" charset="0"/>
                                </a:rPr>
                                <m:t>0.6</m:t>
                              </m:r>
                            </m:e>
                          </m:mr>
                        </m:m>
                      </m:e>
                    </m:d>
                    <m:r>
                      <a:rPr lang="en-GB" sz="2000" b="0" i="1" smtClean="0">
                        <a:latin typeface="Cambria Math" panose="02040503050406030204" pitchFamily="18" charset="0"/>
                      </a:rPr>
                      <m:t>=0</m:t>
                    </m:r>
                  </m:oMath>
                </a14:m>
                <a:endParaRPr lang="en-US" sz="2000" dirty="0"/>
              </a:p>
              <a:p>
                <a:endParaRPr lang="en-US" sz="2000" dirty="0"/>
              </a:p>
              <a:p>
                <a14:m>
                  <m:oMath xmlns:m="http://schemas.openxmlformats.org/officeDocument/2006/math">
                    <m:r>
                      <a:rPr lang="en-GB" sz="2000" b="0" i="1" smtClean="0">
                        <a:latin typeface="Cambria Math" panose="02040503050406030204" pitchFamily="18" charset="0"/>
                      </a:rPr>
                      <m:t>0.1</m:t>
                    </m:r>
                    <m:r>
                      <a:rPr lang="en-GB" sz="2000" b="0" i="1" smtClean="0">
                        <a:latin typeface="Cambria Math" panose="02040503050406030204" pitchFamily="18" charset="0"/>
                      </a:rPr>
                      <m:t>𝑥</m:t>
                    </m:r>
                    <m:r>
                      <a:rPr lang="en-GB" sz="2000" b="0" i="1" smtClean="0">
                        <a:latin typeface="Cambria Math" panose="02040503050406030204" pitchFamily="18" charset="0"/>
                      </a:rPr>
                      <m:t>−0.6</m:t>
                    </m:r>
                    <m:r>
                      <a:rPr lang="en-GB" sz="2000" b="0" i="1" smtClean="0">
                        <a:latin typeface="Cambria Math" panose="02040503050406030204" pitchFamily="18" charset="0"/>
                      </a:rPr>
                      <m:t>𝑦</m:t>
                    </m:r>
                    <m:r>
                      <a:rPr lang="en-GB" sz="2000" b="0" i="1" smtClean="0">
                        <a:latin typeface="Cambria Math" panose="02040503050406030204" pitchFamily="18" charset="0"/>
                      </a:rPr>
                      <m:t>=0</m:t>
                    </m:r>
                  </m:oMath>
                </a14:m>
                <a:r>
                  <a:rPr lang="en-US" sz="2000" dirty="0"/>
                  <a:t> and </a:t>
                </a:r>
                <a14:m>
                  <m:oMath xmlns:m="http://schemas.openxmlformats.org/officeDocument/2006/math">
                    <m:r>
                      <m:rPr>
                        <m:sty m:val="p"/>
                      </m:rPr>
                      <a:rPr lang="en-GB" sz="2000" b="0" i="0" smtClean="0">
                        <a:latin typeface="Cambria Math" panose="02040503050406030204" pitchFamily="18" charset="0"/>
                      </a:rPr>
                      <m:t>x</m:t>
                    </m:r>
                    <m:r>
                      <a:rPr lang="en-GB" sz="2000" b="0" i="0" smtClean="0">
                        <a:latin typeface="Cambria Math" panose="02040503050406030204" pitchFamily="18" charset="0"/>
                      </a:rPr>
                      <m:t>+</m:t>
                    </m:r>
                    <m:r>
                      <m:rPr>
                        <m:sty m:val="p"/>
                      </m:rPr>
                      <a:rPr lang="en-GB" sz="2000" b="0" i="0" smtClean="0">
                        <a:latin typeface="Cambria Math" panose="02040503050406030204" pitchFamily="18" charset="0"/>
                      </a:rPr>
                      <m:t>y</m:t>
                    </m:r>
                    <m:r>
                      <a:rPr lang="en-GB" sz="2000" i="1">
                        <a:latin typeface="Cambria Math" panose="02040503050406030204" pitchFamily="18" charset="0"/>
                      </a:rPr>
                      <m:t>=</m:t>
                    </m:r>
                    <m:r>
                      <a:rPr lang="en-GB" sz="2000" b="0" i="1" smtClean="0">
                        <a:latin typeface="Cambria Math" panose="02040503050406030204" pitchFamily="18" charset="0"/>
                      </a:rPr>
                      <m:t>1</m:t>
                    </m:r>
                  </m:oMath>
                </a14:m>
                <a:r>
                  <a:rPr lang="en-US" sz="2000" dirty="0"/>
                  <a:t> </a:t>
                </a:r>
              </a:p>
              <a:p>
                <a:endParaRPr lang="en-US" sz="2000" dirty="0"/>
              </a:p>
              <a:p>
                <a14:m>
                  <m:oMath xmlns:m="http://schemas.openxmlformats.org/officeDocument/2006/math">
                    <m:sSub>
                      <m:sSubPr>
                        <m:ctrlPr>
                          <a:rPr lang="en-US" sz="2000" i="1" smtClean="0">
                            <a:latin typeface="Cambria Math" panose="02040503050406030204" pitchFamily="18" charset="0"/>
                          </a:rPr>
                        </m:ctrlPr>
                      </m:sSubPr>
                      <m:e>
                        <m:r>
                          <a:rPr lang="en-GB" sz="2000" i="1">
                            <a:latin typeface="Cambria Math" panose="02040503050406030204" pitchFamily="18" charset="0"/>
                          </a:rPr>
                          <m:t>𝑋</m:t>
                        </m:r>
                      </m:e>
                      <m:sub>
                        <m:r>
                          <a:rPr lang="en-GB" sz="2000" b="0" i="1" smtClean="0">
                            <a:latin typeface="Cambria Math" panose="02040503050406030204" pitchFamily="18" charset="0"/>
                          </a:rPr>
                          <m:t>𝑠</m:t>
                        </m:r>
                      </m:sub>
                    </m:sSub>
                    <m:r>
                      <a:rPr lang="en-GB" sz="2000" b="0" i="1" smtClean="0">
                        <a:latin typeface="Cambria Math" panose="02040503050406030204" pitchFamily="18" charset="0"/>
                      </a:rPr>
                      <m:t>=</m:t>
                    </m:r>
                    <m:d>
                      <m:dPr>
                        <m:begChr m:val="["/>
                        <m:endChr m:val="]"/>
                        <m:ctrlPr>
                          <a:rPr lang="en-GB" sz="2000" b="0" i="1" smtClean="0">
                            <a:latin typeface="Cambria Math" panose="02040503050406030204" pitchFamily="18" charset="0"/>
                          </a:rPr>
                        </m:ctrlPr>
                      </m:dPr>
                      <m:e>
                        <m:f>
                          <m:fPr>
                            <m:ctrlPr>
                              <a:rPr lang="en-GB" sz="2000" b="0" i="1" smtClean="0">
                                <a:latin typeface="Cambria Math" panose="02040503050406030204" pitchFamily="18" charset="0"/>
                              </a:rPr>
                            </m:ctrlPr>
                          </m:fPr>
                          <m:num>
                            <m:r>
                              <a:rPr lang="en-GB" sz="2000" b="0" i="1" smtClean="0">
                                <a:latin typeface="Cambria Math" panose="02040503050406030204" pitchFamily="18" charset="0"/>
                              </a:rPr>
                              <m:t>6</m:t>
                            </m:r>
                          </m:num>
                          <m:den>
                            <m:r>
                              <a:rPr lang="en-GB" sz="2000" b="0" i="1" smtClean="0">
                                <a:latin typeface="Cambria Math" panose="02040503050406030204" pitchFamily="18" charset="0"/>
                              </a:rPr>
                              <m:t>7</m:t>
                            </m:r>
                          </m:den>
                        </m:f>
                        <m:r>
                          <a:rPr lang="en-GB" sz="2000" i="1">
                            <a:latin typeface="Cambria Math" panose="02040503050406030204" pitchFamily="18" charset="0"/>
                          </a:rPr>
                          <m:t>,</m:t>
                        </m:r>
                        <m:f>
                          <m:fPr>
                            <m:ctrlPr>
                              <a:rPr lang="en-GB" sz="2000" b="0" i="1" smtClean="0">
                                <a:latin typeface="Cambria Math" panose="02040503050406030204" pitchFamily="18" charset="0"/>
                              </a:rPr>
                            </m:ctrlPr>
                          </m:fPr>
                          <m:num>
                            <m:r>
                              <a:rPr lang="en-GB" sz="2000" i="1">
                                <a:latin typeface="Cambria Math" panose="02040503050406030204" pitchFamily="18" charset="0"/>
                              </a:rPr>
                              <m:t>1</m:t>
                            </m:r>
                          </m:num>
                          <m:den>
                            <m:r>
                              <a:rPr lang="en-GB" sz="2000" i="1">
                                <a:latin typeface="Cambria Math" panose="02040503050406030204" pitchFamily="18" charset="0"/>
                              </a:rPr>
                              <m:t>7</m:t>
                            </m:r>
                          </m:den>
                        </m:f>
                      </m:e>
                    </m:d>
                  </m:oMath>
                </a14:m>
                <a:endParaRPr lang="en-GB" sz="2000" dirty="0"/>
              </a:p>
            </p:txBody>
          </p:sp>
        </mc:Choice>
        <mc:Fallback xmlns="">
          <p:sp>
            <p:nvSpPr>
              <p:cNvPr id="3" name="Content Placeholder 2">
                <a:extLst>
                  <a:ext uri="{FF2B5EF4-FFF2-40B4-BE49-F238E27FC236}">
                    <a16:creationId xmlns:a16="http://schemas.microsoft.com/office/drawing/2014/main" id="{CF9F6D5A-87DC-8D12-3E9B-7688158BBAE8}"/>
                  </a:ext>
                </a:extLst>
              </p:cNvPr>
              <p:cNvSpPr>
                <a:spLocks noGrp="1" noRot="1" noChangeAspect="1" noMove="1" noResize="1" noEditPoints="1" noAdjustHandles="1" noChangeArrowheads="1" noChangeShapeType="1" noTextEdit="1"/>
              </p:cNvSpPr>
              <p:nvPr>
                <p:ph idx="1"/>
              </p:nvPr>
            </p:nvSpPr>
            <p:spPr>
              <a:xfrm>
                <a:off x="509412" y="1600932"/>
                <a:ext cx="6180179" cy="4789594"/>
              </a:xfrm>
              <a:blipFill>
                <a:blip r:embed="rId2"/>
                <a:stretch>
                  <a:fillRect/>
                </a:stretch>
              </a:blipFill>
            </p:spPr>
            <p:txBody>
              <a:bodyPr/>
              <a:lstStyle/>
              <a:p>
                <a:r>
                  <a:rPr lang="en-GB">
                    <a:noFill/>
                  </a:rPr>
                  <a:t> </a:t>
                </a:r>
              </a:p>
            </p:txBody>
          </p:sp>
        </mc:Fallback>
      </mc:AlternateContent>
      <p:sp>
        <p:nvSpPr>
          <p:cNvPr id="4" name="Oval 3">
            <a:extLst>
              <a:ext uri="{FF2B5EF4-FFF2-40B4-BE49-F238E27FC236}">
                <a16:creationId xmlns:a16="http://schemas.microsoft.com/office/drawing/2014/main" id="{608D7235-F148-2D6E-55FB-0B9542D2A0F5}"/>
              </a:ext>
            </a:extLst>
          </p:cNvPr>
          <p:cNvSpPr/>
          <p:nvPr/>
        </p:nvSpPr>
        <p:spPr>
          <a:xfrm>
            <a:off x="8037267" y="1538402"/>
            <a:ext cx="1473200" cy="1473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Oval 4">
            <a:extLst>
              <a:ext uri="{FF2B5EF4-FFF2-40B4-BE49-F238E27FC236}">
                <a16:creationId xmlns:a16="http://schemas.microsoft.com/office/drawing/2014/main" id="{62783914-234A-83DC-432A-940C64D8C7BA}"/>
              </a:ext>
            </a:extLst>
          </p:cNvPr>
          <p:cNvSpPr/>
          <p:nvPr/>
        </p:nvSpPr>
        <p:spPr>
          <a:xfrm>
            <a:off x="9472367" y="3995598"/>
            <a:ext cx="1473200" cy="1473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TextBox 5">
            <a:extLst>
              <a:ext uri="{FF2B5EF4-FFF2-40B4-BE49-F238E27FC236}">
                <a16:creationId xmlns:a16="http://schemas.microsoft.com/office/drawing/2014/main" id="{8D2D49DF-EBDA-0FAD-1334-45C4DDF31D8F}"/>
              </a:ext>
            </a:extLst>
          </p:cNvPr>
          <p:cNvSpPr txBox="1"/>
          <p:nvPr/>
        </p:nvSpPr>
        <p:spPr>
          <a:xfrm>
            <a:off x="9692528" y="4548566"/>
            <a:ext cx="1102569" cy="369332"/>
          </a:xfrm>
          <a:prstGeom prst="rect">
            <a:avLst/>
          </a:prstGeom>
          <a:noFill/>
        </p:spPr>
        <p:txBody>
          <a:bodyPr wrap="square">
            <a:spAutoFit/>
          </a:bodyPr>
          <a:lstStyle/>
          <a:p>
            <a:r>
              <a:rPr lang="en-US" dirty="0">
                <a:solidFill>
                  <a:schemeClr val="bg1"/>
                </a:solidFill>
              </a:rPr>
              <a:t>Skip</a:t>
            </a:r>
          </a:p>
        </p:txBody>
      </p:sp>
      <p:sp>
        <p:nvSpPr>
          <p:cNvPr id="7" name="TextBox 6">
            <a:extLst>
              <a:ext uri="{FF2B5EF4-FFF2-40B4-BE49-F238E27FC236}">
                <a16:creationId xmlns:a16="http://schemas.microsoft.com/office/drawing/2014/main" id="{4614DEB6-21F0-69DF-8AA6-420A3514B84E}"/>
              </a:ext>
            </a:extLst>
          </p:cNvPr>
          <p:cNvSpPr txBox="1"/>
          <p:nvPr/>
        </p:nvSpPr>
        <p:spPr>
          <a:xfrm>
            <a:off x="8261863" y="2104309"/>
            <a:ext cx="1073150" cy="369332"/>
          </a:xfrm>
          <a:prstGeom prst="rect">
            <a:avLst/>
          </a:prstGeom>
          <a:noFill/>
        </p:spPr>
        <p:txBody>
          <a:bodyPr wrap="square">
            <a:spAutoFit/>
          </a:bodyPr>
          <a:lstStyle/>
          <a:p>
            <a:r>
              <a:rPr lang="en-US" dirty="0">
                <a:solidFill>
                  <a:schemeClr val="bg1"/>
                </a:solidFill>
              </a:rPr>
              <a:t>Attend</a:t>
            </a:r>
          </a:p>
        </p:txBody>
      </p:sp>
      <p:sp>
        <p:nvSpPr>
          <p:cNvPr id="8" name="TextBox 7">
            <a:extLst>
              <a:ext uri="{FF2B5EF4-FFF2-40B4-BE49-F238E27FC236}">
                <a16:creationId xmlns:a16="http://schemas.microsoft.com/office/drawing/2014/main" id="{1BC6A486-5BF6-D004-1806-D9414694DC87}"/>
              </a:ext>
            </a:extLst>
          </p:cNvPr>
          <p:cNvSpPr txBox="1"/>
          <p:nvPr/>
        </p:nvSpPr>
        <p:spPr>
          <a:xfrm>
            <a:off x="9839154" y="2958754"/>
            <a:ext cx="749300" cy="369332"/>
          </a:xfrm>
          <a:prstGeom prst="rect">
            <a:avLst/>
          </a:prstGeom>
          <a:noFill/>
        </p:spPr>
        <p:txBody>
          <a:bodyPr wrap="square">
            <a:spAutoFit/>
          </a:bodyPr>
          <a:lstStyle/>
          <a:p>
            <a:r>
              <a:rPr lang="en-US" dirty="0">
                <a:solidFill>
                  <a:schemeClr val="bg1"/>
                </a:solidFill>
              </a:rPr>
              <a:t>0.1</a:t>
            </a:r>
          </a:p>
        </p:txBody>
      </p:sp>
      <p:sp>
        <p:nvSpPr>
          <p:cNvPr id="9" name="TextBox 8">
            <a:extLst>
              <a:ext uri="{FF2B5EF4-FFF2-40B4-BE49-F238E27FC236}">
                <a16:creationId xmlns:a16="http://schemas.microsoft.com/office/drawing/2014/main" id="{199AC010-92E5-F3CC-A808-6E801C9BD77B}"/>
              </a:ext>
            </a:extLst>
          </p:cNvPr>
          <p:cNvSpPr txBox="1"/>
          <p:nvPr/>
        </p:nvSpPr>
        <p:spPr>
          <a:xfrm>
            <a:off x="8748711" y="3668213"/>
            <a:ext cx="1231562" cy="369332"/>
          </a:xfrm>
          <a:prstGeom prst="rect">
            <a:avLst/>
          </a:prstGeom>
          <a:noFill/>
        </p:spPr>
        <p:txBody>
          <a:bodyPr wrap="square">
            <a:spAutoFit/>
          </a:bodyPr>
          <a:lstStyle/>
          <a:p>
            <a:r>
              <a:rPr lang="en-US" dirty="0">
                <a:solidFill>
                  <a:schemeClr val="bg1"/>
                </a:solidFill>
              </a:rPr>
              <a:t>0.6</a:t>
            </a:r>
          </a:p>
        </p:txBody>
      </p:sp>
      <p:cxnSp>
        <p:nvCxnSpPr>
          <p:cNvPr id="10" name="Straight Arrow Connector 9">
            <a:extLst>
              <a:ext uri="{FF2B5EF4-FFF2-40B4-BE49-F238E27FC236}">
                <a16:creationId xmlns:a16="http://schemas.microsoft.com/office/drawing/2014/main" id="{86E1D77C-348C-0D89-90CC-2F3C0EE936ED}"/>
              </a:ext>
            </a:extLst>
          </p:cNvPr>
          <p:cNvCxnSpPr>
            <a:cxnSpLocks/>
          </p:cNvCxnSpPr>
          <p:nvPr/>
        </p:nvCxnSpPr>
        <p:spPr>
          <a:xfrm flipH="1" flipV="1">
            <a:off x="9012478" y="3005314"/>
            <a:ext cx="574405" cy="152342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09AF344-C1DC-2FAC-C43A-F2ED64F2CC7B}"/>
              </a:ext>
            </a:extLst>
          </p:cNvPr>
          <p:cNvCxnSpPr>
            <a:cxnSpLocks/>
            <a:endCxn id="5" idx="0"/>
          </p:cNvCxnSpPr>
          <p:nvPr/>
        </p:nvCxnSpPr>
        <p:spPr>
          <a:xfrm>
            <a:off x="9437387" y="2589413"/>
            <a:ext cx="771580" cy="140618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2" name="Circular Arrow 11">
            <a:extLst>
              <a:ext uri="{FF2B5EF4-FFF2-40B4-BE49-F238E27FC236}">
                <a16:creationId xmlns:a16="http://schemas.microsoft.com/office/drawing/2014/main" id="{CE8A1DDE-2A49-6053-4B02-046E6DE2D8C0}"/>
              </a:ext>
            </a:extLst>
          </p:cNvPr>
          <p:cNvSpPr/>
          <p:nvPr/>
        </p:nvSpPr>
        <p:spPr>
          <a:xfrm rot="5400000">
            <a:off x="10462751" y="4186306"/>
            <a:ext cx="939800" cy="1447800"/>
          </a:xfrm>
          <a:prstGeom prst="circularArrow">
            <a:avLst>
              <a:gd name="adj1" fmla="val 12500"/>
              <a:gd name="adj2" fmla="val 2565924"/>
              <a:gd name="adj3" fmla="val 20457681"/>
              <a:gd name="adj4" fmla="val 10451962"/>
              <a:gd name="adj5" fmla="val 1876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TextBox 12">
            <a:extLst>
              <a:ext uri="{FF2B5EF4-FFF2-40B4-BE49-F238E27FC236}">
                <a16:creationId xmlns:a16="http://schemas.microsoft.com/office/drawing/2014/main" id="{3CAB782E-E4AE-1363-9B54-5F6A9057C9E1}"/>
              </a:ext>
            </a:extLst>
          </p:cNvPr>
          <p:cNvSpPr txBox="1"/>
          <p:nvPr/>
        </p:nvSpPr>
        <p:spPr>
          <a:xfrm>
            <a:off x="11597726" y="4746564"/>
            <a:ext cx="594274" cy="369332"/>
          </a:xfrm>
          <a:prstGeom prst="rect">
            <a:avLst/>
          </a:prstGeom>
          <a:noFill/>
        </p:spPr>
        <p:txBody>
          <a:bodyPr wrap="square">
            <a:spAutoFit/>
          </a:bodyPr>
          <a:lstStyle/>
          <a:p>
            <a:r>
              <a:rPr lang="en-US" dirty="0">
                <a:solidFill>
                  <a:schemeClr val="bg1"/>
                </a:solidFill>
              </a:rPr>
              <a:t>0.4</a:t>
            </a:r>
          </a:p>
        </p:txBody>
      </p:sp>
      <p:sp>
        <p:nvSpPr>
          <p:cNvPr id="14" name="Circular Arrow 13">
            <a:extLst>
              <a:ext uri="{FF2B5EF4-FFF2-40B4-BE49-F238E27FC236}">
                <a16:creationId xmlns:a16="http://schemas.microsoft.com/office/drawing/2014/main" id="{F6798A4C-39F9-7A73-A464-D0CDD637BC85}"/>
              </a:ext>
            </a:extLst>
          </p:cNvPr>
          <p:cNvSpPr/>
          <p:nvPr/>
        </p:nvSpPr>
        <p:spPr>
          <a:xfrm rot="21411815">
            <a:off x="8501196" y="871938"/>
            <a:ext cx="939800" cy="1447800"/>
          </a:xfrm>
          <a:prstGeom prst="circularArrow">
            <a:avLst>
              <a:gd name="adj1" fmla="val 12500"/>
              <a:gd name="adj2" fmla="val 2565924"/>
              <a:gd name="adj3" fmla="val 20457681"/>
              <a:gd name="adj4" fmla="val 10451962"/>
              <a:gd name="adj5" fmla="val 1876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TextBox 14">
            <a:extLst>
              <a:ext uri="{FF2B5EF4-FFF2-40B4-BE49-F238E27FC236}">
                <a16:creationId xmlns:a16="http://schemas.microsoft.com/office/drawing/2014/main" id="{43B6E73F-CF89-2FC3-9540-3A61C5D7A1C7}"/>
              </a:ext>
            </a:extLst>
          </p:cNvPr>
          <p:cNvSpPr txBox="1"/>
          <p:nvPr/>
        </p:nvSpPr>
        <p:spPr>
          <a:xfrm rot="21440792">
            <a:off x="9194644" y="858312"/>
            <a:ext cx="972068" cy="369332"/>
          </a:xfrm>
          <a:prstGeom prst="rect">
            <a:avLst/>
          </a:prstGeom>
          <a:noFill/>
        </p:spPr>
        <p:txBody>
          <a:bodyPr wrap="square">
            <a:spAutoFit/>
          </a:bodyPr>
          <a:lstStyle/>
          <a:p>
            <a:r>
              <a:rPr lang="en-US" dirty="0">
                <a:solidFill>
                  <a:schemeClr val="bg1"/>
                </a:solidFill>
              </a:rPr>
              <a:t>0.9</a:t>
            </a:r>
          </a:p>
        </p:txBody>
      </p:sp>
      <p:sp>
        <p:nvSpPr>
          <p:cNvPr id="24" name="TextBox 23">
            <a:extLst>
              <a:ext uri="{FF2B5EF4-FFF2-40B4-BE49-F238E27FC236}">
                <a16:creationId xmlns:a16="http://schemas.microsoft.com/office/drawing/2014/main" id="{B7BD59C6-4209-4CE7-8449-5AF93DE6545D}"/>
              </a:ext>
            </a:extLst>
          </p:cNvPr>
          <p:cNvSpPr txBox="1"/>
          <p:nvPr/>
        </p:nvSpPr>
        <p:spPr>
          <a:xfrm flipH="1">
            <a:off x="7278652" y="5933970"/>
            <a:ext cx="1993604" cy="369332"/>
          </a:xfrm>
          <a:prstGeom prst="rect">
            <a:avLst/>
          </a:prstGeom>
          <a:noFill/>
        </p:spPr>
        <p:txBody>
          <a:bodyPr wrap="square">
            <a:spAutoFit/>
          </a:bodyPr>
          <a:lstStyle/>
          <a:p>
            <a:r>
              <a:rPr lang="en-US" dirty="0">
                <a:solidFill>
                  <a:schemeClr val="bg1"/>
                </a:solidFill>
              </a:rPr>
              <a:t>Transition matrix</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9A8737F-E05B-3D5A-3E9E-7A496AB60408}"/>
                  </a:ext>
                </a:extLst>
              </p:cNvPr>
              <p:cNvSpPr txBox="1"/>
              <p:nvPr/>
            </p:nvSpPr>
            <p:spPr>
              <a:xfrm>
                <a:off x="7952911" y="5193950"/>
                <a:ext cx="1189428" cy="6158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m>
                        <m:mPr>
                          <m:mcs>
                            <m:mc>
                              <m:mcPr>
                                <m:count m:val="2"/>
                                <m:mcJc m:val="center"/>
                              </m:mcPr>
                            </m:mc>
                          </m:mcs>
                          <m:ctrlPr>
                            <a:rPr lang="en-US" sz="2400" i="1" smtClean="0">
                              <a:solidFill>
                                <a:schemeClr val="bg1"/>
                              </a:solidFill>
                              <a:latin typeface="Cambria Math" panose="02040503050406030204" pitchFamily="18" charset="0"/>
                            </a:rPr>
                          </m:ctrlPr>
                        </m:mPr>
                        <m:mr>
                          <m:e>
                            <m:r>
                              <m:rPr>
                                <m:brk m:alnAt="7"/>
                              </m:rPr>
                              <a:rPr lang="en-GB" sz="2400" b="0" i="1" smtClean="0">
                                <a:solidFill>
                                  <a:schemeClr val="bg1"/>
                                </a:solidFill>
                                <a:latin typeface="Cambria Math" panose="02040503050406030204" pitchFamily="18" charset="0"/>
                              </a:rPr>
                              <m:t>0</m:t>
                            </m:r>
                            <m:r>
                              <a:rPr lang="en-GB" sz="2400" b="0" i="1" smtClean="0">
                                <a:solidFill>
                                  <a:schemeClr val="bg1"/>
                                </a:solidFill>
                                <a:latin typeface="Cambria Math" panose="02040503050406030204" pitchFamily="18" charset="0"/>
                              </a:rPr>
                              <m:t>.9</m:t>
                            </m:r>
                          </m:e>
                          <m:e>
                            <m:r>
                              <a:rPr lang="en-GB" sz="2400" b="0" i="1" smtClean="0">
                                <a:solidFill>
                                  <a:schemeClr val="bg1"/>
                                </a:solidFill>
                                <a:latin typeface="Cambria Math" panose="02040503050406030204" pitchFamily="18" charset="0"/>
                              </a:rPr>
                              <m:t>0.1</m:t>
                            </m:r>
                          </m:e>
                        </m:mr>
                        <m:mr>
                          <m:e>
                            <m:r>
                              <a:rPr lang="en-GB" sz="2400" b="0" i="1" smtClean="0">
                                <a:solidFill>
                                  <a:schemeClr val="bg1"/>
                                </a:solidFill>
                                <a:latin typeface="Cambria Math" panose="02040503050406030204" pitchFamily="18" charset="0"/>
                              </a:rPr>
                              <m:t>0.6</m:t>
                            </m:r>
                          </m:e>
                          <m:e>
                            <m:r>
                              <a:rPr lang="en-GB" sz="2400" b="0" i="1" smtClean="0">
                                <a:solidFill>
                                  <a:schemeClr val="bg1"/>
                                </a:solidFill>
                                <a:latin typeface="Cambria Math" panose="02040503050406030204" pitchFamily="18" charset="0"/>
                              </a:rPr>
                              <m:t>0.4</m:t>
                            </m:r>
                          </m:e>
                        </m:mr>
                      </m:m>
                    </m:oMath>
                  </m:oMathPara>
                </a14:m>
                <a:endParaRPr lang="en-US" sz="2400" dirty="0">
                  <a:solidFill>
                    <a:schemeClr val="bg1"/>
                  </a:solidFill>
                </a:endParaRPr>
              </a:p>
            </p:txBody>
          </p:sp>
        </mc:Choice>
        <mc:Fallback xmlns="">
          <p:sp>
            <p:nvSpPr>
              <p:cNvPr id="25" name="TextBox 24">
                <a:extLst>
                  <a:ext uri="{FF2B5EF4-FFF2-40B4-BE49-F238E27FC236}">
                    <a16:creationId xmlns:a16="http://schemas.microsoft.com/office/drawing/2014/main" id="{C9A8737F-E05B-3D5A-3E9E-7A496AB60408}"/>
                  </a:ext>
                </a:extLst>
              </p:cNvPr>
              <p:cNvSpPr txBox="1">
                <a:spLocks noRot="1" noChangeAspect="1" noMove="1" noResize="1" noEditPoints="1" noAdjustHandles="1" noChangeArrowheads="1" noChangeShapeType="1" noTextEdit="1"/>
              </p:cNvSpPr>
              <p:nvPr/>
            </p:nvSpPr>
            <p:spPr>
              <a:xfrm>
                <a:off x="7952911" y="5193950"/>
                <a:ext cx="1189428" cy="615810"/>
              </a:xfrm>
              <a:prstGeom prst="rect">
                <a:avLst/>
              </a:prstGeom>
              <a:blipFill>
                <a:blip r:embed="rId3"/>
                <a:stretch>
                  <a:fillRect l="-5319" r="-5319" b="-16000"/>
                </a:stretch>
              </a:blipFill>
            </p:spPr>
            <p:txBody>
              <a:bodyPr/>
              <a:lstStyle/>
              <a:p>
                <a:r>
                  <a:rPr lang="en-GB">
                    <a:noFill/>
                  </a:rPr>
                  <a:t> </a:t>
                </a:r>
              </a:p>
            </p:txBody>
          </p:sp>
        </mc:Fallback>
      </mc:AlternateContent>
      <p:sp>
        <p:nvSpPr>
          <p:cNvPr id="26" name="TextBox 25">
            <a:extLst>
              <a:ext uri="{FF2B5EF4-FFF2-40B4-BE49-F238E27FC236}">
                <a16:creationId xmlns:a16="http://schemas.microsoft.com/office/drawing/2014/main" id="{EFE8B515-004A-0623-FE56-222CA79B6A5A}"/>
              </a:ext>
            </a:extLst>
          </p:cNvPr>
          <p:cNvSpPr txBox="1"/>
          <p:nvPr/>
        </p:nvSpPr>
        <p:spPr>
          <a:xfrm>
            <a:off x="6940523" y="5132523"/>
            <a:ext cx="939403" cy="369332"/>
          </a:xfrm>
          <a:prstGeom prst="rect">
            <a:avLst/>
          </a:prstGeom>
          <a:noFill/>
        </p:spPr>
        <p:txBody>
          <a:bodyPr wrap="square">
            <a:spAutoFit/>
          </a:bodyPr>
          <a:lstStyle/>
          <a:p>
            <a:r>
              <a:rPr lang="en-US" dirty="0">
                <a:solidFill>
                  <a:schemeClr val="bg1"/>
                </a:solidFill>
              </a:rPr>
              <a:t>attend</a:t>
            </a:r>
          </a:p>
        </p:txBody>
      </p:sp>
      <p:sp>
        <p:nvSpPr>
          <p:cNvPr id="27" name="TextBox 26">
            <a:extLst>
              <a:ext uri="{FF2B5EF4-FFF2-40B4-BE49-F238E27FC236}">
                <a16:creationId xmlns:a16="http://schemas.microsoft.com/office/drawing/2014/main" id="{4932EECE-C2CD-8736-5A2D-EE31F10795A7}"/>
              </a:ext>
            </a:extLst>
          </p:cNvPr>
          <p:cNvSpPr txBox="1"/>
          <p:nvPr/>
        </p:nvSpPr>
        <p:spPr>
          <a:xfrm>
            <a:off x="6940523" y="5440428"/>
            <a:ext cx="939403" cy="369332"/>
          </a:xfrm>
          <a:prstGeom prst="rect">
            <a:avLst/>
          </a:prstGeom>
          <a:noFill/>
        </p:spPr>
        <p:txBody>
          <a:bodyPr wrap="square">
            <a:spAutoFit/>
          </a:bodyPr>
          <a:lstStyle/>
          <a:p>
            <a:r>
              <a:rPr lang="en-US" dirty="0">
                <a:solidFill>
                  <a:schemeClr val="bg1"/>
                </a:solidFill>
              </a:rPr>
              <a:t>skip</a:t>
            </a:r>
          </a:p>
        </p:txBody>
      </p:sp>
      <p:sp>
        <p:nvSpPr>
          <p:cNvPr id="28" name="TextBox 27">
            <a:extLst>
              <a:ext uri="{FF2B5EF4-FFF2-40B4-BE49-F238E27FC236}">
                <a16:creationId xmlns:a16="http://schemas.microsoft.com/office/drawing/2014/main" id="{71CD07B4-F9E9-64ED-C4FB-18794A3E9434}"/>
              </a:ext>
            </a:extLst>
          </p:cNvPr>
          <p:cNvSpPr txBox="1"/>
          <p:nvPr/>
        </p:nvSpPr>
        <p:spPr>
          <a:xfrm>
            <a:off x="7724845" y="4842922"/>
            <a:ext cx="939403" cy="369332"/>
          </a:xfrm>
          <a:prstGeom prst="rect">
            <a:avLst/>
          </a:prstGeom>
          <a:noFill/>
        </p:spPr>
        <p:txBody>
          <a:bodyPr wrap="square">
            <a:spAutoFit/>
          </a:bodyPr>
          <a:lstStyle/>
          <a:p>
            <a:r>
              <a:rPr lang="en-US" dirty="0">
                <a:solidFill>
                  <a:schemeClr val="bg1"/>
                </a:solidFill>
              </a:rPr>
              <a:t>attend</a:t>
            </a:r>
          </a:p>
        </p:txBody>
      </p:sp>
      <p:sp>
        <p:nvSpPr>
          <p:cNvPr id="29" name="TextBox 28">
            <a:extLst>
              <a:ext uri="{FF2B5EF4-FFF2-40B4-BE49-F238E27FC236}">
                <a16:creationId xmlns:a16="http://schemas.microsoft.com/office/drawing/2014/main" id="{D9321B7D-B6F2-434F-CAEE-4DFC8064EE6D}"/>
              </a:ext>
            </a:extLst>
          </p:cNvPr>
          <p:cNvSpPr txBox="1"/>
          <p:nvPr/>
        </p:nvSpPr>
        <p:spPr>
          <a:xfrm>
            <a:off x="8616526" y="4833770"/>
            <a:ext cx="939403" cy="369332"/>
          </a:xfrm>
          <a:prstGeom prst="rect">
            <a:avLst/>
          </a:prstGeom>
          <a:noFill/>
        </p:spPr>
        <p:txBody>
          <a:bodyPr wrap="square">
            <a:spAutoFit/>
          </a:bodyPr>
          <a:lstStyle/>
          <a:p>
            <a:r>
              <a:rPr lang="en-US" dirty="0">
                <a:solidFill>
                  <a:schemeClr val="bg1"/>
                </a:solidFill>
              </a:rPr>
              <a:t>skip</a:t>
            </a:r>
          </a:p>
        </p:txBody>
      </p:sp>
      <p:sp>
        <p:nvSpPr>
          <p:cNvPr id="30" name="TextBox 29">
            <a:extLst>
              <a:ext uri="{FF2B5EF4-FFF2-40B4-BE49-F238E27FC236}">
                <a16:creationId xmlns:a16="http://schemas.microsoft.com/office/drawing/2014/main" id="{301FAC04-2DF0-12D2-228B-D9395748F022}"/>
              </a:ext>
            </a:extLst>
          </p:cNvPr>
          <p:cNvSpPr txBox="1"/>
          <p:nvPr/>
        </p:nvSpPr>
        <p:spPr>
          <a:xfrm>
            <a:off x="6073998" y="5286476"/>
            <a:ext cx="939403" cy="369332"/>
          </a:xfrm>
          <a:prstGeom prst="rect">
            <a:avLst/>
          </a:prstGeom>
          <a:noFill/>
        </p:spPr>
        <p:txBody>
          <a:bodyPr wrap="square">
            <a:spAutoFit/>
          </a:bodyPr>
          <a:lstStyle/>
          <a:p>
            <a:r>
              <a:rPr lang="en-US" dirty="0">
                <a:solidFill>
                  <a:schemeClr val="bg1"/>
                </a:solidFill>
              </a:rPr>
              <a:t>FROM</a:t>
            </a:r>
          </a:p>
        </p:txBody>
      </p:sp>
      <p:sp>
        <p:nvSpPr>
          <p:cNvPr id="31" name="TextBox 30">
            <a:extLst>
              <a:ext uri="{FF2B5EF4-FFF2-40B4-BE49-F238E27FC236}">
                <a16:creationId xmlns:a16="http://schemas.microsoft.com/office/drawing/2014/main" id="{FB47B274-6B08-D71A-CF9C-2D061FA032BD}"/>
              </a:ext>
            </a:extLst>
          </p:cNvPr>
          <p:cNvSpPr txBox="1"/>
          <p:nvPr/>
        </p:nvSpPr>
        <p:spPr>
          <a:xfrm>
            <a:off x="8236492" y="4502717"/>
            <a:ext cx="939403" cy="369332"/>
          </a:xfrm>
          <a:prstGeom prst="rect">
            <a:avLst/>
          </a:prstGeom>
          <a:noFill/>
        </p:spPr>
        <p:txBody>
          <a:bodyPr wrap="square">
            <a:spAutoFit/>
          </a:bodyPr>
          <a:lstStyle/>
          <a:p>
            <a:r>
              <a:rPr lang="en-US" dirty="0">
                <a:solidFill>
                  <a:schemeClr val="bg1"/>
                </a:solidFill>
              </a:rPr>
              <a:t>TO</a:t>
            </a:r>
          </a:p>
        </p:txBody>
      </p:sp>
    </p:spTree>
    <p:extLst>
      <p:ext uri="{BB962C8B-B14F-4D97-AF65-F5344CB8AC3E}">
        <p14:creationId xmlns:p14="http://schemas.microsoft.com/office/powerpoint/2010/main" val="72042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dissolv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dissolve">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5A847-1BC9-E556-2B1C-9A2A334EA613}"/>
              </a:ext>
            </a:extLst>
          </p:cNvPr>
          <p:cNvSpPr>
            <a:spLocks noGrp="1"/>
          </p:cNvSpPr>
          <p:nvPr>
            <p:ph type="title"/>
          </p:nvPr>
        </p:nvSpPr>
        <p:spPr/>
        <p:txBody>
          <a:bodyPr/>
          <a:lstStyle/>
          <a:p>
            <a:r>
              <a:rPr lang="en-GB" dirty="0"/>
              <a:t>Markov Chains</a:t>
            </a:r>
          </a:p>
        </p:txBody>
      </p:sp>
      <p:sp>
        <p:nvSpPr>
          <p:cNvPr id="3" name="Content Placeholder 2">
            <a:extLst>
              <a:ext uri="{FF2B5EF4-FFF2-40B4-BE49-F238E27FC236}">
                <a16:creationId xmlns:a16="http://schemas.microsoft.com/office/drawing/2014/main" id="{D74B3F1E-D986-6D74-B070-5616B3FC02F3}"/>
              </a:ext>
            </a:extLst>
          </p:cNvPr>
          <p:cNvSpPr>
            <a:spLocks noGrp="1"/>
          </p:cNvSpPr>
          <p:nvPr>
            <p:ph idx="1"/>
          </p:nvPr>
        </p:nvSpPr>
        <p:spPr>
          <a:xfrm>
            <a:off x="913795" y="2076450"/>
            <a:ext cx="10353762" cy="4412840"/>
          </a:xfrm>
        </p:spPr>
        <p:txBody>
          <a:bodyPr>
            <a:normAutofit lnSpcReduction="10000"/>
          </a:bodyPr>
          <a:lstStyle/>
          <a:p>
            <a:r>
              <a:rPr lang="en-US" dirty="0"/>
              <a:t>Markov chains can also be used to generate a sequence of random variables where the current value is dependent on the value of the prior value</a:t>
            </a:r>
          </a:p>
          <a:p>
            <a:endParaRPr lang="en-US" dirty="0"/>
          </a:p>
          <a:p>
            <a:r>
              <a:rPr lang="en-US" dirty="0"/>
              <a:t>MCMCs are Monte Carlo methods where a Markov chain is used to draw samples</a:t>
            </a:r>
          </a:p>
          <a:p>
            <a:endParaRPr lang="en-US" dirty="0"/>
          </a:p>
          <a:p>
            <a:r>
              <a:rPr lang="en-US" dirty="0"/>
              <a:t>The idea is that the chain will settle (find equilibrium) on the desired quantity we are inferring</a:t>
            </a:r>
          </a:p>
          <a:p>
            <a:endParaRPr lang="en-GB" dirty="0"/>
          </a:p>
        </p:txBody>
      </p:sp>
    </p:spTree>
    <p:extLst>
      <p:ext uri="{BB962C8B-B14F-4D97-AF65-F5344CB8AC3E}">
        <p14:creationId xmlns:p14="http://schemas.microsoft.com/office/powerpoint/2010/main" val="291956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3B45E-9666-EEB5-B50A-E468078C2015}"/>
              </a:ext>
            </a:extLst>
          </p:cNvPr>
          <p:cNvSpPr>
            <a:spLocks noGrp="1"/>
          </p:cNvSpPr>
          <p:nvPr>
            <p:ph type="title"/>
          </p:nvPr>
        </p:nvSpPr>
        <p:spPr/>
        <p:txBody>
          <a:bodyPr/>
          <a:lstStyle/>
          <a:p>
            <a:r>
              <a:rPr lang="en-GB" dirty="0"/>
              <a:t>Challenge Eight (Homework)</a:t>
            </a:r>
          </a:p>
        </p:txBody>
      </p:sp>
      <p:sp>
        <p:nvSpPr>
          <p:cNvPr id="3" name="Content Placeholder 2">
            <a:extLst>
              <a:ext uri="{FF2B5EF4-FFF2-40B4-BE49-F238E27FC236}">
                <a16:creationId xmlns:a16="http://schemas.microsoft.com/office/drawing/2014/main" id="{88202459-6520-8A28-9564-7893074C5012}"/>
              </a:ext>
            </a:extLst>
          </p:cNvPr>
          <p:cNvSpPr>
            <a:spLocks noGrp="1"/>
          </p:cNvSpPr>
          <p:nvPr>
            <p:ph idx="1"/>
          </p:nvPr>
        </p:nvSpPr>
        <p:spPr>
          <a:xfrm>
            <a:off x="924443" y="1537542"/>
            <a:ext cx="10353762" cy="5031921"/>
          </a:xfrm>
        </p:spPr>
        <p:txBody>
          <a:bodyPr>
            <a:noAutofit/>
          </a:bodyPr>
          <a:lstStyle/>
          <a:p>
            <a:r>
              <a:rPr lang="en-US" sz="1600" dirty="0"/>
              <a:t>Create a class called Country with attributes:</a:t>
            </a:r>
          </a:p>
          <a:p>
            <a:endParaRPr lang="en-US" sz="1600" dirty="0"/>
          </a:p>
          <a:p>
            <a:pPr lvl="1"/>
            <a:r>
              <a:rPr lang="en-US" sz="1400" dirty="0"/>
              <a:t>Population, size, national language</a:t>
            </a:r>
          </a:p>
          <a:p>
            <a:endParaRPr lang="en-US" sz="1600" dirty="0"/>
          </a:p>
          <a:p>
            <a:r>
              <a:rPr lang="en-US" sz="1600" dirty="0"/>
              <a:t>Include a method called Greet, which outputs “Hello!”</a:t>
            </a:r>
          </a:p>
          <a:p>
            <a:pPr marL="0" indent="0">
              <a:buNone/>
            </a:pPr>
            <a:endParaRPr lang="en-US" sz="1600" dirty="0"/>
          </a:p>
          <a:p>
            <a:r>
              <a:rPr lang="en-US" sz="1600" dirty="0"/>
              <a:t>In main(), create objects from the country class called: UK, France, Spain</a:t>
            </a:r>
          </a:p>
          <a:p>
            <a:endParaRPr lang="en-US" sz="1600" dirty="0"/>
          </a:p>
          <a:p>
            <a:r>
              <a:rPr lang="en-US" sz="1600" dirty="0"/>
              <a:t>Use constructors to </a:t>
            </a:r>
            <a:r>
              <a:rPr lang="en-US" sz="1600" dirty="0" err="1"/>
              <a:t>initialise</a:t>
            </a:r>
            <a:r>
              <a:rPr lang="en-US" sz="1600" dirty="0"/>
              <a:t> the attributes mentioned above</a:t>
            </a:r>
          </a:p>
          <a:p>
            <a:endParaRPr lang="en-US" sz="1600" dirty="0"/>
          </a:p>
          <a:p>
            <a:r>
              <a:rPr lang="en-US" sz="1600" dirty="0"/>
              <a:t>Print all attributes and run Greet</a:t>
            </a:r>
          </a:p>
          <a:p>
            <a:endParaRPr lang="en-US" sz="1600" dirty="0"/>
          </a:p>
          <a:p>
            <a:r>
              <a:rPr lang="en-US" sz="1600" dirty="0"/>
              <a:t>Bonus: inside Greet include an ‘if’ statement that changes language based on the national language</a:t>
            </a:r>
          </a:p>
        </p:txBody>
      </p:sp>
      <p:sp>
        <p:nvSpPr>
          <p:cNvPr id="4" name="Rounded Rectangle 3">
            <a:extLst>
              <a:ext uri="{FF2B5EF4-FFF2-40B4-BE49-F238E27FC236}">
                <a16:creationId xmlns:a16="http://schemas.microsoft.com/office/drawing/2014/main" id="{7C71B349-6D24-E887-9F84-7CE051AA7C8B}"/>
              </a:ext>
            </a:extLst>
          </p:cNvPr>
          <p:cNvSpPr/>
          <p:nvPr/>
        </p:nvSpPr>
        <p:spPr>
          <a:xfrm>
            <a:off x="2770908" y="288537"/>
            <a:ext cx="6719455" cy="1069456"/>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42441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8F5AF-D7AD-233C-344C-AE56CD5392D0}"/>
              </a:ext>
            </a:extLst>
          </p:cNvPr>
          <p:cNvSpPr>
            <a:spLocks noGrp="1"/>
          </p:cNvSpPr>
          <p:nvPr>
            <p:ph type="title"/>
          </p:nvPr>
        </p:nvSpPr>
        <p:spPr/>
        <p:txBody>
          <a:bodyPr/>
          <a:lstStyle/>
          <a:p>
            <a:r>
              <a:rPr lang="en-GB" dirty="0"/>
              <a:t>Challenge Eleven</a:t>
            </a:r>
          </a:p>
        </p:txBody>
      </p:sp>
      <p:sp>
        <p:nvSpPr>
          <p:cNvPr id="3" name="Content Placeholder 2">
            <a:extLst>
              <a:ext uri="{FF2B5EF4-FFF2-40B4-BE49-F238E27FC236}">
                <a16:creationId xmlns:a16="http://schemas.microsoft.com/office/drawing/2014/main" id="{CF9F6D5A-87DC-8D12-3E9B-7688158BBAE8}"/>
              </a:ext>
            </a:extLst>
          </p:cNvPr>
          <p:cNvSpPr>
            <a:spLocks noGrp="1"/>
          </p:cNvSpPr>
          <p:nvPr>
            <p:ph idx="1"/>
          </p:nvPr>
        </p:nvSpPr>
        <p:spPr>
          <a:xfrm>
            <a:off x="509412" y="1600932"/>
            <a:ext cx="7013050" cy="4873610"/>
          </a:xfrm>
        </p:spPr>
        <p:txBody>
          <a:bodyPr>
            <a:normAutofit fontScale="92500"/>
          </a:bodyPr>
          <a:lstStyle/>
          <a:p>
            <a:r>
              <a:rPr lang="en-US" sz="1600" dirty="0"/>
              <a:t>Create a class that generates random numbers from a uniform distribution </a:t>
            </a:r>
          </a:p>
          <a:p>
            <a:endParaRPr lang="en-US" sz="1600" dirty="0"/>
          </a:p>
          <a:p>
            <a:r>
              <a:rPr lang="en-US" sz="1600" dirty="0"/>
              <a:t>Create a Markov Chain class that predicts which US party will win the next election (lookup matrices, matrix </a:t>
            </a:r>
            <a:r>
              <a:rPr lang="en-US" sz="1600" dirty="0" err="1"/>
              <a:t>mutliplication</a:t>
            </a:r>
            <a:r>
              <a:rPr lang="en-US" sz="1600" dirty="0"/>
              <a:t>, if statements etc.)</a:t>
            </a:r>
          </a:p>
          <a:p>
            <a:endParaRPr lang="en-US" sz="1600" dirty="0"/>
          </a:p>
          <a:p>
            <a:r>
              <a:rPr lang="en-US" sz="1600" dirty="0"/>
              <a:t>Assume initially a Dem is in power X0 = [1,0], create a method in the MC class that calculates numerically the steady state vector, i.e. the probability that in a given year the holder will be Democrat or Republican</a:t>
            </a:r>
          </a:p>
          <a:p>
            <a:endParaRPr lang="en-US" sz="1600" dirty="0"/>
          </a:p>
          <a:p>
            <a:r>
              <a:rPr lang="en-US" sz="1600" dirty="0"/>
              <a:t>Create another method that uses random draws from the random number class to stochastically predict who will be in power for each of the next 20 cycles</a:t>
            </a:r>
          </a:p>
          <a:p>
            <a:endParaRPr lang="en-US" sz="1600" dirty="0"/>
          </a:p>
          <a:p>
            <a:r>
              <a:rPr lang="en-US" sz="1600" dirty="0"/>
              <a:t>Create a figure showing how the holder of office changed over the 20 cycles</a:t>
            </a:r>
          </a:p>
          <a:p>
            <a:endParaRPr lang="en-GB" sz="1600" dirty="0"/>
          </a:p>
        </p:txBody>
      </p:sp>
      <p:sp>
        <p:nvSpPr>
          <p:cNvPr id="4" name="Oval 3">
            <a:extLst>
              <a:ext uri="{FF2B5EF4-FFF2-40B4-BE49-F238E27FC236}">
                <a16:creationId xmlns:a16="http://schemas.microsoft.com/office/drawing/2014/main" id="{608D7235-F148-2D6E-55FB-0B9542D2A0F5}"/>
              </a:ext>
            </a:extLst>
          </p:cNvPr>
          <p:cNvSpPr/>
          <p:nvPr/>
        </p:nvSpPr>
        <p:spPr>
          <a:xfrm>
            <a:off x="8297003" y="2303326"/>
            <a:ext cx="1473200" cy="1473200"/>
          </a:xfrm>
          <a:prstGeom prst="ellipse">
            <a:avLst/>
          </a:prstGeom>
          <a:solidFill>
            <a:srgbClr val="0DD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Oval 4">
            <a:extLst>
              <a:ext uri="{FF2B5EF4-FFF2-40B4-BE49-F238E27FC236}">
                <a16:creationId xmlns:a16="http://schemas.microsoft.com/office/drawing/2014/main" id="{62783914-234A-83DC-432A-940C64D8C7BA}"/>
              </a:ext>
            </a:extLst>
          </p:cNvPr>
          <p:cNvSpPr/>
          <p:nvPr/>
        </p:nvSpPr>
        <p:spPr>
          <a:xfrm>
            <a:off x="9732103" y="4760522"/>
            <a:ext cx="1473200" cy="147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TextBox 5">
            <a:extLst>
              <a:ext uri="{FF2B5EF4-FFF2-40B4-BE49-F238E27FC236}">
                <a16:creationId xmlns:a16="http://schemas.microsoft.com/office/drawing/2014/main" id="{8D2D49DF-EBDA-0FAD-1334-45C4DDF31D8F}"/>
              </a:ext>
            </a:extLst>
          </p:cNvPr>
          <p:cNvSpPr txBox="1"/>
          <p:nvPr/>
        </p:nvSpPr>
        <p:spPr>
          <a:xfrm>
            <a:off x="9815665" y="5313490"/>
            <a:ext cx="1424617" cy="369332"/>
          </a:xfrm>
          <a:prstGeom prst="rect">
            <a:avLst/>
          </a:prstGeom>
          <a:noFill/>
        </p:spPr>
        <p:txBody>
          <a:bodyPr wrap="square">
            <a:spAutoFit/>
          </a:bodyPr>
          <a:lstStyle/>
          <a:p>
            <a:r>
              <a:rPr lang="en-US" dirty="0">
                <a:solidFill>
                  <a:schemeClr val="bg1"/>
                </a:solidFill>
              </a:rPr>
              <a:t>Republican</a:t>
            </a:r>
          </a:p>
        </p:txBody>
      </p:sp>
      <p:sp>
        <p:nvSpPr>
          <p:cNvPr id="7" name="TextBox 6">
            <a:extLst>
              <a:ext uri="{FF2B5EF4-FFF2-40B4-BE49-F238E27FC236}">
                <a16:creationId xmlns:a16="http://schemas.microsoft.com/office/drawing/2014/main" id="{4614DEB6-21F0-69DF-8AA6-420A3514B84E}"/>
              </a:ext>
            </a:extLst>
          </p:cNvPr>
          <p:cNvSpPr txBox="1"/>
          <p:nvPr/>
        </p:nvSpPr>
        <p:spPr>
          <a:xfrm>
            <a:off x="8434357" y="2869536"/>
            <a:ext cx="1297746" cy="369332"/>
          </a:xfrm>
          <a:prstGeom prst="rect">
            <a:avLst/>
          </a:prstGeom>
          <a:noFill/>
        </p:spPr>
        <p:txBody>
          <a:bodyPr wrap="square">
            <a:spAutoFit/>
          </a:bodyPr>
          <a:lstStyle/>
          <a:p>
            <a:r>
              <a:rPr lang="en-US" dirty="0">
                <a:solidFill>
                  <a:schemeClr val="bg1"/>
                </a:solidFill>
              </a:rPr>
              <a:t>Democrat</a:t>
            </a:r>
          </a:p>
        </p:txBody>
      </p:sp>
      <p:sp>
        <p:nvSpPr>
          <p:cNvPr id="8" name="TextBox 7">
            <a:extLst>
              <a:ext uri="{FF2B5EF4-FFF2-40B4-BE49-F238E27FC236}">
                <a16:creationId xmlns:a16="http://schemas.microsoft.com/office/drawing/2014/main" id="{1BC6A486-5BF6-D004-1806-D9414694DC87}"/>
              </a:ext>
            </a:extLst>
          </p:cNvPr>
          <p:cNvSpPr txBox="1"/>
          <p:nvPr/>
        </p:nvSpPr>
        <p:spPr>
          <a:xfrm>
            <a:off x="10098890" y="3723678"/>
            <a:ext cx="749300" cy="369332"/>
          </a:xfrm>
          <a:prstGeom prst="rect">
            <a:avLst/>
          </a:prstGeom>
          <a:noFill/>
        </p:spPr>
        <p:txBody>
          <a:bodyPr wrap="square">
            <a:spAutoFit/>
          </a:bodyPr>
          <a:lstStyle/>
          <a:p>
            <a:r>
              <a:rPr lang="en-US" dirty="0">
                <a:solidFill>
                  <a:schemeClr val="bg1"/>
                </a:solidFill>
              </a:rPr>
              <a:t>0.24</a:t>
            </a:r>
          </a:p>
        </p:txBody>
      </p:sp>
      <p:sp>
        <p:nvSpPr>
          <p:cNvPr id="9" name="TextBox 8">
            <a:extLst>
              <a:ext uri="{FF2B5EF4-FFF2-40B4-BE49-F238E27FC236}">
                <a16:creationId xmlns:a16="http://schemas.microsoft.com/office/drawing/2014/main" id="{199AC010-92E5-F3CC-A808-6E801C9BD77B}"/>
              </a:ext>
            </a:extLst>
          </p:cNvPr>
          <p:cNvSpPr txBox="1"/>
          <p:nvPr/>
        </p:nvSpPr>
        <p:spPr>
          <a:xfrm>
            <a:off x="9008447" y="4433137"/>
            <a:ext cx="1231562" cy="369332"/>
          </a:xfrm>
          <a:prstGeom prst="rect">
            <a:avLst/>
          </a:prstGeom>
          <a:noFill/>
        </p:spPr>
        <p:txBody>
          <a:bodyPr wrap="square">
            <a:spAutoFit/>
          </a:bodyPr>
          <a:lstStyle/>
          <a:p>
            <a:r>
              <a:rPr lang="en-US" dirty="0">
                <a:solidFill>
                  <a:schemeClr val="bg1"/>
                </a:solidFill>
              </a:rPr>
              <a:t>0.35</a:t>
            </a:r>
          </a:p>
        </p:txBody>
      </p:sp>
      <p:cxnSp>
        <p:nvCxnSpPr>
          <p:cNvPr id="10" name="Straight Arrow Connector 9">
            <a:extLst>
              <a:ext uri="{FF2B5EF4-FFF2-40B4-BE49-F238E27FC236}">
                <a16:creationId xmlns:a16="http://schemas.microsoft.com/office/drawing/2014/main" id="{86E1D77C-348C-0D89-90CC-2F3C0EE936ED}"/>
              </a:ext>
            </a:extLst>
          </p:cNvPr>
          <p:cNvCxnSpPr>
            <a:cxnSpLocks/>
          </p:cNvCxnSpPr>
          <p:nvPr/>
        </p:nvCxnSpPr>
        <p:spPr>
          <a:xfrm flipH="1" flipV="1">
            <a:off x="9272214" y="3770238"/>
            <a:ext cx="543451" cy="1378743"/>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09AF344-C1DC-2FAC-C43A-F2ED64F2CC7B}"/>
              </a:ext>
            </a:extLst>
          </p:cNvPr>
          <p:cNvCxnSpPr>
            <a:cxnSpLocks/>
            <a:endCxn id="5" idx="0"/>
          </p:cNvCxnSpPr>
          <p:nvPr/>
        </p:nvCxnSpPr>
        <p:spPr>
          <a:xfrm>
            <a:off x="9697123" y="3354337"/>
            <a:ext cx="771580" cy="1406185"/>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2" name="Circular Arrow 11">
            <a:extLst>
              <a:ext uri="{FF2B5EF4-FFF2-40B4-BE49-F238E27FC236}">
                <a16:creationId xmlns:a16="http://schemas.microsoft.com/office/drawing/2014/main" id="{CE8A1DDE-2A49-6053-4B02-046E6DE2D8C0}"/>
              </a:ext>
            </a:extLst>
          </p:cNvPr>
          <p:cNvSpPr/>
          <p:nvPr/>
        </p:nvSpPr>
        <p:spPr>
          <a:xfrm rot="5400000">
            <a:off x="10722487" y="4951230"/>
            <a:ext cx="939800" cy="1447800"/>
          </a:xfrm>
          <a:prstGeom prst="circularArrow">
            <a:avLst>
              <a:gd name="adj1" fmla="val 12500"/>
              <a:gd name="adj2" fmla="val 2565924"/>
              <a:gd name="adj3" fmla="val 20457681"/>
              <a:gd name="adj4" fmla="val 10451962"/>
              <a:gd name="adj5" fmla="val 1876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TextBox 12">
            <a:extLst>
              <a:ext uri="{FF2B5EF4-FFF2-40B4-BE49-F238E27FC236}">
                <a16:creationId xmlns:a16="http://schemas.microsoft.com/office/drawing/2014/main" id="{3CAB782E-E4AE-1363-9B54-5F6A9057C9E1}"/>
              </a:ext>
            </a:extLst>
          </p:cNvPr>
          <p:cNvSpPr txBox="1"/>
          <p:nvPr/>
        </p:nvSpPr>
        <p:spPr>
          <a:xfrm>
            <a:off x="11560988" y="5116538"/>
            <a:ext cx="594274" cy="369332"/>
          </a:xfrm>
          <a:prstGeom prst="rect">
            <a:avLst/>
          </a:prstGeom>
          <a:noFill/>
        </p:spPr>
        <p:txBody>
          <a:bodyPr wrap="square">
            <a:spAutoFit/>
          </a:bodyPr>
          <a:lstStyle/>
          <a:p>
            <a:r>
              <a:rPr lang="en-US" dirty="0">
                <a:solidFill>
                  <a:schemeClr val="bg1"/>
                </a:solidFill>
              </a:rPr>
              <a:t>0.65</a:t>
            </a:r>
          </a:p>
        </p:txBody>
      </p:sp>
      <p:sp>
        <p:nvSpPr>
          <p:cNvPr id="14" name="Circular Arrow 13">
            <a:extLst>
              <a:ext uri="{FF2B5EF4-FFF2-40B4-BE49-F238E27FC236}">
                <a16:creationId xmlns:a16="http://schemas.microsoft.com/office/drawing/2014/main" id="{F6798A4C-39F9-7A73-A464-D0CDD637BC85}"/>
              </a:ext>
            </a:extLst>
          </p:cNvPr>
          <p:cNvSpPr/>
          <p:nvPr/>
        </p:nvSpPr>
        <p:spPr>
          <a:xfrm rot="21411815">
            <a:off x="8760932" y="1636862"/>
            <a:ext cx="939800" cy="1447800"/>
          </a:xfrm>
          <a:prstGeom prst="circularArrow">
            <a:avLst>
              <a:gd name="adj1" fmla="val 12500"/>
              <a:gd name="adj2" fmla="val 2565924"/>
              <a:gd name="adj3" fmla="val 20457681"/>
              <a:gd name="adj4" fmla="val 10451962"/>
              <a:gd name="adj5" fmla="val 18763"/>
            </a:avLst>
          </a:prstGeom>
          <a:solidFill>
            <a:srgbClr val="0DD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TextBox 14">
            <a:extLst>
              <a:ext uri="{FF2B5EF4-FFF2-40B4-BE49-F238E27FC236}">
                <a16:creationId xmlns:a16="http://schemas.microsoft.com/office/drawing/2014/main" id="{43B6E73F-CF89-2FC3-9540-3A61C5D7A1C7}"/>
              </a:ext>
            </a:extLst>
          </p:cNvPr>
          <p:cNvSpPr txBox="1"/>
          <p:nvPr/>
        </p:nvSpPr>
        <p:spPr>
          <a:xfrm rot="21440792">
            <a:off x="9454380" y="1623236"/>
            <a:ext cx="972068" cy="369332"/>
          </a:xfrm>
          <a:prstGeom prst="rect">
            <a:avLst/>
          </a:prstGeom>
          <a:noFill/>
        </p:spPr>
        <p:txBody>
          <a:bodyPr wrap="square">
            <a:spAutoFit/>
          </a:bodyPr>
          <a:lstStyle/>
          <a:p>
            <a:r>
              <a:rPr lang="en-US" dirty="0">
                <a:solidFill>
                  <a:schemeClr val="bg1"/>
                </a:solidFill>
              </a:rPr>
              <a:t>0.76</a:t>
            </a:r>
          </a:p>
        </p:txBody>
      </p:sp>
      <p:sp>
        <p:nvSpPr>
          <p:cNvPr id="16" name="Rounded Rectangle 15">
            <a:extLst>
              <a:ext uri="{FF2B5EF4-FFF2-40B4-BE49-F238E27FC236}">
                <a16:creationId xmlns:a16="http://schemas.microsoft.com/office/drawing/2014/main" id="{97480D5E-B7CA-0B27-C925-3B8C3DE62D58}"/>
              </a:ext>
            </a:extLst>
          </p:cNvPr>
          <p:cNvSpPr/>
          <p:nvPr/>
        </p:nvSpPr>
        <p:spPr>
          <a:xfrm>
            <a:off x="2286001" y="230458"/>
            <a:ext cx="7654412" cy="1257300"/>
          </a:xfrm>
          <a:prstGeom prst="roundRect">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1366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dissolv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dissolve">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C82D3-AFAE-FDB4-E013-34C03344C916}"/>
              </a:ext>
            </a:extLst>
          </p:cNvPr>
          <p:cNvSpPr>
            <a:spLocks noGrp="1"/>
          </p:cNvSpPr>
          <p:nvPr>
            <p:ph type="title"/>
          </p:nvPr>
        </p:nvSpPr>
        <p:spPr/>
        <p:txBody>
          <a:bodyPr/>
          <a:lstStyle/>
          <a:p>
            <a:r>
              <a:rPr lang="en-GB" dirty="0"/>
              <a:t>Next week</a:t>
            </a:r>
          </a:p>
        </p:txBody>
      </p:sp>
      <p:sp>
        <p:nvSpPr>
          <p:cNvPr id="3" name="Content Placeholder 2">
            <a:extLst>
              <a:ext uri="{FF2B5EF4-FFF2-40B4-BE49-F238E27FC236}">
                <a16:creationId xmlns:a16="http://schemas.microsoft.com/office/drawing/2014/main" id="{77EA0BA3-6AC4-A929-4A75-BAE9B3932634}"/>
              </a:ext>
            </a:extLst>
          </p:cNvPr>
          <p:cNvSpPr>
            <a:spLocks noGrp="1"/>
          </p:cNvSpPr>
          <p:nvPr>
            <p:ph idx="1"/>
          </p:nvPr>
        </p:nvSpPr>
        <p:spPr/>
        <p:txBody>
          <a:bodyPr/>
          <a:lstStyle/>
          <a:p>
            <a:r>
              <a:rPr lang="en-GB" dirty="0"/>
              <a:t>Introduction to your group project</a:t>
            </a:r>
          </a:p>
        </p:txBody>
      </p:sp>
    </p:spTree>
    <p:extLst>
      <p:ext uri="{BB962C8B-B14F-4D97-AF65-F5344CB8AC3E}">
        <p14:creationId xmlns:p14="http://schemas.microsoft.com/office/powerpoint/2010/main" val="32404213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F9BC0-B36F-7599-467F-4BB68ED271E6}"/>
              </a:ext>
            </a:extLst>
          </p:cNvPr>
          <p:cNvSpPr>
            <a:spLocks noGrp="1"/>
          </p:cNvSpPr>
          <p:nvPr>
            <p:ph type="title"/>
          </p:nvPr>
        </p:nvSpPr>
        <p:spPr/>
        <p:txBody>
          <a:bodyPr/>
          <a:lstStyle/>
          <a:p>
            <a:r>
              <a:rPr lang="en-GB" dirty="0"/>
              <a:t>Thanks!</a:t>
            </a:r>
          </a:p>
        </p:txBody>
      </p:sp>
      <p:sp>
        <p:nvSpPr>
          <p:cNvPr id="3" name="Content Placeholder 2">
            <a:extLst>
              <a:ext uri="{FF2B5EF4-FFF2-40B4-BE49-F238E27FC236}">
                <a16:creationId xmlns:a16="http://schemas.microsoft.com/office/drawing/2014/main" id="{CEBFF4A5-608D-AC12-8759-7A162D09A3C2}"/>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442603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BB096-EB21-0591-2636-B48B84DD534E}"/>
              </a:ext>
            </a:extLst>
          </p:cNvPr>
          <p:cNvSpPr>
            <a:spLocks noGrp="1"/>
          </p:cNvSpPr>
          <p:nvPr>
            <p:ph type="title"/>
          </p:nvPr>
        </p:nvSpPr>
        <p:spPr>
          <a:xfrm>
            <a:off x="9017000" y="-31750"/>
            <a:ext cx="2698939" cy="628650"/>
          </a:xfrm>
        </p:spPr>
        <p:txBody>
          <a:bodyPr>
            <a:normAutofit fontScale="90000"/>
          </a:bodyPr>
          <a:lstStyle/>
          <a:p>
            <a:r>
              <a:rPr lang="en-GB" dirty="0"/>
              <a:t>Archie</a:t>
            </a:r>
          </a:p>
        </p:txBody>
      </p:sp>
      <p:sp>
        <p:nvSpPr>
          <p:cNvPr id="5" name="TextBox 4">
            <a:extLst>
              <a:ext uri="{FF2B5EF4-FFF2-40B4-BE49-F238E27FC236}">
                <a16:creationId xmlns:a16="http://schemas.microsoft.com/office/drawing/2014/main" id="{805996F7-E700-BEBC-DA97-052E22D33327}"/>
              </a:ext>
            </a:extLst>
          </p:cNvPr>
          <p:cNvSpPr txBox="1"/>
          <p:nvPr/>
        </p:nvSpPr>
        <p:spPr>
          <a:xfrm>
            <a:off x="0" y="317956"/>
            <a:ext cx="4711700" cy="4708981"/>
          </a:xfrm>
          <a:prstGeom prst="rect">
            <a:avLst/>
          </a:prstGeom>
          <a:solidFill>
            <a:schemeClr val="bg1"/>
          </a:solidFill>
          <a:ln w="31750">
            <a:solidFill>
              <a:srgbClr val="FF0000"/>
            </a:solidFill>
          </a:ln>
        </p:spPr>
        <p:txBody>
          <a:bodyPr wrap="square">
            <a:spAutoFit/>
          </a:bodyPr>
          <a:lstStyle/>
          <a:p>
            <a:r>
              <a:rPr lang="en-GB" sz="1200" b="0" i="1" dirty="0">
                <a:solidFill>
                  <a:srgbClr val="66D9EF"/>
                </a:solidFill>
                <a:effectLst/>
                <a:latin typeface="Menlo" panose="020B0609030804020204" pitchFamily="49" charset="0"/>
              </a:rPr>
              <a:t>class</a:t>
            </a:r>
            <a:r>
              <a:rPr lang="en-GB" sz="1200" b="0" dirty="0">
                <a:solidFill>
                  <a:srgbClr val="F8F8F2"/>
                </a:solidFill>
                <a:effectLst/>
                <a:latin typeface="Menlo" panose="020B0609030804020204" pitchFamily="49" charset="0"/>
              </a:rPr>
              <a:t> </a:t>
            </a:r>
            <a:r>
              <a:rPr lang="en-GB" sz="1200" b="0" u="sng" dirty="0">
                <a:solidFill>
                  <a:srgbClr val="A6E22E"/>
                </a:solidFill>
                <a:effectLst/>
                <a:latin typeface="Menlo" panose="020B0609030804020204" pitchFamily="49" charset="0"/>
              </a:rPr>
              <a:t>Country</a:t>
            </a:r>
            <a:r>
              <a:rPr lang="en-GB" sz="1200" b="0" dirty="0">
                <a:solidFill>
                  <a:srgbClr val="F8F8F2"/>
                </a:solidFill>
                <a:effectLst/>
                <a:latin typeface="Menlo" panose="020B0609030804020204" pitchFamily="49" charset="0"/>
              </a:rPr>
              <a:t>{</a:t>
            </a:r>
          </a:p>
          <a:p>
            <a:r>
              <a:rPr lang="en-GB" sz="1200" b="0" i="1" dirty="0">
                <a:solidFill>
                  <a:srgbClr val="66D9EF"/>
                </a:solidFill>
                <a:effectLst/>
                <a:latin typeface="Menlo" panose="020B0609030804020204" pitchFamily="49" charset="0"/>
              </a:rPr>
              <a:t>public:</a:t>
            </a:r>
            <a:endParaRPr lang="en-GB" sz="1200" b="0" dirty="0">
              <a:solidFill>
                <a:srgbClr val="F8F8F2"/>
              </a:solidFill>
              <a:effectLst/>
              <a:latin typeface="Menlo" panose="020B0609030804020204" pitchFamily="49" charset="0"/>
            </a:endParaRPr>
          </a:p>
          <a:p>
            <a:r>
              <a:rPr lang="en-GB" sz="1200" b="0" i="1" dirty="0">
                <a:solidFill>
                  <a:srgbClr val="66D9EF"/>
                </a:solidFill>
                <a:effectLst/>
                <a:latin typeface="Menlo" panose="020B0609030804020204" pitchFamily="49" charset="0"/>
              </a:rPr>
              <a:t>int</a:t>
            </a:r>
            <a:r>
              <a:rPr lang="en-GB" sz="1200" b="0" dirty="0">
                <a:solidFill>
                  <a:srgbClr val="F8F8F2"/>
                </a:solidFill>
                <a:effectLst/>
                <a:latin typeface="Menlo" panose="020B0609030804020204" pitchFamily="49" charset="0"/>
              </a:rPr>
              <a:t> population;</a:t>
            </a:r>
          </a:p>
          <a:p>
            <a:r>
              <a:rPr lang="en-GB" sz="1200" b="0" i="1" dirty="0">
                <a:solidFill>
                  <a:srgbClr val="66D9EF"/>
                </a:solidFill>
                <a:effectLst/>
                <a:latin typeface="Menlo" panose="020B0609030804020204" pitchFamily="49" charset="0"/>
              </a:rPr>
              <a:t>double</a:t>
            </a:r>
            <a:r>
              <a:rPr lang="en-GB" sz="1200" b="0" dirty="0">
                <a:solidFill>
                  <a:srgbClr val="F8F8F2"/>
                </a:solidFill>
                <a:effectLst/>
                <a:latin typeface="Menlo" panose="020B0609030804020204" pitchFamily="49" charset="0"/>
              </a:rPr>
              <a:t> size;</a:t>
            </a:r>
          </a:p>
          <a:p>
            <a:r>
              <a:rPr lang="en-GB" sz="1200" b="0" dirty="0">
                <a:solidFill>
                  <a:srgbClr val="F8F8F2"/>
                </a:solidFill>
                <a:effectLst/>
                <a:latin typeface="Menlo" panose="020B0609030804020204" pitchFamily="49" charset="0"/>
              </a:rPr>
              <a:t>string language;</a:t>
            </a:r>
          </a:p>
          <a:p>
            <a:r>
              <a:rPr lang="en-GB" sz="1200" b="0" dirty="0">
                <a:solidFill>
                  <a:srgbClr val="A6E22E"/>
                </a:solidFill>
                <a:effectLst/>
                <a:latin typeface="Menlo" panose="020B0609030804020204" pitchFamily="49" charset="0"/>
              </a:rPr>
              <a:t>Country</a:t>
            </a:r>
            <a:r>
              <a:rPr lang="en-GB" sz="1200" b="0" dirty="0">
                <a:solidFill>
                  <a:srgbClr val="F8F8F2"/>
                </a:solidFill>
                <a:effectLst/>
                <a:latin typeface="Menlo" panose="020B0609030804020204" pitchFamily="49" charset="0"/>
              </a:rPr>
              <a:t>(</a:t>
            </a:r>
            <a:r>
              <a:rPr lang="en-GB" sz="1200" b="0" i="1" dirty="0">
                <a:solidFill>
                  <a:srgbClr val="66D9EF"/>
                </a:solidFill>
                <a:effectLst/>
                <a:latin typeface="Menlo" panose="020B0609030804020204" pitchFamily="49" charset="0"/>
              </a:rPr>
              <a:t>int</a:t>
            </a:r>
            <a:r>
              <a:rPr lang="en-GB" sz="1200" b="0" dirty="0">
                <a:solidFill>
                  <a:srgbClr val="F8F8F2"/>
                </a:solidFill>
                <a:effectLst/>
                <a:latin typeface="Menlo" panose="020B0609030804020204" pitchFamily="49" charset="0"/>
              </a:rPr>
              <a:t> </a:t>
            </a:r>
            <a:r>
              <a:rPr lang="en-GB" sz="1200" b="0" i="1" dirty="0">
                <a:solidFill>
                  <a:srgbClr val="FD971F"/>
                </a:solidFill>
                <a:effectLst/>
                <a:latin typeface="Menlo" panose="020B0609030804020204" pitchFamily="49" charset="0"/>
              </a:rPr>
              <a:t>x</a:t>
            </a:r>
            <a:r>
              <a:rPr lang="en-GB" sz="1200" b="0" dirty="0">
                <a:solidFill>
                  <a:srgbClr val="F8F8F2"/>
                </a:solidFill>
                <a:effectLst/>
                <a:latin typeface="Menlo" panose="020B0609030804020204" pitchFamily="49" charset="0"/>
              </a:rPr>
              <a:t>, </a:t>
            </a:r>
            <a:r>
              <a:rPr lang="en-GB" sz="1200" b="0" i="1" dirty="0">
                <a:solidFill>
                  <a:srgbClr val="66D9EF"/>
                </a:solidFill>
                <a:effectLst/>
                <a:latin typeface="Menlo" panose="020B0609030804020204" pitchFamily="49" charset="0"/>
              </a:rPr>
              <a:t>double</a:t>
            </a:r>
            <a:r>
              <a:rPr lang="en-GB" sz="1200" b="0" dirty="0">
                <a:solidFill>
                  <a:srgbClr val="F8F8F2"/>
                </a:solidFill>
                <a:effectLst/>
                <a:latin typeface="Menlo" panose="020B0609030804020204" pitchFamily="49" charset="0"/>
              </a:rPr>
              <a:t> </a:t>
            </a:r>
            <a:r>
              <a:rPr lang="en-GB" sz="1200" b="0" i="1" dirty="0">
                <a:solidFill>
                  <a:srgbClr val="FD971F"/>
                </a:solidFill>
                <a:effectLst/>
                <a:latin typeface="Menlo" panose="020B0609030804020204" pitchFamily="49" charset="0"/>
              </a:rPr>
              <a:t>y</a:t>
            </a:r>
            <a:r>
              <a:rPr lang="en-GB" sz="1200" b="0" dirty="0">
                <a:solidFill>
                  <a:srgbClr val="F8F8F2"/>
                </a:solidFill>
                <a:effectLst/>
                <a:latin typeface="Menlo" panose="020B0609030804020204" pitchFamily="49" charset="0"/>
              </a:rPr>
              <a:t>, </a:t>
            </a:r>
            <a:r>
              <a:rPr lang="en-GB" sz="1200" b="0" u="sng" dirty="0">
                <a:solidFill>
                  <a:srgbClr val="A6E22E"/>
                </a:solidFill>
                <a:effectLst/>
                <a:latin typeface="Menlo" panose="020B0609030804020204" pitchFamily="49" charset="0"/>
              </a:rPr>
              <a:t>string</a:t>
            </a:r>
            <a:r>
              <a:rPr lang="en-GB" sz="1200" b="0" dirty="0">
                <a:solidFill>
                  <a:srgbClr val="F8F8F2"/>
                </a:solidFill>
                <a:effectLst/>
                <a:latin typeface="Menlo" panose="020B0609030804020204" pitchFamily="49" charset="0"/>
              </a:rPr>
              <a:t> </a:t>
            </a:r>
            <a:r>
              <a:rPr lang="en-GB" sz="1200" b="0" i="1" dirty="0">
                <a:solidFill>
                  <a:srgbClr val="FD971F"/>
                </a:solidFill>
                <a:effectLst/>
                <a:latin typeface="Menlo" panose="020B0609030804020204" pitchFamily="49" charset="0"/>
              </a:rPr>
              <a:t>z</a:t>
            </a:r>
            <a:r>
              <a:rPr lang="en-GB" sz="1200" b="0" dirty="0">
                <a:solidFill>
                  <a:srgbClr val="F8F8F2"/>
                </a:solidFill>
                <a:effectLst/>
                <a:latin typeface="Menlo" panose="020B0609030804020204" pitchFamily="49" charset="0"/>
              </a:rPr>
              <a:t>){</a:t>
            </a:r>
          </a:p>
          <a:p>
            <a:r>
              <a:rPr lang="en-GB" sz="1200" b="0" dirty="0">
                <a:solidFill>
                  <a:srgbClr val="F8F8F2"/>
                </a:solidFill>
                <a:effectLst/>
                <a:latin typeface="Menlo" panose="020B0609030804020204" pitchFamily="49" charset="0"/>
              </a:rPr>
              <a:t>population </a:t>
            </a:r>
            <a:r>
              <a:rPr lang="en-GB" sz="1200" b="0" dirty="0">
                <a:solidFill>
                  <a:srgbClr val="F92672"/>
                </a:solidFill>
                <a:effectLst/>
                <a:latin typeface="Menlo" panose="020B0609030804020204" pitchFamily="49" charset="0"/>
              </a:rPr>
              <a:t>=</a:t>
            </a:r>
            <a:r>
              <a:rPr lang="en-GB" sz="1200" b="0" dirty="0">
                <a:solidFill>
                  <a:srgbClr val="F8F8F2"/>
                </a:solidFill>
                <a:effectLst/>
                <a:latin typeface="Menlo" panose="020B0609030804020204" pitchFamily="49" charset="0"/>
              </a:rPr>
              <a:t> x;</a:t>
            </a:r>
          </a:p>
          <a:p>
            <a:r>
              <a:rPr lang="en-GB" sz="1200" b="0" dirty="0">
                <a:solidFill>
                  <a:srgbClr val="F8F8F2"/>
                </a:solidFill>
                <a:effectLst/>
                <a:latin typeface="Menlo" panose="020B0609030804020204" pitchFamily="49" charset="0"/>
              </a:rPr>
              <a:t>size </a:t>
            </a:r>
            <a:r>
              <a:rPr lang="en-GB" sz="1200" b="0" dirty="0">
                <a:solidFill>
                  <a:srgbClr val="F92672"/>
                </a:solidFill>
                <a:effectLst/>
                <a:latin typeface="Menlo" panose="020B0609030804020204" pitchFamily="49" charset="0"/>
              </a:rPr>
              <a:t>=</a:t>
            </a:r>
            <a:r>
              <a:rPr lang="en-GB" sz="1200" b="0" dirty="0">
                <a:solidFill>
                  <a:srgbClr val="F8F8F2"/>
                </a:solidFill>
                <a:effectLst/>
                <a:latin typeface="Menlo" panose="020B0609030804020204" pitchFamily="49" charset="0"/>
              </a:rPr>
              <a:t> y;</a:t>
            </a:r>
          </a:p>
          <a:p>
            <a:r>
              <a:rPr lang="en-GB" sz="1200" b="0" dirty="0">
                <a:solidFill>
                  <a:srgbClr val="F8F8F2"/>
                </a:solidFill>
                <a:effectLst/>
                <a:latin typeface="Menlo" panose="020B0609030804020204" pitchFamily="49" charset="0"/>
              </a:rPr>
              <a:t>language </a:t>
            </a:r>
            <a:r>
              <a:rPr lang="en-GB" sz="1200" b="0" dirty="0">
                <a:solidFill>
                  <a:srgbClr val="F92672"/>
                </a:solidFill>
                <a:effectLst/>
                <a:latin typeface="Menlo" panose="020B0609030804020204" pitchFamily="49" charset="0"/>
              </a:rPr>
              <a:t>=</a:t>
            </a:r>
            <a:r>
              <a:rPr lang="en-GB" sz="1200" b="0" dirty="0">
                <a:solidFill>
                  <a:srgbClr val="F8F8F2"/>
                </a:solidFill>
                <a:effectLst/>
                <a:latin typeface="Menlo" panose="020B0609030804020204" pitchFamily="49" charset="0"/>
              </a:rPr>
              <a:t> z;</a:t>
            </a:r>
          </a:p>
          <a:p>
            <a:r>
              <a:rPr lang="en-GB" sz="1200" b="0" dirty="0">
                <a:solidFill>
                  <a:srgbClr val="F8F8F2"/>
                </a:solidFill>
                <a:effectLst/>
                <a:latin typeface="Menlo" panose="020B0609030804020204" pitchFamily="49" charset="0"/>
              </a:rPr>
              <a:t>}</a:t>
            </a:r>
          </a:p>
          <a:p>
            <a:r>
              <a:rPr lang="en-GB" sz="1200" b="0" i="1" dirty="0">
                <a:solidFill>
                  <a:srgbClr val="66D9EF"/>
                </a:solidFill>
                <a:effectLst/>
                <a:latin typeface="Menlo" panose="020B0609030804020204" pitchFamily="49" charset="0"/>
              </a:rPr>
              <a:t>void</a:t>
            </a:r>
            <a:r>
              <a:rPr lang="en-GB" sz="1200" b="0" dirty="0">
                <a:solidFill>
                  <a:srgbClr val="F8F8F2"/>
                </a:solidFill>
                <a:effectLst/>
                <a:latin typeface="Menlo" panose="020B0609030804020204" pitchFamily="49" charset="0"/>
              </a:rPr>
              <a:t> </a:t>
            </a:r>
            <a:r>
              <a:rPr lang="en-GB" sz="1200" b="0" dirty="0">
                <a:solidFill>
                  <a:srgbClr val="A6E22E"/>
                </a:solidFill>
                <a:effectLst/>
                <a:latin typeface="Menlo" panose="020B0609030804020204" pitchFamily="49" charset="0"/>
              </a:rPr>
              <a:t>greet</a:t>
            </a:r>
            <a:r>
              <a:rPr lang="en-GB" sz="1200" b="0" dirty="0">
                <a:solidFill>
                  <a:srgbClr val="F8F8F2"/>
                </a:solidFill>
                <a:effectLst/>
                <a:latin typeface="Menlo" panose="020B0609030804020204" pitchFamily="49" charset="0"/>
              </a:rPr>
              <a:t>();</a:t>
            </a:r>
          </a:p>
          <a:p>
            <a:r>
              <a:rPr lang="en-GB" sz="1200" b="0" dirty="0">
                <a:solidFill>
                  <a:srgbClr val="F8F8F2"/>
                </a:solidFill>
                <a:effectLst/>
                <a:latin typeface="Menlo" panose="020B0609030804020204" pitchFamily="49" charset="0"/>
              </a:rPr>
              <a:t>};</a:t>
            </a:r>
          </a:p>
          <a:p>
            <a:br>
              <a:rPr lang="en-GB" sz="1200" b="0" dirty="0">
                <a:solidFill>
                  <a:srgbClr val="CCCCCC"/>
                </a:solidFill>
                <a:effectLst/>
                <a:latin typeface="Menlo" panose="020B0609030804020204" pitchFamily="49" charset="0"/>
              </a:rPr>
            </a:br>
            <a:r>
              <a:rPr lang="en-GB" sz="1200" b="0" i="1" dirty="0">
                <a:solidFill>
                  <a:srgbClr val="66D9EF"/>
                </a:solidFill>
                <a:effectLst/>
                <a:latin typeface="Menlo" panose="020B0609030804020204" pitchFamily="49" charset="0"/>
              </a:rPr>
              <a:t>void</a:t>
            </a:r>
            <a:r>
              <a:rPr lang="en-GB" sz="1200" b="0" dirty="0">
                <a:solidFill>
                  <a:srgbClr val="F8F8F2"/>
                </a:solidFill>
                <a:effectLst/>
                <a:latin typeface="Menlo" panose="020B0609030804020204" pitchFamily="49" charset="0"/>
              </a:rPr>
              <a:t> </a:t>
            </a:r>
            <a:r>
              <a:rPr lang="en-GB" sz="1200" b="0" u="sng" dirty="0">
                <a:solidFill>
                  <a:srgbClr val="A6E22E"/>
                </a:solidFill>
                <a:effectLst/>
                <a:latin typeface="Menlo" panose="020B0609030804020204" pitchFamily="49" charset="0"/>
              </a:rPr>
              <a:t>Country</a:t>
            </a:r>
            <a:r>
              <a:rPr lang="en-GB" sz="1200" b="0" dirty="0">
                <a:solidFill>
                  <a:srgbClr val="F8F8F2"/>
                </a:solidFill>
                <a:effectLst/>
                <a:latin typeface="Menlo" panose="020B0609030804020204" pitchFamily="49" charset="0"/>
              </a:rPr>
              <a:t>::</a:t>
            </a:r>
            <a:r>
              <a:rPr lang="en-GB" sz="1200" b="0" dirty="0">
                <a:solidFill>
                  <a:srgbClr val="A6E22E"/>
                </a:solidFill>
                <a:effectLst/>
                <a:latin typeface="Menlo" panose="020B0609030804020204" pitchFamily="49" charset="0"/>
              </a:rPr>
              <a:t>greet</a:t>
            </a:r>
            <a:r>
              <a:rPr lang="en-GB" sz="1200" b="0" dirty="0">
                <a:solidFill>
                  <a:srgbClr val="F8F8F2"/>
                </a:solidFill>
                <a:effectLst/>
                <a:latin typeface="Menlo" panose="020B0609030804020204" pitchFamily="49" charset="0"/>
              </a:rPr>
              <a:t>(){</a:t>
            </a:r>
          </a:p>
          <a:p>
            <a:r>
              <a:rPr lang="en-GB" sz="1200" b="0" dirty="0">
                <a:solidFill>
                  <a:srgbClr val="F92672"/>
                </a:solidFill>
                <a:effectLst/>
                <a:latin typeface="Menlo" panose="020B0609030804020204" pitchFamily="49" charset="0"/>
              </a:rPr>
              <a:t>if</a:t>
            </a:r>
            <a:r>
              <a:rPr lang="en-GB" sz="1200" b="0" dirty="0">
                <a:solidFill>
                  <a:srgbClr val="F8F8F2"/>
                </a:solidFill>
                <a:effectLst/>
                <a:latin typeface="Menlo" panose="020B0609030804020204" pitchFamily="49" charset="0"/>
              </a:rPr>
              <a:t>(language </a:t>
            </a:r>
            <a:r>
              <a:rPr lang="en-GB" sz="1200" b="0" dirty="0">
                <a:solidFill>
                  <a:srgbClr val="F92672"/>
                </a:solidFill>
                <a:effectLst/>
                <a:latin typeface="Menlo" panose="020B0609030804020204" pitchFamily="49" charset="0"/>
              </a:rPr>
              <a:t>==</a:t>
            </a:r>
            <a:r>
              <a:rPr lang="en-GB" sz="1200" b="0" dirty="0">
                <a:solidFill>
                  <a:srgbClr val="F8F8F2"/>
                </a:solidFill>
                <a:effectLst/>
                <a:latin typeface="Menlo" panose="020B0609030804020204" pitchFamily="49" charset="0"/>
              </a:rPr>
              <a:t> </a:t>
            </a:r>
            <a:r>
              <a:rPr lang="en-GB" sz="1200" b="0" dirty="0">
                <a:solidFill>
                  <a:srgbClr val="E6DB74"/>
                </a:solidFill>
                <a:effectLst/>
                <a:latin typeface="Menlo" panose="020B0609030804020204" pitchFamily="49" charset="0"/>
              </a:rPr>
              <a:t>"French"</a:t>
            </a:r>
            <a:r>
              <a:rPr lang="en-GB" sz="1200" b="0" dirty="0">
                <a:solidFill>
                  <a:srgbClr val="F8F8F2"/>
                </a:solidFill>
                <a:effectLst/>
                <a:latin typeface="Menlo" panose="020B0609030804020204" pitchFamily="49" charset="0"/>
              </a:rPr>
              <a:t>){</a:t>
            </a:r>
          </a:p>
          <a:p>
            <a:r>
              <a:rPr lang="en-GB" sz="1200" b="0" dirty="0" err="1">
                <a:solidFill>
                  <a:srgbClr val="F8F8F2"/>
                </a:solidFill>
                <a:effectLst/>
                <a:latin typeface="Menlo" panose="020B0609030804020204" pitchFamily="49" charset="0"/>
              </a:rPr>
              <a:t>cout</a:t>
            </a:r>
            <a:r>
              <a:rPr lang="en-GB" sz="1200" b="0" dirty="0">
                <a:solidFill>
                  <a:srgbClr val="F8F8F2"/>
                </a:solidFill>
                <a:effectLst/>
                <a:latin typeface="Menlo" panose="020B0609030804020204" pitchFamily="49" charset="0"/>
              </a:rPr>
              <a:t> </a:t>
            </a:r>
            <a:r>
              <a:rPr lang="en-GB" sz="1200" b="0" dirty="0">
                <a:solidFill>
                  <a:srgbClr val="F92672"/>
                </a:solidFill>
                <a:effectLst/>
                <a:latin typeface="Menlo" panose="020B0609030804020204" pitchFamily="49" charset="0"/>
              </a:rPr>
              <a:t>&lt;&lt;</a:t>
            </a:r>
            <a:r>
              <a:rPr lang="en-GB" sz="1200" b="0" dirty="0">
                <a:solidFill>
                  <a:srgbClr val="F8F8F2"/>
                </a:solidFill>
                <a:effectLst/>
                <a:latin typeface="Menlo" panose="020B0609030804020204" pitchFamily="49" charset="0"/>
              </a:rPr>
              <a:t> </a:t>
            </a:r>
            <a:r>
              <a:rPr lang="en-GB" sz="1200" b="0" dirty="0">
                <a:solidFill>
                  <a:srgbClr val="E6DB74"/>
                </a:solidFill>
                <a:effectLst/>
                <a:latin typeface="Menlo" panose="020B0609030804020204" pitchFamily="49" charset="0"/>
              </a:rPr>
              <a:t>"Bonjour"</a:t>
            </a:r>
            <a:r>
              <a:rPr lang="en-GB" sz="1200" b="0" dirty="0">
                <a:solidFill>
                  <a:srgbClr val="F92672"/>
                </a:solidFill>
                <a:effectLst/>
                <a:latin typeface="Menlo" panose="020B0609030804020204" pitchFamily="49" charset="0"/>
              </a:rPr>
              <a:t>&lt;&lt;</a:t>
            </a:r>
            <a:r>
              <a:rPr lang="en-GB" sz="1200" b="0" dirty="0" err="1">
                <a:solidFill>
                  <a:srgbClr val="F8F8F2"/>
                </a:solidFill>
                <a:effectLst/>
                <a:latin typeface="Menlo" panose="020B0609030804020204" pitchFamily="49" charset="0"/>
              </a:rPr>
              <a:t>endl</a:t>
            </a:r>
            <a:r>
              <a:rPr lang="en-GB" sz="1200" b="0" dirty="0">
                <a:solidFill>
                  <a:srgbClr val="F8F8F2"/>
                </a:solidFill>
                <a:effectLst/>
                <a:latin typeface="Menlo" panose="020B0609030804020204" pitchFamily="49" charset="0"/>
              </a:rPr>
              <a:t>;</a:t>
            </a:r>
          </a:p>
          <a:p>
            <a:r>
              <a:rPr lang="en-GB" sz="1200" b="0" dirty="0">
                <a:solidFill>
                  <a:srgbClr val="F8F8F2"/>
                </a:solidFill>
                <a:effectLst/>
                <a:latin typeface="Menlo" panose="020B0609030804020204" pitchFamily="49" charset="0"/>
              </a:rPr>
              <a:t>}</a:t>
            </a:r>
            <a:r>
              <a:rPr lang="en-GB" sz="1200" b="0" dirty="0">
                <a:solidFill>
                  <a:srgbClr val="F92672"/>
                </a:solidFill>
                <a:effectLst/>
                <a:latin typeface="Menlo" panose="020B0609030804020204" pitchFamily="49" charset="0"/>
              </a:rPr>
              <a:t>else</a:t>
            </a:r>
            <a:r>
              <a:rPr lang="en-GB" sz="1200" b="0" dirty="0">
                <a:solidFill>
                  <a:srgbClr val="F8F8F2"/>
                </a:solidFill>
                <a:effectLst/>
                <a:latin typeface="Menlo" panose="020B0609030804020204" pitchFamily="49" charset="0"/>
              </a:rPr>
              <a:t>{</a:t>
            </a:r>
          </a:p>
          <a:p>
            <a:r>
              <a:rPr lang="en-GB" sz="1200" b="0" dirty="0">
                <a:solidFill>
                  <a:srgbClr val="F92672"/>
                </a:solidFill>
                <a:effectLst/>
                <a:latin typeface="Menlo" panose="020B0609030804020204" pitchFamily="49" charset="0"/>
              </a:rPr>
              <a:t>if</a:t>
            </a:r>
            <a:r>
              <a:rPr lang="en-GB" sz="1200" b="0" dirty="0">
                <a:solidFill>
                  <a:srgbClr val="F8F8F2"/>
                </a:solidFill>
                <a:effectLst/>
                <a:latin typeface="Menlo" panose="020B0609030804020204" pitchFamily="49" charset="0"/>
              </a:rPr>
              <a:t>(language </a:t>
            </a:r>
            <a:r>
              <a:rPr lang="en-GB" sz="1200" b="0" dirty="0">
                <a:solidFill>
                  <a:srgbClr val="F92672"/>
                </a:solidFill>
                <a:effectLst/>
                <a:latin typeface="Menlo" panose="020B0609030804020204" pitchFamily="49" charset="0"/>
              </a:rPr>
              <a:t>==</a:t>
            </a:r>
            <a:r>
              <a:rPr lang="en-GB" sz="1200" b="0" dirty="0">
                <a:solidFill>
                  <a:srgbClr val="F8F8F2"/>
                </a:solidFill>
                <a:effectLst/>
                <a:latin typeface="Menlo" panose="020B0609030804020204" pitchFamily="49" charset="0"/>
              </a:rPr>
              <a:t> </a:t>
            </a:r>
            <a:r>
              <a:rPr lang="en-GB" sz="1200" b="0" dirty="0">
                <a:solidFill>
                  <a:srgbClr val="E6DB74"/>
                </a:solidFill>
                <a:effectLst/>
                <a:latin typeface="Menlo" panose="020B0609030804020204" pitchFamily="49" charset="0"/>
              </a:rPr>
              <a:t>"Spanish"</a:t>
            </a:r>
            <a:r>
              <a:rPr lang="en-GB" sz="1200" b="0" dirty="0">
                <a:solidFill>
                  <a:srgbClr val="F8F8F2"/>
                </a:solidFill>
                <a:effectLst/>
                <a:latin typeface="Menlo" panose="020B0609030804020204" pitchFamily="49" charset="0"/>
              </a:rPr>
              <a:t>){</a:t>
            </a:r>
          </a:p>
          <a:p>
            <a:r>
              <a:rPr lang="en-GB" sz="1200" b="0" dirty="0" err="1">
                <a:solidFill>
                  <a:srgbClr val="F8F8F2"/>
                </a:solidFill>
                <a:effectLst/>
                <a:latin typeface="Menlo" panose="020B0609030804020204" pitchFamily="49" charset="0"/>
              </a:rPr>
              <a:t>cout</a:t>
            </a:r>
            <a:r>
              <a:rPr lang="en-GB" sz="1200" b="0" dirty="0">
                <a:solidFill>
                  <a:srgbClr val="F8F8F2"/>
                </a:solidFill>
                <a:effectLst/>
                <a:latin typeface="Menlo" panose="020B0609030804020204" pitchFamily="49" charset="0"/>
              </a:rPr>
              <a:t> </a:t>
            </a:r>
            <a:r>
              <a:rPr lang="en-GB" sz="1200" b="0" dirty="0">
                <a:solidFill>
                  <a:srgbClr val="F92672"/>
                </a:solidFill>
                <a:effectLst/>
                <a:latin typeface="Menlo" panose="020B0609030804020204" pitchFamily="49" charset="0"/>
              </a:rPr>
              <a:t>&lt;&lt;</a:t>
            </a:r>
            <a:r>
              <a:rPr lang="en-GB" sz="1200" b="0" dirty="0">
                <a:solidFill>
                  <a:srgbClr val="F8F8F2"/>
                </a:solidFill>
                <a:effectLst/>
                <a:latin typeface="Menlo" panose="020B0609030804020204" pitchFamily="49" charset="0"/>
              </a:rPr>
              <a:t> </a:t>
            </a:r>
            <a:r>
              <a:rPr lang="en-GB" sz="1200" b="0" dirty="0">
                <a:solidFill>
                  <a:srgbClr val="E6DB74"/>
                </a:solidFill>
                <a:effectLst/>
                <a:latin typeface="Menlo" panose="020B0609030804020204" pitchFamily="49" charset="0"/>
              </a:rPr>
              <a:t>"Hola"</a:t>
            </a:r>
            <a:r>
              <a:rPr lang="en-GB" sz="1200" b="0" dirty="0">
                <a:solidFill>
                  <a:srgbClr val="F8F8F2"/>
                </a:solidFill>
                <a:effectLst/>
                <a:latin typeface="Menlo" panose="020B0609030804020204" pitchFamily="49" charset="0"/>
              </a:rPr>
              <a:t> </a:t>
            </a:r>
            <a:r>
              <a:rPr lang="en-GB" sz="1200" b="0" dirty="0">
                <a:solidFill>
                  <a:srgbClr val="F92672"/>
                </a:solidFill>
                <a:effectLst/>
                <a:latin typeface="Menlo" panose="020B0609030804020204" pitchFamily="49" charset="0"/>
              </a:rPr>
              <a:t>&lt;&lt;</a:t>
            </a:r>
            <a:r>
              <a:rPr lang="en-GB" sz="1200" b="0" dirty="0">
                <a:solidFill>
                  <a:srgbClr val="F8F8F2"/>
                </a:solidFill>
                <a:effectLst/>
                <a:latin typeface="Menlo" panose="020B0609030804020204" pitchFamily="49" charset="0"/>
              </a:rPr>
              <a:t> </a:t>
            </a:r>
            <a:r>
              <a:rPr lang="en-GB" sz="1200" b="0" dirty="0" err="1">
                <a:solidFill>
                  <a:srgbClr val="F8F8F2"/>
                </a:solidFill>
                <a:effectLst/>
                <a:latin typeface="Menlo" panose="020B0609030804020204" pitchFamily="49" charset="0"/>
              </a:rPr>
              <a:t>endl</a:t>
            </a:r>
            <a:r>
              <a:rPr lang="en-GB" sz="1200" b="0" dirty="0">
                <a:solidFill>
                  <a:srgbClr val="F8F8F2"/>
                </a:solidFill>
                <a:effectLst/>
                <a:latin typeface="Menlo" panose="020B0609030804020204" pitchFamily="49" charset="0"/>
              </a:rPr>
              <a:t>;</a:t>
            </a:r>
          </a:p>
          <a:p>
            <a:r>
              <a:rPr lang="en-GB" sz="1200" b="0" dirty="0">
                <a:solidFill>
                  <a:srgbClr val="F8F8F2"/>
                </a:solidFill>
                <a:effectLst/>
                <a:latin typeface="Menlo" panose="020B0609030804020204" pitchFamily="49" charset="0"/>
              </a:rPr>
              <a:t>}</a:t>
            </a:r>
            <a:r>
              <a:rPr lang="en-GB" sz="1200" b="0" dirty="0">
                <a:solidFill>
                  <a:srgbClr val="F92672"/>
                </a:solidFill>
                <a:effectLst/>
                <a:latin typeface="Menlo" panose="020B0609030804020204" pitchFamily="49" charset="0"/>
              </a:rPr>
              <a:t>else</a:t>
            </a:r>
            <a:r>
              <a:rPr lang="en-GB" sz="1200" b="0" dirty="0">
                <a:solidFill>
                  <a:srgbClr val="F8F8F2"/>
                </a:solidFill>
                <a:effectLst/>
                <a:latin typeface="Menlo" panose="020B0609030804020204" pitchFamily="49" charset="0"/>
              </a:rPr>
              <a:t>{</a:t>
            </a:r>
          </a:p>
          <a:p>
            <a:r>
              <a:rPr lang="en-GB" sz="1200" b="0" dirty="0" err="1">
                <a:solidFill>
                  <a:srgbClr val="F8F8F2"/>
                </a:solidFill>
                <a:effectLst/>
                <a:latin typeface="Menlo" panose="020B0609030804020204" pitchFamily="49" charset="0"/>
              </a:rPr>
              <a:t>cout</a:t>
            </a:r>
            <a:r>
              <a:rPr lang="en-GB" sz="1200" b="0" dirty="0">
                <a:solidFill>
                  <a:srgbClr val="F8F8F2"/>
                </a:solidFill>
                <a:effectLst/>
                <a:latin typeface="Menlo" panose="020B0609030804020204" pitchFamily="49" charset="0"/>
              </a:rPr>
              <a:t> </a:t>
            </a:r>
            <a:r>
              <a:rPr lang="en-GB" sz="1200" b="0" dirty="0">
                <a:solidFill>
                  <a:srgbClr val="F92672"/>
                </a:solidFill>
                <a:effectLst/>
                <a:latin typeface="Menlo" panose="020B0609030804020204" pitchFamily="49" charset="0"/>
              </a:rPr>
              <a:t>&lt;&lt;</a:t>
            </a:r>
            <a:r>
              <a:rPr lang="en-GB" sz="1200" b="0" dirty="0">
                <a:solidFill>
                  <a:srgbClr val="F8F8F2"/>
                </a:solidFill>
                <a:effectLst/>
                <a:latin typeface="Menlo" panose="020B0609030804020204" pitchFamily="49" charset="0"/>
              </a:rPr>
              <a:t> </a:t>
            </a:r>
            <a:r>
              <a:rPr lang="en-GB" sz="1200" b="0" dirty="0">
                <a:solidFill>
                  <a:srgbClr val="E6DB74"/>
                </a:solidFill>
                <a:effectLst/>
                <a:latin typeface="Menlo" panose="020B0609030804020204" pitchFamily="49" charset="0"/>
              </a:rPr>
              <a:t>"Hello"</a:t>
            </a:r>
            <a:r>
              <a:rPr lang="en-GB" sz="1200" b="0" dirty="0">
                <a:solidFill>
                  <a:srgbClr val="F8F8F2"/>
                </a:solidFill>
                <a:effectLst/>
                <a:latin typeface="Menlo" panose="020B0609030804020204" pitchFamily="49" charset="0"/>
              </a:rPr>
              <a:t> </a:t>
            </a:r>
            <a:r>
              <a:rPr lang="en-GB" sz="1200" b="0" dirty="0">
                <a:solidFill>
                  <a:srgbClr val="F92672"/>
                </a:solidFill>
                <a:effectLst/>
                <a:latin typeface="Menlo" panose="020B0609030804020204" pitchFamily="49" charset="0"/>
              </a:rPr>
              <a:t>&lt;&lt;</a:t>
            </a:r>
            <a:r>
              <a:rPr lang="en-GB" sz="1200" b="0" dirty="0">
                <a:solidFill>
                  <a:srgbClr val="F8F8F2"/>
                </a:solidFill>
                <a:effectLst/>
                <a:latin typeface="Menlo" panose="020B0609030804020204" pitchFamily="49" charset="0"/>
              </a:rPr>
              <a:t> </a:t>
            </a:r>
            <a:r>
              <a:rPr lang="en-GB" sz="1200" b="0" dirty="0" err="1">
                <a:solidFill>
                  <a:srgbClr val="F8F8F2"/>
                </a:solidFill>
                <a:effectLst/>
                <a:latin typeface="Menlo" panose="020B0609030804020204" pitchFamily="49" charset="0"/>
              </a:rPr>
              <a:t>endl</a:t>
            </a:r>
            <a:r>
              <a:rPr lang="en-GB" sz="1200" b="0" dirty="0">
                <a:solidFill>
                  <a:srgbClr val="F8F8F2"/>
                </a:solidFill>
                <a:effectLst/>
                <a:latin typeface="Menlo" panose="020B0609030804020204" pitchFamily="49" charset="0"/>
              </a:rPr>
              <a:t>;</a:t>
            </a:r>
          </a:p>
          <a:p>
            <a:r>
              <a:rPr lang="en-GB" sz="1200" b="0" dirty="0">
                <a:solidFill>
                  <a:srgbClr val="F8F8F2"/>
                </a:solidFill>
                <a:effectLst/>
                <a:latin typeface="Menlo" panose="020B0609030804020204" pitchFamily="49" charset="0"/>
              </a:rPr>
              <a:t>}</a:t>
            </a:r>
          </a:p>
          <a:p>
            <a:r>
              <a:rPr lang="en-GB" sz="1200" b="0" dirty="0">
                <a:solidFill>
                  <a:srgbClr val="F8F8F2"/>
                </a:solidFill>
                <a:effectLst/>
                <a:latin typeface="Menlo" panose="020B0609030804020204" pitchFamily="49" charset="0"/>
              </a:rPr>
              <a:t>}</a:t>
            </a:r>
          </a:p>
          <a:p>
            <a:r>
              <a:rPr lang="en-GB" sz="1200" b="0" dirty="0">
                <a:solidFill>
                  <a:srgbClr val="F8F8F2"/>
                </a:solidFill>
                <a:effectLst/>
                <a:latin typeface="Menlo" panose="020B0609030804020204" pitchFamily="49" charset="0"/>
              </a:rPr>
              <a:t>}</a:t>
            </a:r>
          </a:p>
          <a:p>
            <a:endParaRPr lang="en-GB" sz="1200" b="0" dirty="0">
              <a:solidFill>
                <a:srgbClr val="CCCCCC"/>
              </a:solidFill>
              <a:effectLst/>
              <a:latin typeface="Menlo" panose="020B0609030804020204" pitchFamily="49" charset="0"/>
            </a:endParaRPr>
          </a:p>
        </p:txBody>
      </p:sp>
      <p:sp>
        <p:nvSpPr>
          <p:cNvPr id="4" name="TextBox 3">
            <a:extLst>
              <a:ext uri="{FF2B5EF4-FFF2-40B4-BE49-F238E27FC236}">
                <a16:creationId xmlns:a16="http://schemas.microsoft.com/office/drawing/2014/main" id="{1B21103A-EB64-A837-3AE6-A51525DB4B7D}"/>
              </a:ext>
            </a:extLst>
          </p:cNvPr>
          <p:cNvSpPr txBox="1"/>
          <p:nvPr/>
        </p:nvSpPr>
        <p:spPr>
          <a:xfrm>
            <a:off x="4711700" y="349468"/>
            <a:ext cx="4711700" cy="3970318"/>
          </a:xfrm>
          <a:prstGeom prst="rect">
            <a:avLst/>
          </a:prstGeom>
          <a:solidFill>
            <a:schemeClr val="bg1"/>
          </a:solidFill>
          <a:ln w="31750">
            <a:solidFill>
              <a:srgbClr val="FF0000"/>
            </a:solidFill>
          </a:ln>
        </p:spPr>
        <p:txBody>
          <a:bodyPr wrap="square">
            <a:spAutoFit/>
          </a:bodyPr>
          <a:lstStyle/>
          <a:p>
            <a:r>
              <a:rPr lang="en-GB" sz="1200" b="0" i="1" dirty="0">
                <a:solidFill>
                  <a:srgbClr val="66D9EF"/>
                </a:solidFill>
                <a:effectLst/>
                <a:latin typeface="Menlo" panose="020B0609030804020204" pitchFamily="49" charset="0"/>
              </a:rPr>
              <a:t>int</a:t>
            </a:r>
            <a:r>
              <a:rPr lang="en-GB" sz="1200" b="0" dirty="0">
                <a:solidFill>
                  <a:srgbClr val="F8F8F2"/>
                </a:solidFill>
                <a:effectLst/>
                <a:latin typeface="Menlo" panose="020B0609030804020204" pitchFamily="49" charset="0"/>
              </a:rPr>
              <a:t> </a:t>
            </a:r>
            <a:r>
              <a:rPr lang="en-GB" sz="1200" b="0" dirty="0">
                <a:solidFill>
                  <a:srgbClr val="A6E22E"/>
                </a:solidFill>
                <a:effectLst/>
                <a:latin typeface="Menlo" panose="020B0609030804020204" pitchFamily="49" charset="0"/>
              </a:rPr>
              <a:t>main</a:t>
            </a:r>
            <a:r>
              <a:rPr lang="en-GB" sz="1200" b="0" dirty="0">
                <a:solidFill>
                  <a:srgbClr val="F8F8F2"/>
                </a:solidFill>
                <a:effectLst/>
                <a:latin typeface="Menlo" panose="020B0609030804020204" pitchFamily="49" charset="0"/>
              </a:rPr>
              <a:t>(){</a:t>
            </a:r>
          </a:p>
          <a:p>
            <a:r>
              <a:rPr lang="en-GB" sz="1200" b="0" dirty="0">
                <a:solidFill>
                  <a:srgbClr val="F8F8F2"/>
                </a:solidFill>
                <a:effectLst/>
                <a:latin typeface="Menlo" panose="020B0609030804020204" pitchFamily="49" charset="0"/>
              </a:rPr>
              <a:t>Country </a:t>
            </a:r>
            <a:r>
              <a:rPr lang="en-GB" sz="1200" b="0" dirty="0">
                <a:solidFill>
                  <a:srgbClr val="A6E22E"/>
                </a:solidFill>
                <a:effectLst/>
                <a:latin typeface="Menlo" panose="020B0609030804020204" pitchFamily="49" charset="0"/>
              </a:rPr>
              <a:t>England</a:t>
            </a:r>
            <a:r>
              <a:rPr lang="en-GB" sz="1200" b="0" dirty="0">
                <a:solidFill>
                  <a:srgbClr val="F8F8F2"/>
                </a:solidFill>
                <a:effectLst/>
                <a:latin typeface="Menlo" panose="020B0609030804020204" pitchFamily="49" charset="0"/>
              </a:rPr>
              <a:t>(</a:t>
            </a:r>
            <a:r>
              <a:rPr lang="en-GB" sz="1200" b="0" dirty="0">
                <a:solidFill>
                  <a:srgbClr val="AE81FF"/>
                </a:solidFill>
                <a:effectLst/>
                <a:latin typeface="Menlo" panose="020B0609030804020204" pitchFamily="49" charset="0"/>
              </a:rPr>
              <a:t>60</a:t>
            </a:r>
            <a:r>
              <a:rPr lang="en-GB" sz="1200" b="0" dirty="0">
                <a:solidFill>
                  <a:srgbClr val="F8F8F2"/>
                </a:solidFill>
                <a:effectLst/>
                <a:latin typeface="Menlo" panose="020B0609030804020204" pitchFamily="49" charset="0"/>
              </a:rPr>
              <a:t>,</a:t>
            </a:r>
            <a:r>
              <a:rPr lang="en-GB" sz="1200" b="0" dirty="0">
                <a:solidFill>
                  <a:srgbClr val="AE81FF"/>
                </a:solidFill>
                <a:effectLst/>
                <a:latin typeface="Menlo" panose="020B0609030804020204" pitchFamily="49" charset="0"/>
              </a:rPr>
              <a:t>10</a:t>
            </a:r>
            <a:r>
              <a:rPr lang="en-GB" sz="1200" b="0" dirty="0">
                <a:solidFill>
                  <a:srgbClr val="F8F8F2"/>
                </a:solidFill>
                <a:effectLst/>
                <a:latin typeface="Menlo" panose="020B0609030804020204" pitchFamily="49" charset="0"/>
              </a:rPr>
              <a:t>,</a:t>
            </a:r>
            <a:r>
              <a:rPr lang="en-GB" sz="1200" b="0" dirty="0">
                <a:solidFill>
                  <a:srgbClr val="E6DB74"/>
                </a:solidFill>
                <a:effectLst/>
                <a:latin typeface="Menlo" panose="020B0609030804020204" pitchFamily="49" charset="0"/>
              </a:rPr>
              <a:t>"English"</a:t>
            </a:r>
            <a:r>
              <a:rPr lang="en-GB" sz="1200" b="0" dirty="0">
                <a:solidFill>
                  <a:srgbClr val="F8F8F2"/>
                </a:solidFill>
                <a:effectLst/>
                <a:latin typeface="Menlo" panose="020B0609030804020204" pitchFamily="49" charset="0"/>
              </a:rPr>
              <a:t>);</a:t>
            </a:r>
          </a:p>
          <a:p>
            <a:r>
              <a:rPr lang="en-GB" sz="1200" b="0" dirty="0">
                <a:solidFill>
                  <a:srgbClr val="F8F8F2"/>
                </a:solidFill>
                <a:effectLst/>
                <a:latin typeface="Menlo" panose="020B0609030804020204" pitchFamily="49" charset="0"/>
              </a:rPr>
              <a:t>Country </a:t>
            </a:r>
            <a:r>
              <a:rPr lang="en-GB" sz="1200" b="0" dirty="0">
                <a:solidFill>
                  <a:srgbClr val="A6E22E"/>
                </a:solidFill>
                <a:effectLst/>
                <a:latin typeface="Menlo" panose="020B0609030804020204" pitchFamily="49" charset="0"/>
              </a:rPr>
              <a:t>France</a:t>
            </a:r>
            <a:r>
              <a:rPr lang="en-GB" sz="1200" b="0" dirty="0">
                <a:solidFill>
                  <a:srgbClr val="F8F8F2"/>
                </a:solidFill>
                <a:effectLst/>
                <a:latin typeface="Menlo" panose="020B0609030804020204" pitchFamily="49" charset="0"/>
              </a:rPr>
              <a:t> (</a:t>
            </a:r>
            <a:r>
              <a:rPr lang="en-GB" sz="1200" b="0" dirty="0">
                <a:solidFill>
                  <a:srgbClr val="AE81FF"/>
                </a:solidFill>
                <a:effectLst/>
                <a:latin typeface="Menlo" panose="020B0609030804020204" pitchFamily="49" charset="0"/>
              </a:rPr>
              <a:t>50</a:t>
            </a:r>
            <a:r>
              <a:rPr lang="en-GB" sz="1200" b="0" dirty="0">
                <a:solidFill>
                  <a:srgbClr val="F8F8F2"/>
                </a:solidFill>
                <a:effectLst/>
                <a:latin typeface="Menlo" panose="020B0609030804020204" pitchFamily="49" charset="0"/>
              </a:rPr>
              <a:t>,</a:t>
            </a:r>
            <a:r>
              <a:rPr lang="en-GB" sz="1200" b="0" dirty="0">
                <a:solidFill>
                  <a:srgbClr val="AE81FF"/>
                </a:solidFill>
                <a:effectLst/>
                <a:latin typeface="Menlo" panose="020B0609030804020204" pitchFamily="49" charset="0"/>
              </a:rPr>
              <a:t>20</a:t>
            </a:r>
            <a:r>
              <a:rPr lang="en-GB" sz="1200" b="0" dirty="0">
                <a:solidFill>
                  <a:srgbClr val="F8F8F2"/>
                </a:solidFill>
                <a:effectLst/>
                <a:latin typeface="Menlo" panose="020B0609030804020204" pitchFamily="49" charset="0"/>
              </a:rPr>
              <a:t>,</a:t>
            </a:r>
            <a:r>
              <a:rPr lang="en-GB" sz="1200" b="0" dirty="0">
                <a:solidFill>
                  <a:srgbClr val="E6DB74"/>
                </a:solidFill>
                <a:effectLst/>
                <a:latin typeface="Menlo" panose="020B0609030804020204" pitchFamily="49" charset="0"/>
              </a:rPr>
              <a:t>"French"</a:t>
            </a:r>
            <a:r>
              <a:rPr lang="en-GB" sz="1200" b="0" dirty="0">
                <a:solidFill>
                  <a:srgbClr val="F8F8F2"/>
                </a:solidFill>
                <a:effectLst/>
                <a:latin typeface="Menlo" panose="020B0609030804020204" pitchFamily="49" charset="0"/>
              </a:rPr>
              <a:t>);</a:t>
            </a:r>
          </a:p>
          <a:p>
            <a:r>
              <a:rPr lang="en-GB" sz="1200" b="0" dirty="0">
                <a:solidFill>
                  <a:srgbClr val="F8F8F2"/>
                </a:solidFill>
                <a:effectLst/>
                <a:latin typeface="Menlo" panose="020B0609030804020204" pitchFamily="49" charset="0"/>
              </a:rPr>
              <a:t>Country </a:t>
            </a:r>
            <a:r>
              <a:rPr lang="en-GB" sz="1200" b="0" dirty="0">
                <a:solidFill>
                  <a:srgbClr val="A6E22E"/>
                </a:solidFill>
                <a:effectLst/>
                <a:latin typeface="Menlo" panose="020B0609030804020204" pitchFamily="49" charset="0"/>
              </a:rPr>
              <a:t>Spain</a:t>
            </a:r>
            <a:r>
              <a:rPr lang="en-GB" sz="1200" b="0" dirty="0">
                <a:solidFill>
                  <a:srgbClr val="F8F8F2"/>
                </a:solidFill>
                <a:effectLst/>
                <a:latin typeface="Menlo" panose="020B0609030804020204" pitchFamily="49" charset="0"/>
              </a:rPr>
              <a:t> (</a:t>
            </a:r>
            <a:r>
              <a:rPr lang="en-GB" sz="1200" b="0" dirty="0">
                <a:solidFill>
                  <a:srgbClr val="AE81FF"/>
                </a:solidFill>
                <a:effectLst/>
                <a:latin typeface="Menlo" panose="020B0609030804020204" pitchFamily="49" charset="0"/>
              </a:rPr>
              <a:t>40</a:t>
            </a:r>
            <a:r>
              <a:rPr lang="en-GB" sz="1200" b="0" dirty="0">
                <a:solidFill>
                  <a:srgbClr val="F8F8F2"/>
                </a:solidFill>
                <a:effectLst/>
                <a:latin typeface="Menlo" panose="020B0609030804020204" pitchFamily="49" charset="0"/>
              </a:rPr>
              <a:t>,</a:t>
            </a:r>
            <a:r>
              <a:rPr lang="en-GB" sz="1200" b="0" dirty="0">
                <a:solidFill>
                  <a:srgbClr val="AE81FF"/>
                </a:solidFill>
                <a:effectLst/>
                <a:latin typeface="Menlo" panose="020B0609030804020204" pitchFamily="49" charset="0"/>
              </a:rPr>
              <a:t>30</a:t>
            </a:r>
            <a:r>
              <a:rPr lang="en-GB" sz="1200" b="0" dirty="0">
                <a:solidFill>
                  <a:srgbClr val="F8F8F2"/>
                </a:solidFill>
                <a:effectLst/>
                <a:latin typeface="Menlo" panose="020B0609030804020204" pitchFamily="49" charset="0"/>
              </a:rPr>
              <a:t>,</a:t>
            </a:r>
            <a:r>
              <a:rPr lang="en-GB" sz="1200" b="0" dirty="0">
                <a:solidFill>
                  <a:srgbClr val="E6DB74"/>
                </a:solidFill>
                <a:effectLst/>
                <a:latin typeface="Menlo" panose="020B0609030804020204" pitchFamily="49" charset="0"/>
              </a:rPr>
              <a:t>"Spanish"</a:t>
            </a:r>
            <a:r>
              <a:rPr lang="en-GB" sz="1200" b="0" dirty="0">
                <a:solidFill>
                  <a:srgbClr val="F8F8F2"/>
                </a:solidFill>
                <a:effectLst/>
                <a:latin typeface="Menlo" panose="020B0609030804020204" pitchFamily="49" charset="0"/>
              </a:rPr>
              <a:t>);</a:t>
            </a:r>
          </a:p>
          <a:p>
            <a:r>
              <a:rPr lang="en-GB" sz="1200" b="0" dirty="0" err="1">
                <a:solidFill>
                  <a:srgbClr val="F8F8F2"/>
                </a:solidFill>
                <a:effectLst/>
                <a:latin typeface="Menlo" panose="020B0609030804020204" pitchFamily="49" charset="0"/>
              </a:rPr>
              <a:t>cout</a:t>
            </a:r>
            <a:r>
              <a:rPr lang="en-GB" sz="1200" b="0" dirty="0">
                <a:solidFill>
                  <a:srgbClr val="F92672"/>
                </a:solidFill>
                <a:effectLst/>
                <a:latin typeface="Menlo" panose="020B0609030804020204" pitchFamily="49" charset="0"/>
              </a:rPr>
              <a:t>&lt;&lt;</a:t>
            </a:r>
            <a:r>
              <a:rPr lang="en-GB" sz="1200" b="0" dirty="0">
                <a:solidFill>
                  <a:srgbClr val="F8F8F2"/>
                </a:solidFill>
                <a:effectLst/>
                <a:latin typeface="Menlo" panose="020B0609030804020204" pitchFamily="49" charset="0"/>
              </a:rPr>
              <a:t> </a:t>
            </a:r>
            <a:r>
              <a:rPr lang="en-GB" sz="1200" b="0" dirty="0">
                <a:solidFill>
                  <a:srgbClr val="E6DB74"/>
                </a:solidFill>
                <a:effectLst/>
                <a:latin typeface="Menlo" panose="020B0609030804020204" pitchFamily="49" charset="0"/>
              </a:rPr>
              <a:t>"England population: "</a:t>
            </a:r>
            <a:r>
              <a:rPr lang="en-GB" sz="1200" b="0" dirty="0">
                <a:solidFill>
                  <a:srgbClr val="F92672"/>
                </a:solidFill>
                <a:effectLst/>
                <a:latin typeface="Menlo" panose="020B0609030804020204" pitchFamily="49" charset="0"/>
              </a:rPr>
              <a:t>&lt;&lt;</a:t>
            </a:r>
            <a:r>
              <a:rPr lang="en-GB" sz="1200" b="0" dirty="0">
                <a:solidFill>
                  <a:srgbClr val="F8F8F2"/>
                </a:solidFill>
                <a:effectLst/>
                <a:latin typeface="Menlo" panose="020B0609030804020204" pitchFamily="49" charset="0"/>
              </a:rPr>
              <a:t> </a:t>
            </a:r>
            <a:r>
              <a:rPr lang="en-GB" sz="1200" b="0" dirty="0" err="1">
                <a:solidFill>
                  <a:srgbClr val="F8F8F2"/>
                </a:solidFill>
                <a:effectLst/>
                <a:latin typeface="Menlo" panose="020B0609030804020204" pitchFamily="49" charset="0"/>
              </a:rPr>
              <a:t>England.population</a:t>
            </a:r>
            <a:r>
              <a:rPr lang="en-GB" sz="1200" b="0" dirty="0">
                <a:solidFill>
                  <a:srgbClr val="F8F8F2"/>
                </a:solidFill>
                <a:effectLst/>
                <a:latin typeface="Menlo" panose="020B0609030804020204" pitchFamily="49" charset="0"/>
              </a:rPr>
              <a:t> </a:t>
            </a:r>
            <a:r>
              <a:rPr lang="en-GB" sz="1200" b="0" dirty="0">
                <a:solidFill>
                  <a:srgbClr val="F92672"/>
                </a:solidFill>
                <a:effectLst/>
                <a:latin typeface="Menlo" panose="020B0609030804020204" pitchFamily="49" charset="0"/>
              </a:rPr>
              <a:t>&lt;&lt;</a:t>
            </a:r>
            <a:r>
              <a:rPr lang="en-GB" sz="1200" b="0" dirty="0">
                <a:solidFill>
                  <a:srgbClr val="F8F8F2"/>
                </a:solidFill>
                <a:effectLst/>
                <a:latin typeface="Menlo" panose="020B0609030804020204" pitchFamily="49" charset="0"/>
              </a:rPr>
              <a:t> </a:t>
            </a:r>
            <a:r>
              <a:rPr lang="en-GB" sz="1200" b="0" dirty="0" err="1">
                <a:solidFill>
                  <a:srgbClr val="F8F8F2"/>
                </a:solidFill>
                <a:effectLst/>
                <a:latin typeface="Menlo" panose="020B0609030804020204" pitchFamily="49" charset="0"/>
              </a:rPr>
              <a:t>endl</a:t>
            </a:r>
            <a:r>
              <a:rPr lang="en-GB" sz="1200" b="0" dirty="0">
                <a:solidFill>
                  <a:srgbClr val="F8F8F2"/>
                </a:solidFill>
                <a:effectLst/>
                <a:latin typeface="Menlo" panose="020B0609030804020204" pitchFamily="49" charset="0"/>
              </a:rPr>
              <a:t>;</a:t>
            </a:r>
          </a:p>
          <a:p>
            <a:r>
              <a:rPr lang="en-GB" sz="1200" b="0" dirty="0" err="1">
                <a:solidFill>
                  <a:srgbClr val="F8F8F2"/>
                </a:solidFill>
                <a:effectLst/>
                <a:latin typeface="Menlo" panose="020B0609030804020204" pitchFamily="49" charset="0"/>
              </a:rPr>
              <a:t>cout</a:t>
            </a:r>
            <a:r>
              <a:rPr lang="en-GB" sz="1200" b="0" dirty="0">
                <a:solidFill>
                  <a:srgbClr val="F92672"/>
                </a:solidFill>
                <a:effectLst/>
                <a:latin typeface="Menlo" panose="020B0609030804020204" pitchFamily="49" charset="0"/>
              </a:rPr>
              <a:t>&lt;&lt;</a:t>
            </a:r>
            <a:r>
              <a:rPr lang="en-GB" sz="1200" b="0" dirty="0">
                <a:solidFill>
                  <a:srgbClr val="E6DB74"/>
                </a:solidFill>
                <a:effectLst/>
                <a:latin typeface="Menlo" panose="020B0609030804020204" pitchFamily="49" charset="0"/>
              </a:rPr>
              <a:t>"England size: "</a:t>
            </a:r>
            <a:r>
              <a:rPr lang="en-GB" sz="1200" b="0" dirty="0">
                <a:solidFill>
                  <a:srgbClr val="F8F8F2"/>
                </a:solidFill>
                <a:effectLst/>
                <a:latin typeface="Menlo" panose="020B0609030804020204" pitchFamily="49" charset="0"/>
              </a:rPr>
              <a:t> </a:t>
            </a:r>
            <a:r>
              <a:rPr lang="en-GB" sz="1200" b="0" dirty="0">
                <a:solidFill>
                  <a:srgbClr val="F92672"/>
                </a:solidFill>
                <a:effectLst/>
                <a:latin typeface="Menlo" panose="020B0609030804020204" pitchFamily="49" charset="0"/>
              </a:rPr>
              <a:t>&lt;&lt;</a:t>
            </a:r>
            <a:r>
              <a:rPr lang="en-GB" sz="1200" b="0" dirty="0">
                <a:solidFill>
                  <a:srgbClr val="F8F8F2"/>
                </a:solidFill>
                <a:effectLst/>
                <a:latin typeface="Menlo" panose="020B0609030804020204" pitchFamily="49" charset="0"/>
              </a:rPr>
              <a:t> </a:t>
            </a:r>
            <a:r>
              <a:rPr lang="en-GB" sz="1200" b="0" dirty="0" err="1">
                <a:solidFill>
                  <a:srgbClr val="F8F8F2"/>
                </a:solidFill>
                <a:effectLst/>
                <a:latin typeface="Menlo" panose="020B0609030804020204" pitchFamily="49" charset="0"/>
              </a:rPr>
              <a:t>France.size</a:t>
            </a:r>
            <a:r>
              <a:rPr lang="en-GB" sz="1200" b="0" dirty="0">
                <a:solidFill>
                  <a:srgbClr val="F8F8F2"/>
                </a:solidFill>
                <a:effectLst/>
                <a:latin typeface="Menlo" panose="020B0609030804020204" pitchFamily="49" charset="0"/>
              </a:rPr>
              <a:t> </a:t>
            </a:r>
            <a:r>
              <a:rPr lang="en-GB" sz="1200" b="0" dirty="0">
                <a:solidFill>
                  <a:srgbClr val="F92672"/>
                </a:solidFill>
                <a:effectLst/>
                <a:latin typeface="Menlo" panose="020B0609030804020204" pitchFamily="49" charset="0"/>
              </a:rPr>
              <a:t>&lt;&lt;</a:t>
            </a:r>
            <a:r>
              <a:rPr lang="en-GB" sz="1200" b="0" dirty="0">
                <a:solidFill>
                  <a:srgbClr val="F8F8F2"/>
                </a:solidFill>
                <a:effectLst/>
                <a:latin typeface="Menlo" panose="020B0609030804020204" pitchFamily="49" charset="0"/>
              </a:rPr>
              <a:t> </a:t>
            </a:r>
            <a:r>
              <a:rPr lang="en-GB" sz="1200" b="0" dirty="0" err="1">
                <a:solidFill>
                  <a:srgbClr val="F8F8F2"/>
                </a:solidFill>
                <a:effectLst/>
                <a:latin typeface="Menlo" panose="020B0609030804020204" pitchFamily="49" charset="0"/>
              </a:rPr>
              <a:t>endl</a:t>
            </a:r>
            <a:r>
              <a:rPr lang="en-GB" sz="1200" b="0" dirty="0">
                <a:solidFill>
                  <a:srgbClr val="F8F8F2"/>
                </a:solidFill>
                <a:effectLst/>
                <a:latin typeface="Menlo" panose="020B0609030804020204" pitchFamily="49" charset="0"/>
              </a:rPr>
              <a:t>;</a:t>
            </a:r>
          </a:p>
          <a:p>
            <a:r>
              <a:rPr lang="en-GB" sz="1200" b="0" dirty="0" err="1">
                <a:solidFill>
                  <a:srgbClr val="F8F8F2"/>
                </a:solidFill>
                <a:effectLst/>
                <a:latin typeface="Menlo" panose="020B0609030804020204" pitchFamily="49" charset="0"/>
              </a:rPr>
              <a:t>cout</a:t>
            </a:r>
            <a:r>
              <a:rPr lang="en-GB" sz="1200" b="0" dirty="0">
                <a:solidFill>
                  <a:srgbClr val="F8F8F2"/>
                </a:solidFill>
                <a:effectLst/>
                <a:latin typeface="Menlo" panose="020B0609030804020204" pitchFamily="49" charset="0"/>
              </a:rPr>
              <a:t> </a:t>
            </a:r>
            <a:r>
              <a:rPr lang="en-GB" sz="1200" b="0" dirty="0">
                <a:solidFill>
                  <a:srgbClr val="F92672"/>
                </a:solidFill>
                <a:effectLst/>
                <a:latin typeface="Menlo" panose="020B0609030804020204" pitchFamily="49" charset="0"/>
              </a:rPr>
              <a:t>&lt;&lt;</a:t>
            </a:r>
            <a:r>
              <a:rPr lang="en-GB" sz="1200" b="0" dirty="0">
                <a:solidFill>
                  <a:srgbClr val="F8F8F2"/>
                </a:solidFill>
                <a:effectLst/>
                <a:latin typeface="Menlo" panose="020B0609030804020204" pitchFamily="49" charset="0"/>
              </a:rPr>
              <a:t> </a:t>
            </a:r>
            <a:r>
              <a:rPr lang="en-GB" sz="1200" b="0" dirty="0">
                <a:solidFill>
                  <a:srgbClr val="E6DB74"/>
                </a:solidFill>
                <a:effectLst/>
                <a:latin typeface="Menlo" panose="020B0609030804020204" pitchFamily="49" charset="0"/>
              </a:rPr>
              <a:t>"England greeting: "</a:t>
            </a:r>
            <a:r>
              <a:rPr lang="en-GB" sz="1200" b="0" dirty="0">
                <a:solidFill>
                  <a:srgbClr val="F8F8F2"/>
                </a:solidFill>
                <a:effectLst/>
                <a:latin typeface="Menlo" panose="020B0609030804020204" pitchFamily="49" charset="0"/>
              </a:rPr>
              <a:t>;</a:t>
            </a:r>
          </a:p>
          <a:p>
            <a:r>
              <a:rPr lang="en-GB" sz="1200" b="0" dirty="0" err="1">
                <a:solidFill>
                  <a:srgbClr val="F8F8F2"/>
                </a:solidFill>
                <a:effectLst/>
                <a:latin typeface="Menlo" panose="020B0609030804020204" pitchFamily="49" charset="0"/>
              </a:rPr>
              <a:t>England.</a:t>
            </a:r>
            <a:r>
              <a:rPr lang="en-GB" sz="1200" b="0" dirty="0" err="1">
                <a:solidFill>
                  <a:srgbClr val="A6E22E"/>
                </a:solidFill>
                <a:effectLst/>
                <a:latin typeface="Menlo" panose="020B0609030804020204" pitchFamily="49" charset="0"/>
              </a:rPr>
              <a:t>greet</a:t>
            </a:r>
            <a:r>
              <a:rPr lang="en-GB" sz="1200" b="0" dirty="0">
                <a:solidFill>
                  <a:srgbClr val="F8F8F2"/>
                </a:solidFill>
                <a:effectLst/>
                <a:latin typeface="Menlo" panose="020B0609030804020204" pitchFamily="49" charset="0"/>
              </a:rPr>
              <a:t>();</a:t>
            </a:r>
          </a:p>
          <a:p>
            <a:r>
              <a:rPr lang="en-GB" sz="1200" b="0" dirty="0" err="1">
                <a:solidFill>
                  <a:srgbClr val="F8F8F2"/>
                </a:solidFill>
                <a:effectLst/>
                <a:latin typeface="Menlo" panose="020B0609030804020204" pitchFamily="49" charset="0"/>
              </a:rPr>
              <a:t>cout</a:t>
            </a:r>
            <a:r>
              <a:rPr lang="en-GB" sz="1200" b="0" dirty="0">
                <a:solidFill>
                  <a:srgbClr val="F8F8F2"/>
                </a:solidFill>
                <a:effectLst/>
                <a:latin typeface="Menlo" panose="020B0609030804020204" pitchFamily="49" charset="0"/>
              </a:rPr>
              <a:t> </a:t>
            </a:r>
            <a:r>
              <a:rPr lang="en-GB" sz="1200" b="0" dirty="0">
                <a:solidFill>
                  <a:srgbClr val="F92672"/>
                </a:solidFill>
                <a:effectLst/>
                <a:latin typeface="Menlo" panose="020B0609030804020204" pitchFamily="49" charset="0"/>
              </a:rPr>
              <a:t>&lt;&lt;</a:t>
            </a:r>
            <a:r>
              <a:rPr lang="en-GB" sz="1200" b="0" dirty="0">
                <a:solidFill>
                  <a:srgbClr val="F8F8F2"/>
                </a:solidFill>
                <a:effectLst/>
                <a:latin typeface="Menlo" panose="020B0609030804020204" pitchFamily="49" charset="0"/>
              </a:rPr>
              <a:t> </a:t>
            </a:r>
            <a:r>
              <a:rPr lang="en-GB" sz="1200" b="0" dirty="0">
                <a:solidFill>
                  <a:srgbClr val="E6DB74"/>
                </a:solidFill>
                <a:effectLst/>
                <a:latin typeface="Menlo" panose="020B0609030804020204" pitchFamily="49" charset="0"/>
              </a:rPr>
              <a:t>"France population: "</a:t>
            </a:r>
            <a:r>
              <a:rPr lang="en-GB" sz="1200" b="0" dirty="0">
                <a:solidFill>
                  <a:srgbClr val="F8F8F2"/>
                </a:solidFill>
                <a:effectLst/>
                <a:latin typeface="Menlo" panose="020B0609030804020204" pitchFamily="49" charset="0"/>
              </a:rPr>
              <a:t> </a:t>
            </a:r>
            <a:r>
              <a:rPr lang="en-GB" sz="1200" b="0" dirty="0">
                <a:solidFill>
                  <a:srgbClr val="F92672"/>
                </a:solidFill>
                <a:effectLst/>
                <a:latin typeface="Menlo" panose="020B0609030804020204" pitchFamily="49" charset="0"/>
              </a:rPr>
              <a:t>&lt;&lt;</a:t>
            </a:r>
            <a:r>
              <a:rPr lang="en-GB" sz="1200" b="0" dirty="0">
                <a:solidFill>
                  <a:srgbClr val="F8F8F2"/>
                </a:solidFill>
                <a:effectLst/>
                <a:latin typeface="Menlo" panose="020B0609030804020204" pitchFamily="49" charset="0"/>
              </a:rPr>
              <a:t> </a:t>
            </a:r>
            <a:r>
              <a:rPr lang="en-GB" sz="1200" b="0" dirty="0" err="1">
                <a:solidFill>
                  <a:srgbClr val="F8F8F2"/>
                </a:solidFill>
                <a:effectLst/>
                <a:latin typeface="Menlo" panose="020B0609030804020204" pitchFamily="49" charset="0"/>
              </a:rPr>
              <a:t>France.population</a:t>
            </a:r>
            <a:r>
              <a:rPr lang="en-GB" sz="1200" b="0" dirty="0">
                <a:solidFill>
                  <a:srgbClr val="F8F8F2"/>
                </a:solidFill>
                <a:effectLst/>
                <a:latin typeface="Menlo" panose="020B0609030804020204" pitchFamily="49" charset="0"/>
              </a:rPr>
              <a:t> </a:t>
            </a:r>
            <a:r>
              <a:rPr lang="en-GB" sz="1200" b="0" dirty="0">
                <a:solidFill>
                  <a:srgbClr val="F92672"/>
                </a:solidFill>
                <a:effectLst/>
                <a:latin typeface="Menlo" panose="020B0609030804020204" pitchFamily="49" charset="0"/>
              </a:rPr>
              <a:t>&lt;&lt;</a:t>
            </a:r>
            <a:r>
              <a:rPr lang="en-GB" sz="1200" b="0" dirty="0">
                <a:solidFill>
                  <a:srgbClr val="F8F8F2"/>
                </a:solidFill>
                <a:effectLst/>
                <a:latin typeface="Menlo" panose="020B0609030804020204" pitchFamily="49" charset="0"/>
              </a:rPr>
              <a:t> </a:t>
            </a:r>
            <a:r>
              <a:rPr lang="en-GB" sz="1200" b="0" dirty="0" err="1">
                <a:solidFill>
                  <a:srgbClr val="F8F8F2"/>
                </a:solidFill>
                <a:effectLst/>
                <a:latin typeface="Menlo" panose="020B0609030804020204" pitchFamily="49" charset="0"/>
              </a:rPr>
              <a:t>endl</a:t>
            </a:r>
            <a:r>
              <a:rPr lang="en-GB" sz="1200" b="0" dirty="0">
                <a:solidFill>
                  <a:srgbClr val="F8F8F2"/>
                </a:solidFill>
                <a:effectLst/>
                <a:latin typeface="Menlo" panose="020B0609030804020204" pitchFamily="49" charset="0"/>
              </a:rPr>
              <a:t>;</a:t>
            </a:r>
          </a:p>
          <a:p>
            <a:r>
              <a:rPr lang="en-GB" sz="1200" b="0" dirty="0" err="1">
                <a:solidFill>
                  <a:srgbClr val="F8F8F2"/>
                </a:solidFill>
                <a:effectLst/>
                <a:latin typeface="Menlo" panose="020B0609030804020204" pitchFamily="49" charset="0"/>
              </a:rPr>
              <a:t>cout</a:t>
            </a:r>
            <a:r>
              <a:rPr lang="en-GB" sz="1200" b="0" dirty="0">
                <a:solidFill>
                  <a:srgbClr val="F8F8F2"/>
                </a:solidFill>
                <a:effectLst/>
                <a:latin typeface="Menlo" panose="020B0609030804020204" pitchFamily="49" charset="0"/>
              </a:rPr>
              <a:t> </a:t>
            </a:r>
            <a:r>
              <a:rPr lang="en-GB" sz="1200" b="0" dirty="0">
                <a:solidFill>
                  <a:srgbClr val="F92672"/>
                </a:solidFill>
                <a:effectLst/>
                <a:latin typeface="Menlo" panose="020B0609030804020204" pitchFamily="49" charset="0"/>
              </a:rPr>
              <a:t>&lt;&lt;</a:t>
            </a:r>
            <a:r>
              <a:rPr lang="en-GB" sz="1200" b="0" dirty="0">
                <a:solidFill>
                  <a:srgbClr val="F8F8F2"/>
                </a:solidFill>
                <a:effectLst/>
                <a:latin typeface="Menlo" panose="020B0609030804020204" pitchFamily="49" charset="0"/>
              </a:rPr>
              <a:t> </a:t>
            </a:r>
            <a:r>
              <a:rPr lang="en-GB" sz="1200" b="0" dirty="0">
                <a:solidFill>
                  <a:srgbClr val="E6DB74"/>
                </a:solidFill>
                <a:effectLst/>
                <a:latin typeface="Menlo" panose="020B0609030804020204" pitchFamily="49" charset="0"/>
              </a:rPr>
              <a:t>"France size: "</a:t>
            </a:r>
            <a:r>
              <a:rPr lang="en-GB" sz="1200" b="0" dirty="0">
                <a:solidFill>
                  <a:srgbClr val="F8F8F2"/>
                </a:solidFill>
                <a:effectLst/>
                <a:latin typeface="Menlo" panose="020B0609030804020204" pitchFamily="49" charset="0"/>
              </a:rPr>
              <a:t> </a:t>
            </a:r>
            <a:r>
              <a:rPr lang="en-GB" sz="1200" b="0" dirty="0">
                <a:solidFill>
                  <a:srgbClr val="F92672"/>
                </a:solidFill>
                <a:effectLst/>
                <a:latin typeface="Menlo" panose="020B0609030804020204" pitchFamily="49" charset="0"/>
              </a:rPr>
              <a:t>&lt;&lt;</a:t>
            </a:r>
            <a:r>
              <a:rPr lang="en-GB" sz="1200" b="0" dirty="0">
                <a:solidFill>
                  <a:srgbClr val="F8F8F2"/>
                </a:solidFill>
                <a:effectLst/>
                <a:latin typeface="Menlo" panose="020B0609030804020204" pitchFamily="49" charset="0"/>
              </a:rPr>
              <a:t> </a:t>
            </a:r>
            <a:r>
              <a:rPr lang="en-GB" sz="1200" b="0" dirty="0" err="1">
                <a:solidFill>
                  <a:srgbClr val="F8F8F2"/>
                </a:solidFill>
                <a:effectLst/>
                <a:latin typeface="Menlo" panose="020B0609030804020204" pitchFamily="49" charset="0"/>
              </a:rPr>
              <a:t>France.size</a:t>
            </a:r>
            <a:r>
              <a:rPr lang="en-GB" sz="1200" b="0" dirty="0">
                <a:solidFill>
                  <a:srgbClr val="F8F8F2"/>
                </a:solidFill>
                <a:effectLst/>
                <a:latin typeface="Menlo" panose="020B0609030804020204" pitchFamily="49" charset="0"/>
              </a:rPr>
              <a:t> </a:t>
            </a:r>
            <a:r>
              <a:rPr lang="en-GB" sz="1200" b="0" dirty="0">
                <a:solidFill>
                  <a:srgbClr val="F92672"/>
                </a:solidFill>
                <a:effectLst/>
                <a:latin typeface="Menlo" panose="020B0609030804020204" pitchFamily="49" charset="0"/>
              </a:rPr>
              <a:t>&lt;&lt;</a:t>
            </a:r>
            <a:r>
              <a:rPr lang="en-GB" sz="1200" b="0" dirty="0">
                <a:solidFill>
                  <a:srgbClr val="F8F8F2"/>
                </a:solidFill>
                <a:effectLst/>
                <a:latin typeface="Menlo" panose="020B0609030804020204" pitchFamily="49" charset="0"/>
              </a:rPr>
              <a:t> </a:t>
            </a:r>
            <a:r>
              <a:rPr lang="en-GB" sz="1200" b="0" dirty="0" err="1">
                <a:solidFill>
                  <a:srgbClr val="F8F8F2"/>
                </a:solidFill>
                <a:effectLst/>
                <a:latin typeface="Menlo" panose="020B0609030804020204" pitchFamily="49" charset="0"/>
              </a:rPr>
              <a:t>endl</a:t>
            </a:r>
            <a:r>
              <a:rPr lang="en-GB" sz="1200" b="0" dirty="0">
                <a:solidFill>
                  <a:srgbClr val="F8F8F2"/>
                </a:solidFill>
                <a:effectLst/>
                <a:latin typeface="Menlo" panose="020B0609030804020204" pitchFamily="49" charset="0"/>
              </a:rPr>
              <a:t>;</a:t>
            </a:r>
          </a:p>
          <a:p>
            <a:r>
              <a:rPr lang="en-GB" sz="1200" b="0" dirty="0" err="1">
                <a:solidFill>
                  <a:srgbClr val="F8F8F2"/>
                </a:solidFill>
                <a:effectLst/>
                <a:latin typeface="Menlo" panose="020B0609030804020204" pitchFamily="49" charset="0"/>
              </a:rPr>
              <a:t>cout</a:t>
            </a:r>
            <a:r>
              <a:rPr lang="en-GB" sz="1200" b="0" dirty="0">
                <a:solidFill>
                  <a:srgbClr val="F8F8F2"/>
                </a:solidFill>
                <a:effectLst/>
                <a:latin typeface="Menlo" panose="020B0609030804020204" pitchFamily="49" charset="0"/>
              </a:rPr>
              <a:t> </a:t>
            </a:r>
            <a:r>
              <a:rPr lang="en-GB" sz="1200" b="0" dirty="0">
                <a:solidFill>
                  <a:srgbClr val="F92672"/>
                </a:solidFill>
                <a:effectLst/>
                <a:latin typeface="Menlo" panose="020B0609030804020204" pitchFamily="49" charset="0"/>
              </a:rPr>
              <a:t>&lt;&lt;</a:t>
            </a:r>
            <a:r>
              <a:rPr lang="en-GB" sz="1200" b="0" dirty="0">
                <a:solidFill>
                  <a:srgbClr val="F8F8F2"/>
                </a:solidFill>
                <a:effectLst/>
                <a:latin typeface="Menlo" panose="020B0609030804020204" pitchFamily="49" charset="0"/>
              </a:rPr>
              <a:t> </a:t>
            </a:r>
            <a:r>
              <a:rPr lang="en-GB" sz="1200" b="0" dirty="0">
                <a:solidFill>
                  <a:srgbClr val="E6DB74"/>
                </a:solidFill>
                <a:effectLst/>
                <a:latin typeface="Menlo" panose="020B0609030804020204" pitchFamily="49" charset="0"/>
              </a:rPr>
              <a:t>"France greeting: "</a:t>
            </a:r>
            <a:r>
              <a:rPr lang="en-GB" sz="1200" b="0" dirty="0">
                <a:solidFill>
                  <a:srgbClr val="F8F8F2"/>
                </a:solidFill>
                <a:effectLst/>
                <a:latin typeface="Menlo" panose="020B0609030804020204" pitchFamily="49" charset="0"/>
              </a:rPr>
              <a:t>;</a:t>
            </a:r>
          </a:p>
          <a:p>
            <a:r>
              <a:rPr lang="en-GB" sz="1200" b="0" dirty="0" err="1">
                <a:solidFill>
                  <a:srgbClr val="F8F8F2"/>
                </a:solidFill>
                <a:effectLst/>
                <a:latin typeface="Menlo" panose="020B0609030804020204" pitchFamily="49" charset="0"/>
              </a:rPr>
              <a:t>France.</a:t>
            </a:r>
            <a:r>
              <a:rPr lang="en-GB" sz="1200" b="0" dirty="0" err="1">
                <a:solidFill>
                  <a:srgbClr val="A6E22E"/>
                </a:solidFill>
                <a:effectLst/>
                <a:latin typeface="Menlo" panose="020B0609030804020204" pitchFamily="49" charset="0"/>
              </a:rPr>
              <a:t>greet</a:t>
            </a:r>
            <a:r>
              <a:rPr lang="en-GB" sz="1200" b="0" dirty="0">
                <a:solidFill>
                  <a:srgbClr val="F8F8F2"/>
                </a:solidFill>
                <a:effectLst/>
                <a:latin typeface="Menlo" panose="020B0609030804020204" pitchFamily="49" charset="0"/>
              </a:rPr>
              <a:t>();</a:t>
            </a:r>
          </a:p>
          <a:p>
            <a:r>
              <a:rPr lang="en-GB" sz="1200" b="0" dirty="0" err="1">
                <a:solidFill>
                  <a:srgbClr val="F8F8F2"/>
                </a:solidFill>
                <a:effectLst/>
                <a:latin typeface="Menlo" panose="020B0609030804020204" pitchFamily="49" charset="0"/>
              </a:rPr>
              <a:t>cout</a:t>
            </a:r>
            <a:r>
              <a:rPr lang="en-GB" sz="1200" b="0" dirty="0">
                <a:solidFill>
                  <a:srgbClr val="F8F8F2"/>
                </a:solidFill>
                <a:effectLst/>
                <a:latin typeface="Menlo" panose="020B0609030804020204" pitchFamily="49" charset="0"/>
              </a:rPr>
              <a:t> </a:t>
            </a:r>
            <a:r>
              <a:rPr lang="en-GB" sz="1200" b="0" dirty="0">
                <a:solidFill>
                  <a:srgbClr val="F92672"/>
                </a:solidFill>
                <a:effectLst/>
                <a:latin typeface="Menlo" panose="020B0609030804020204" pitchFamily="49" charset="0"/>
              </a:rPr>
              <a:t>&lt;&lt;</a:t>
            </a:r>
            <a:r>
              <a:rPr lang="en-GB" sz="1200" b="0" dirty="0">
                <a:solidFill>
                  <a:srgbClr val="F8F8F2"/>
                </a:solidFill>
                <a:effectLst/>
                <a:latin typeface="Menlo" panose="020B0609030804020204" pitchFamily="49" charset="0"/>
              </a:rPr>
              <a:t> </a:t>
            </a:r>
            <a:r>
              <a:rPr lang="en-GB" sz="1200" b="0" dirty="0">
                <a:solidFill>
                  <a:srgbClr val="E6DB74"/>
                </a:solidFill>
                <a:effectLst/>
                <a:latin typeface="Menlo" panose="020B0609030804020204" pitchFamily="49" charset="0"/>
              </a:rPr>
              <a:t>"Spain population: "</a:t>
            </a:r>
            <a:r>
              <a:rPr lang="en-GB" sz="1200" b="0" dirty="0">
                <a:solidFill>
                  <a:srgbClr val="F8F8F2"/>
                </a:solidFill>
                <a:effectLst/>
                <a:latin typeface="Menlo" panose="020B0609030804020204" pitchFamily="49" charset="0"/>
              </a:rPr>
              <a:t> </a:t>
            </a:r>
            <a:r>
              <a:rPr lang="en-GB" sz="1200" b="0" dirty="0">
                <a:solidFill>
                  <a:srgbClr val="F92672"/>
                </a:solidFill>
                <a:effectLst/>
                <a:latin typeface="Menlo" panose="020B0609030804020204" pitchFamily="49" charset="0"/>
              </a:rPr>
              <a:t>&lt;&lt;</a:t>
            </a:r>
            <a:r>
              <a:rPr lang="en-GB" sz="1200" b="0" dirty="0">
                <a:solidFill>
                  <a:srgbClr val="F8F8F2"/>
                </a:solidFill>
                <a:effectLst/>
                <a:latin typeface="Menlo" panose="020B0609030804020204" pitchFamily="49" charset="0"/>
              </a:rPr>
              <a:t> </a:t>
            </a:r>
            <a:r>
              <a:rPr lang="en-GB" sz="1200" b="0" dirty="0" err="1">
                <a:solidFill>
                  <a:srgbClr val="F8F8F2"/>
                </a:solidFill>
                <a:effectLst/>
                <a:latin typeface="Menlo" panose="020B0609030804020204" pitchFamily="49" charset="0"/>
              </a:rPr>
              <a:t>Spain.population</a:t>
            </a:r>
            <a:r>
              <a:rPr lang="en-GB" sz="1200" b="0" dirty="0">
                <a:solidFill>
                  <a:srgbClr val="F8F8F2"/>
                </a:solidFill>
                <a:effectLst/>
                <a:latin typeface="Menlo" panose="020B0609030804020204" pitchFamily="49" charset="0"/>
              </a:rPr>
              <a:t> </a:t>
            </a:r>
            <a:r>
              <a:rPr lang="en-GB" sz="1200" b="0" dirty="0">
                <a:solidFill>
                  <a:srgbClr val="F92672"/>
                </a:solidFill>
                <a:effectLst/>
                <a:latin typeface="Menlo" panose="020B0609030804020204" pitchFamily="49" charset="0"/>
              </a:rPr>
              <a:t>&lt;&lt;</a:t>
            </a:r>
            <a:r>
              <a:rPr lang="en-GB" sz="1200" b="0" dirty="0">
                <a:solidFill>
                  <a:srgbClr val="F8F8F2"/>
                </a:solidFill>
                <a:effectLst/>
                <a:latin typeface="Menlo" panose="020B0609030804020204" pitchFamily="49" charset="0"/>
              </a:rPr>
              <a:t> </a:t>
            </a:r>
            <a:r>
              <a:rPr lang="en-GB" sz="1200" b="0" dirty="0" err="1">
                <a:solidFill>
                  <a:srgbClr val="F8F8F2"/>
                </a:solidFill>
                <a:effectLst/>
                <a:latin typeface="Menlo" panose="020B0609030804020204" pitchFamily="49" charset="0"/>
              </a:rPr>
              <a:t>endl</a:t>
            </a:r>
            <a:r>
              <a:rPr lang="en-GB" sz="1200" b="0" dirty="0">
                <a:solidFill>
                  <a:srgbClr val="F8F8F2"/>
                </a:solidFill>
                <a:effectLst/>
                <a:latin typeface="Menlo" panose="020B0609030804020204" pitchFamily="49" charset="0"/>
              </a:rPr>
              <a:t>;</a:t>
            </a:r>
          </a:p>
          <a:p>
            <a:r>
              <a:rPr lang="en-GB" sz="1200" b="0" dirty="0" err="1">
                <a:solidFill>
                  <a:srgbClr val="F8F8F2"/>
                </a:solidFill>
                <a:effectLst/>
                <a:latin typeface="Menlo" panose="020B0609030804020204" pitchFamily="49" charset="0"/>
              </a:rPr>
              <a:t>cout</a:t>
            </a:r>
            <a:r>
              <a:rPr lang="en-GB" sz="1200" b="0" dirty="0">
                <a:solidFill>
                  <a:srgbClr val="F8F8F2"/>
                </a:solidFill>
                <a:effectLst/>
                <a:latin typeface="Menlo" panose="020B0609030804020204" pitchFamily="49" charset="0"/>
              </a:rPr>
              <a:t> </a:t>
            </a:r>
            <a:r>
              <a:rPr lang="en-GB" sz="1200" b="0" dirty="0">
                <a:solidFill>
                  <a:srgbClr val="F92672"/>
                </a:solidFill>
                <a:effectLst/>
                <a:latin typeface="Menlo" panose="020B0609030804020204" pitchFamily="49" charset="0"/>
              </a:rPr>
              <a:t>&lt;&lt;</a:t>
            </a:r>
            <a:r>
              <a:rPr lang="en-GB" sz="1200" b="0" dirty="0">
                <a:solidFill>
                  <a:srgbClr val="F8F8F2"/>
                </a:solidFill>
                <a:effectLst/>
                <a:latin typeface="Menlo" panose="020B0609030804020204" pitchFamily="49" charset="0"/>
              </a:rPr>
              <a:t> </a:t>
            </a:r>
            <a:r>
              <a:rPr lang="en-GB" sz="1200" b="0" dirty="0">
                <a:solidFill>
                  <a:srgbClr val="E6DB74"/>
                </a:solidFill>
                <a:effectLst/>
                <a:latin typeface="Menlo" panose="020B0609030804020204" pitchFamily="49" charset="0"/>
              </a:rPr>
              <a:t>"Spain size: "</a:t>
            </a:r>
            <a:r>
              <a:rPr lang="en-GB" sz="1200" b="0" dirty="0">
                <a:solidFill>
                  <a:srgbClr val="F8F8F2"/>
                </a:solidFill>
                <a:effectLst/>
                <a:latin typeface="Menlo" panose="020B0609030804020204" pitchFamily="49" charset="0"/>
              </a:rPr>
              <a:t> </a:t>
            </a:r>
            <a:r>
              <a:rPr lang="en-GB" sz="1200" b="0" dirty="0">
                <a:solidFill>
                  <a:srgbClr val="F92672"/>
                </a:solidFill>
                <a:effectLst/>
                <a:latin typeface="Menlo" panose="020B0609030804020204" pitchFamily="49" charset="0"/>
              </a:rPr>
              <a:t>&lt;&lt;</a:t>
            </a:r>
            <a:r>
              <a:rPr lang="en-GB" sz="1200" b="0" dirty="0">
                <a:solidFill>
                  <a:srgbClr val="F8F8F2"/>
                </a:solidFill>
                <a:effectLst/>
                <a:latin typeface="Menlo" panose="020B0609030804020204" pitchFamily="49" charset="0"/>
              </a:rPr>
              <a:t> </a:t>
            </a:r>
            <a:r>
              <a:rPr lang="en-GB" sz="1200" b="0" dirty="0" err="1">
                <a:solidFill>
                  <a:srgbClr val="F8F8F2"/>
                </a:solidFill>
                <a:effectLst/>
                <a:latin typeface="Menlo" panose="020B0609030804020204" pitchFamily="49" charset="0"/>
              </a:rPr>
              <a:t>Spain.size</a:t>
            </a:r>
            <a:r>
              <a:rPr lang="en-GB" sz="1200" b="0" dirty="0">
                <a:solidFill>
                  <a:srgbClr val="F8F8F2"/>
                </a:solidFill>
                <a:effectLst/>
                <a:latin typeface="Menlo" panose="020B0609030804020204" pitchFamily="49" charset="0"/>
              </a:rPr>
              <a:t> </a:t>
            </a:r>
            <a:r>
              <a:rPr lang="en-GB" sz="1200" b="0" dirty="0">
                <a:solidFill>
                  <a:srgbClr val="F92672"/>
                </a:solidFill>
                <a:effectLst/>
                <a:latin typeface="Menlo" panose="020B0609030804020204" pitchFamily="49" charset="0"/>
              </a:rPr>
              <a:t>&lt;&lt;</a:t>
            </a:r>
            <a:r>
              <a:rPr lang="en-GB" sz="1200" b="0" dirty="0">
                <a:solidFill>
                  <a:srgbClr val="F8F8F2"/>
                </a:solidFill>
                <a:effectLst/>
                <a:latin typeface="Menlo" panose="020B0609030804020204" pitchFamily="49" charset="0"/>
              </a:rPr>
              <a:t> </a:t>
            </a:r>
            <a:r>
              <a:rPr lang="en-GB" sz="1200" b="0" dirty="0" err="1">
                <a:solidFill>
                  <a:srgbClr val="F8F8F2"/>
                </a:solidFill>
                <a:effectLst/>
                <a:latin typeface="Menlo" panose="020B0609030804020204" pitchFamily="49" charset="0"/>
              </a:rPr>
              <a:t>endl</a:t>
            </a:r>
            <a:r>
              <a:rPr lang="en-GB" sz="1200" b="0" dirty="0">
                <a:solidFill>
                  <a:srgbClr val="F8F8F2"/>
                </a:solidFill>
                <a:effectLst/>
                <a:latin typeface="Menlo" panose="020B0609030804020204" pitchFamily="49" charset="0"/>
              </a:rPr>
              <a:t>;</a:t>
            </a:r>
          </a:p>
          <a:p>
            <a:r>
              <a:rPr lang="en-GB" sz="1200" b="0" dirty="0" err="1">
                <a:solidFill>
                  <a:srgbClr val="F8F8F2"/>
                </a:solidFill>
                <a:effectLst/>
                <a:latin typeface="Menlo" panose="020B0609030804020204" pitchFamily="49" charset="0"/>
              </a:rPr>
              <a:t>cout</a:t>
            </a:r>
            <a:r>
              <a:rPr lang="en-GB" sz="1200" b="0" dirty="0">
                <a:solidFill>
                  <a:srgbClr val="F8F8F2"/>
                </a:solidFill>
                <a:effectLst/>
                <a:latin typeface="Menlo" panose="020B0609030804020204" pitchFamily="49" charset="0"/>
              </a:rPr>
              <a:t> </a:t>
            </a:r>
            <a:r>
              <a:rPr lang="en-GB" sz="1200" b="0" dirty="0">
                <a:solidFill>
                  <a:srgbClr val="F92672"/>
                </a:solidFill>
                <a:effectLst/>
                <a:latin typeface="Menlo" panose="020B0609030804020204" pitchFamily="49" charset="0"/>
              </a:rPr>
              <a:t>&lt;&lt;</a:t>
            </a:r>
            <a:r>
              <a:rPr lang="en-GB" sz="1200" b="0" dirty="0">
                <a:solidFill>
                  <a:srgbClr val="F8F8F2"/>
                </a:solidFill>
                <a:effectLst/>
                <a:latin typeface="Menlo" panose="020B0609030804020204" pitchFamily="49" charset="0"/>
              </a:rPr>
              <a:t> </a:t>
            </a:r>
            <a:r>
              <a:rPr lang="en-GB" sz="1200" b="0" dirty="0">
                <a:solidFill>
                  <a:srgbClr val="E6DB74"/>
                </a:solidFill>
                <a:effectLst/>
                <a:latin typeface="Menlo" panose="020B0609030804020204" pitchFamily="49" charset="0"/>
              </a:rPr>
              <a:t>"Spain greeting: "</a:t>
            </a:r>
            <a:r>
              <a:rPr lang="en-GB" sz="1200" b="0" dirty="0">
                <a:solidFill>
                  <a:srgbClr val="F8F8F2"/>
                </a:solidFill>
                <a:effectLst/>
                <a:latin typeface="Menlo" panose="020B0609030804020204" pitchFamily="49" charset="0"/>
              </a:rPr>
              <a:t>;</a:t>
            </a:r>
          </a:p>
          <a:p>
            <a:r>
              <a:rPr lang="en-GB" sz="1200" b="0" dirty="0" err="1">
                <a:solidFill>
                  <a:srgbClr val="F8F8F2"/>
                </a:solidFill>
                <a:effectLst/>
                <a:latin typeface="Menlo" panose="020B0609030804020204" pitchFamily="49" charset="0"/>
              </a:rPr>
              <a:t>Spain.</a:t>
            </a:r>
            <a:r>
              <a:rPr lang="en-GB" sz="1200" b="0" dirty="0" err="1">
                <a:solidFill>
                  <a:srgbClr val="A6E22E"/>
                </a:solidFill>
                <a:effectLst/>
                <a:latin typeface="Menlo" panose="020B0609030804020204" pitchFamily="49" charset="0"/>
              </a:rPr>
              <a:t>greet</a:t>
            </a:r>
            <a:r>
              <a:rPr lang="en-GB" sz="1200" b="0" dirty="0">
                <a:solidFill>
                  <a:srgbClr val="F8F8F2"/>
                </a:solidFill>
                <a:effectLst/>
                <a:latin typeface="Menlo" panose="020B0609030804020204" pitchFamily="49" charset="0"/>
              </a:rPr>
              <a:t>();</a:t>
            </a:r>
          </a:p>
          <a:p>
            <a:r>
              <a:rPr lang="en-GB" sz="1200" b="0" dirty="0">
                <a:solidFill>
                  <a:srgbClr val="F92672"/>
                </a:solidFill>
                <a:effectLst/>
                <a:latin typeface="Menlo" panose="020B0609030804020204" pitchFamily="49" charset="0"/>
              </a:rPr>
              <a:t>return</a:t>
            </a:r>
            <a:r>
              <a:rPr lang="en-GB" sz="1200" b="0" dirty="0">
                <a:solidFill>
                  <a:srgbClr val="F8F8F2"/>
                </a:solidFill>
                <a:effectLst/>
                <a:latin typeface="Menlo" panose="020B0609030804020204" pitchFamily="49" charset="0"/>
              </a:rPr>
              <a:t> </a:t>
            </a:r>
            <a:r>
              <a:rPr lang="en-GB" sz="1200" b="0" dirty="0">
                <a:solidFill>
                  <a:srgbClr val="AE81FF"/>
                </a:solidFill>
                <a:effectLst/>
                <a:latin typeface="Menlo" panose="020B0609030804020204" pitchFamily="49" charset="0"/>
              </a:rPr>
              <a:t>0</a:t>
            </a:r>
            <a:r>
              <a:rPr lang="en-GB" sz="1200" b="0" dirty="0">
                <a:solidFill>
                  <a:srgbClr val="F8F8F2"/>
                </a:solidFill>
                <a:effectLst/>
                <a:latin typeface="Menlo" panose="020B0609030804020204" pitchFamily="49" charset="0"/>
              </a:rPr>
              <a:t>;</a:t>
            </a:r>
          </a:p>
          <a:p>
            <a:r>
              <a:rPr lang="en-GB" sz="1200" b="0" dirty="0">
                <a:solidFill>
                  <a:srgbClr val="F8F8F2"/>
                </a:solidFill>
                <a:effectLst/>
                <a:latin typeface="Menlo" panose="020B0609030804020204" pitchFamily="49" charset="0"/>
              </a:rPr>
              <a:t>}</a:t>
            </a:r>
            <a:endParaRPr lang="en-GB" sz="1200" b="0" dirty="0">
              <a:solidFill>
                <a:srgbClr val="CCCCCC"/>
              </a:solidFill>
              <a:effectLst/>
              <a:latin typeface="Menlo" panose="020B0609030804020204" pitchFamily="49" charset="0"/>
            </a:endParaRPr>
          </a:p>
        </p:txBody>
      </p:sp>
      <p:sp>
        <p:nvSpPr>
          <p:cNvPr id="7" name="TextBox 6">
            <a:extLst>
              <a:ext uri="{FF2B5EF4-FFF2-40B4-BE49-F238E27FC236}">
                <a16:creationId xmlns:a16="http://schemas.microsoft.com/office/drawing/2014/main" id="{B037945E-184A-7523-2CE4-B832E7429E99}"/>
              </a:ext>
            </a:extLst>
          </p:cNvPr>
          <p:cNvSpPr txBox="1"/>
          <p:nvPr/>
        </p:nvSpPr>
        <p:spPr>
          <a:xfrm>
            <a:off x="8985438" y="3595776"/>
            <a:ext cx="2870201" cy="2862322"/>
          </a:xfrm>
          <a:prstGeom prst="rect">
            <a:avLst/>
          </a:prstGeom>
          <a:solidFill>
            <a:schemeClr val="tx2"/>
          </a:solidFill>
          <a:ln w="22225">
            <a:solidFill>
              <a:schemeClr val="accent1"/>
            </a:solidFill>
          </a:ln>
        </p:spPr>
        <p:txBody>
          <a:bodyPr wrap="square">
            <a:spAutoFit/>
          </a:bodyPr>
          <a:lstStyle/>
          <a:p>
            <a:r>
              <a:rPr lang="en-US" dirty="0">
                <a:solidFill>
                  <a:schemeClr val="bg2">
                    <a:lumMod val="75000"/>
                  </a:schemeClr>
                </a:solidFill>
              </a:rPr>
              <a:t>$ ./</a:t>
            </a:r>
            <a:r>
              <a:rPr lang="en-US" dirty="0" err="1">
                <a:solidFill>
                  <a:schemeClr val="bg2">
                    <a:lumMod val="75000"/>
                  </a:schemeClr>
                </a:solidFill>
              </a:rPr>
              <a:t>a.out</a:t>
            </a:r>
            <a:endParaRPr lang="en-US" dirty="0">
              <a:solidFill>
                <a:schemeClr val="bg2">
                  <a:lumMod val="75000"/>
                </a:schemeClr>
              </a:solidFill>
            </a:endParaRPr>
          </a:p>
          <a:p>
            <a:r>
              <a:rPr lang="en-US" dirty="0">
                <a:solidFill>
                  <a:schemeClr val="bg2">
                    <a:lumMod val="75000"/>
                  </a:schemeClr>
                </a:solidFill>
              </a:rPr>
              <a:t>England population: 60</a:t>
            </a:r>
          </a:p>
          <a:p>
            <a:r>
              <a:rPr lang="en-US" dirty="0">
                <a:solidFill>
                  <a:schemeClr val="bg2">
                    <a:lumMod val="75000"/>
                  </a:schemeClr>
                </a:solidFill>
              </a:rPr>
              <a:t>England size: 20</a:t>
            </a:r>
          </a:p>
          <a:p>
            <a:r>
              <a:rPr lang="en-US" dirty="0">
                <a:solidFill>
                  <a:schemeClr val="bg2">
                    <a:lumMod val="75000"/>
                  </a:schemeClr>
                </a:solidFill>
              </a:rPr>
              <a:t>England greeting: Hello</a:t>
            </a:r>
          </a:p>
          <a:p>
            <a:r>
              <a:rPr lang="en-US" dirty="0">
                <a:solidFill>
                  <a:schemeClr val="bg2">
                    <a:lumMod val="75000"/>
                  </a:schemeClr>
                </a:solidFill>
              </a:rPr>
              <a:t>France population: 50</a:t>
            </a:r>
          </a:p>
          <a:p>
            <a:r>
              <a:rPr lang="en-US" dirty="0">
                <a:solidFill>
                  <a:schemeClr val="bg2">
                    <a:lumMod val="75000"/>
                  </a:schemeClr>
                </a:solidFill>
              </a:rPr>
              <a:t>France size: 20</a:t>
            </a:r>
          </a:p>
          <a:p>
            <a:r>
              <a:rPr lang="en-US" dirty="0">
                <a:solidFill>
                  <a:schemeClr val="bg2">
                    <a:lumMod val="75000"/>
                  </a:schemeClr>
                </a:solidFill>
              </a:rPr>
              <a:t>France greeting: Bonjour</a:t>
            </a:r>
          </a:p>
          <a:p>
            <a:r>
              <a:rPr lang="en-US" dirty="0">
                <a:solidFill>
                  <a:schemeClr val="bg2">
                    <a:lumMod val="75000"/>
                  </a:schemeClr>
                </a:solidFill>
              </a:rPr>
              <a:t>Spain population: 40</a:t>
            </a:r>
          </a:p>
          <a:p>
            <a:r>
              <a:rPr lang="en-US" dirty="0">
                <a:solidFill>
                  <a:schemeClr val="bg2">
                    <a:lumMod val="75000"/>
                  </a:schemeClr>
                </a:solidFill>
              </a:rPr>
              <a:t>Spain size: 30</a:t>
            </a:r>
          </a:p>
          <a:p>
            <a:r>
              <a:rPr lang="en-US" dirty="0">
                <a:solidFill>
                  <a:schemeClr val="bg2">
                    <a:lumMod val="75000"/>
                  </a:schemeClr>
                </a:solidFill>
              </a:rPr>
              <a:t>Spain greeting: Hola</a:t>
            </a:r>
          </a:p>
        </p:txBody>
      </p:sp>
      <p:cxnSp>
        <p:nvCxnSpPr>
          <p:cNvPr id="10" name="Straight Arrow Connector 9">
            <a:extLst>
              <a:ext uri="{FF2B5EF4-FFF2-40B4-BE49-F238E27FC236}">
                <a16:creationId xmlns:a16="http://schemas.microsoft.com/office/drawing/2014/main" id="{5EF46B39-196F-0B9E-1778-92497A26278F}"/>
              </a:ext>
            </a:extLst>
          </p:cNvPr>
          <p:cNvCxnSpPr>
            <a:cxnSpLocks/>
          </p:cNvCxnSpPr>
          <p:nvPr/>
        </p:nvCxnSpPr>
        <p:spPr>
          <a:xfrm flipH="1" flipV="1">
            <a:off x="1701800" y="1701800"/>
            <a:ext cx="3958113" cy="2829927"/>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79563F5-2B1F-CAF7-F00D-CD6E9D59135D}"/>
              </a:ext>
            </a:extLst>
          </p:cNvPr>
          <p:cNvSpPr txBox="1"/>
          <p:nvPr/>
        </p:nvSpPr>
        <p:spPr>
          <a:xfrm>
            <a:off x="4606306" y="4582482"/>
            <a:ext cx="2925710" cy="338554"/>
          </a:xfrm>
          <a:prstGeom prst="rect">
            <a:avLst/>
          </a:prstGeom>
          <a:solidFill>
            <a:schemeClr val="tx1"/>
          </a:solidFill>
          <a:ln w="25400">
            <a:solidFill>
              <a:srgbClr val="00B0F0"/>
            </a:solidFill>
          </a:ln>
        </p:spPr>
        <p:txBody>
          <a:bodyPr wrap="square">
            <a:spAutoFit/>
          </a:bodyPr>
          <a:lstStyle/>
          <a:p>
            <a:r>
              <a:rPr lang="en-US" sz="1600" dirty="0">
                <a:solidFill>
                  <a:schemeClr val="bg2">
                    <a:lumMod val="75000"/>
                  </a:schemeClr>
                </a:solidFill>
              </a:rPr>
              <a:t>Clean class structure </a:t>
            </a:r>
          </a:p>
        </p:txBody>
      </p:sp>
      <p:cxnSp>
        <p:nvCxnSpPr>
          <p:cNvPr id="18" name="Straight Arrow Connector 17">
            <a:extLst>
              <a:ext uri="{FF2B5EF4-FFF2-40B4-BE49-F238E27FC236}">
                <a16:creationId xmlns:a16="http://schemas.microsoft.com/office/drawing/2014/main" id="{60166DD5-10E7-C221-D6E5-64E527734FEE}"/>
              </a:ext>
            </a:extLst>
          </p:cNvPr>
          <p:cNvCxnSpPr>
            <a:cxnSpLocks/>
          </p:cNvCxnSpPr>
          <p:nvPr/>
        </p:nvCxnSpPr>
        <p:spPr>
          <a:xfrm flipH="1" flipV="1">
            <a:off x="2419161" y="4319786"/>
            <a:ext cx="3346146" cy="1749003"/>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B8D00BF-F650-1F9F-67CC-AD91C548BFE1}"/>
              </a:ext>
            </a:extLst>
          </p:cNvPr>
          <p:cNvSpPr txBox="1"/>
          <p:nvPr/>
        </p:nvSpPr>
        <p:spPr>
          <a:xfrm>
            <a:off x="4711700" y="6119544"/>
            <a:ext cx="2925710" cy="584775"/>
          </a:xfrm>
          <a:prstGeom prst="rect">
            <a:avLst/>
          </a:prstGeom>
          <a:solidFill>
            <a:schemeClr val="tx1"/>
          </a:solidFill>
          <a:ln w="25400">
            <a:solidFill>
              <a:srgbClr val="00B0F0"/>
            </a:solidFill>
          </a:ln>
        </p:spPr>
        <p:txBody>
          <a:bodyPr wrap="square">
            <a:spAutoFit/>
          </a:bodyPr>
          <a:lstStyle/>
          <a:p>
            <a:r>
              <a:rPr lang="en-US" sz="1600" dirty="0">
                <a:solidFill>
                  <a:schemeClr val="bg2">
                    <a:lumMod val="75000"/>
                  </a:schemeClr>
                </a:solidFill>
              </a:rPr>
              <a:t>If statements work, but are a little confusing</a:t>
            </a:r>
          </a:p>
        </p:txBody>
      </p:sp>
      <p:cxnSp>
        <p:nvCxnSpPr>
          <p:cNvPr id="22" name="Straight Arrow Connector 21">
            <a:extLst>
              <a:ext uri="{FF2B5EF4-FFF2-40B4-BE49-F238E27FC236}">
                <a16:creationId xmlns:a16="http://schemas.microsoft.com/office/drawing/2014/main" id="{063771D5-0F56-4BFD-196F-0944A42EFDC8}"/>
              </a:ext>
            </a:extLst>
          </p:cNvPr>
          <p:cNvCxnSpPr>
            <a:cxnSpLocks/>
          </p:cNvCxnSpPr>
          <p:nvPr/>
        </p:nvCxnSpPr>
        <p:spPr>
          <a:xfrm flipH="1" flipV="1">
            <a:off x="7361713" y="1104900"/>
            <a:ext cx="3199484" cy="1272515"/>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B7F0784-840B-1573-2BBA-D2705F5B4DFF}"/>
              </a:ext>
            </a:extLst>
          </p:cNvPr>
          <p:cNvSpPr txBox="1"/>
          <p:nvPr/>
        </p:nvSpPr>
        <p:spPr>
          <a:xfrm>
            <a:off x="9507590" y="2428170"/>
            <a:ext cx="2506610" cy="338554"/>
          </a:xfrm>
          <a:prstGeom prst="rect">
            <a:avLst/>
          </a:prstGeom>
          <a:solidFill>
            <a:schemeClr val="tx1"/>
          </a:solidFill>
          <a:ln w="25400">
            <a:solidFill>
              <a:srgbClr val="00B0F0"/>
            </a:solidFill>
          </a:ln>
        </p:spPr>
        <p:txBody>
          <a:bodyPr wrap="square">
            <a:spAutoFit/>
          </a:bodyPr>
          <a:lstStyle/>
          <a:p>
            <a:r>
              <a:rPr lang="en-US" sz="1600" dirty="0">
                <a:solidFill>
                  <a:schemeClr val="bg2">
                    <a:lumMod val="75000"/>
                  </a:schemeClr>
                </a:solidFill>
              </a:rPr>
              <a:t>Good use of constructors</a:t>
            </a:r>
          </a:p>
        </p:txBody>
      </p:sp>
    </p:spTree>
    <p:extLst>
      <p:ext uri="{BB962C8B-B14F-4D97-AF65-F5344CB8AC3E}">
        <p14:creationId xmlns:p14="http://schemas.microsoft.com/office/powerpoint/2010/main" val="253109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dissolve">
                                      <p:cBhvr>
                                        <p:cTn id="15" dur="500"/>
                                        <p:tgtEl>
                                          <p:spTgt spid="19"/>
                                        </p:tgtEl>
                                      </p:cBhvr>
                                    </p:animEffect>
                                  </p:childTnLst>
                                </p:cTn>
                              </p:par>
                              <p:par>
                                <p:cTn id="16" presetID="9"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dissolv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dissolve">
                                      <p:cBhvr>
                                        <p:cTn id="23" dur="500"/>
                                        <p:tgtEl>
                                          <p:spTgt spid="23"/>
                                        </p:tgtEl>
                                      </p:cBhvr>
                                    </p:animEffect>
                                  </p:childTnLst>
                                </p:cTn>
                              </p:par>
                              <p:par>
                                <p:cTn id="24" presetID="9"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dissolv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B2498-0777-5CE0-8D1F-6599A6BC7E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5BB6BF-8C92-0A99-D392-4251E23237FE}"/>
              </a:ext>
            </a:extLst>
          </p:cNvPr>
          <p:cNvSpPr>
            <a:spLocks noGrp="1"/>
          </p:cNvSpPr>
          <p:nvPr>
            <p:ph type="title"/>
          </p:nvPr>
        </p:nvSpPr>
        <p:spPr>
          <a:xfrm>
            <a:off x="9384591" y="1351686"/>
            <a:ext cx="2698939" cy="628650"/>
          </a:xfrm>
        </p:spPr>
        <p:txBody>
          <a:bodyPr>
            <a:normAutofit fontScale="90000"/>
          </a:bodyPr>
          <a:lstStyle/>
          <a:p>
            <a:r>
              <a:rPr lang="en-GB" dirty="0" err="1"/>
              <a:t>Shirsendu</a:t>
            </a:r>
            <a:endParaRPr lang="en-GB" dirty="0"/>
          </a:p>
        </p:txBody>
      </p:sp>
      <p:sp>
        <p:nvSpPr>
          <p:cNvPr id="5" name="TextBox 4">
            <a:extLst>
              <a:ext uri="{FF2B5EF4-FFF2-40B4-BE49-F238E27FC236}">
                <a16:creationId xmlns:a16="http://schemas.microsoft.com/office/drawing/2014/main" id="{F0A850A3-2D0C-D1DA-03E0-1C4585754748}"/>
              </a:ext>
            </a:extLst>
          </p:cNvPr>
          <p:cNvSpPr txBox="1"/>
          <p:nvPr/>
        </p:nvSpPr>
        <p:spPr>
          <a:xfrm>
            <a:off x="0" y="317956"/>
            <a:ext cx="4711700" cy="4154984"/>
          </a:xfrm>
          <a:prstGeom prst="rect">
            <a:avLst/>
          </a:prstGeom>
          <a:solidFill>
            <a:schemeClr val="bg1"/>
          </a:solidFill>
          <a:ln w="31750">
            <a:solidFill>
              <a:srgbClr val="FF0000"/>
            </a:solidFill>
          </a:ln>
        </p:spPr>
        <p:txBody>
          <a:bodyPr wrap="square">
            <a:spAutoFit/>
          </a:bodyPr>
          <a:lstStyle/>
          <a:p>
            <a:r>
              <a:rPr lang="en-GB" sz="1200" b="0" i="1" dirty="0">
                <a:solidFill>
                  <a:srgbClr val="66D9EF"/>
                </a:solidFill>
                <a:effectLst/>
                <a:latin typeface="Menlo" panose="020B0609030804020204" pitchFamily="49" charset="0"/>
              </a:rPr>
              <a:t>class</a:t>
            </a:r>
            <a:r>
              <a:rPr lang="en-GB" sz="1200" b="0" dirty="0">
                <a:solidFill>
                  <a:srgbClr val="F8F8F2"/>
                </a:solidFill>
                <a:effectLst/>
                <a:latin typeface="Menlo" panose="020B0609030804020204" pitchFamily="49" charset="0"/>
              </a:rPr>
              <a:t> </a:t>
            </a:r>
            <a:r>
              <a:rPr lang="en-GB" sz="1200" b="0" u="sng" dirty="0">
                <a:solidFill>
                  <a:srgbClr val="A6E22E"/>
                </a:solidFill>
                <a:effectLst/>
                <a:latin typeface="Menlo" panose="020B0609030804020204" pitchFamily="49" charset="0"/>
              </a:rPr>
              <a:t>country</a:t>
            </a:r>
            <a:r>
              <a:rPr lang="en-GB" sz="1200" b="0" dirty="0">
                <a:solidFill>
                  <a:srgbClr val="F8F8F2"/>
                </a:solidFill>
                <a:effectLst/>
                <a:latin typeface="Menlo" panose="020B0609030804020204" pitchFamily="49" charset="0"/>
              </a:rPr>
              <a:t>{</a:t>
            </a:r>
          </a:p>
          <a:p>
            <a:r>
              <a:rPr lang="en-GB" sz="1200" b="0" i="1" dirty="0">
                <a:solidFill>
                  <a:srgbClr val="66D9EF"/>
                </a:solidFill>
                <a:effectLst/>
                <a:latin typeface="Menlo" panose="020B0609030804020204" pitchFamily="49" charset="0"/>
              </a:rPr>
              <a:t>public:</a:t>
            </a:r>
            <a:endParaRPr lang="en-GB" sz="1200" b="0" dirty="0">
              <a:solidFill>
                <a:srgbClr val="F8F8F2"/>
              </a:solidFill>
              <a:effectLst/>
              <a:latin typeface="Menlo" panose="020B0609030804020204" pitchFamily="49" charset="0"/>
            </a:endParaRPr>
          </a:p>
          <a:p>
            <a:r>
              <a:rPr lang="en-GB" sz="1200" b="0" i="1" dirty="0">
                <a:solidFill>
                  <a:srgbClr val="66D9EF"/>
                </a:solidFill>
                <a:effectLst/>
                <a:latin typeface="Menlo" panose="020B0609030804020204" pitchFamily="49" charset="0"/>
              </a:rPr>
              <a:t>int</a:t>
            </a:r>
            <a:r>
              <a:rPr lang="en-GB" sz="1200" b="0" dirty="0">
                <a:solidFill>
                  <a:srgbClr val="F8F8F2"/>
                </a:solidFill>
                <a:effectLst/>
                <a:latin typeface="Menlo" panose="020B0609030804020204" pitchFamily="49" charset="0"/>
              </a:rPr>
              <a:t> population, size;</a:t>
            </a:r>
          </a:p>
          <a:p>
            <a:r>
              <a:rPr lang="en-GB" sz="1200" b="0" dirty="0">
                <a:solidFill>
                  <a:srgbClr val="F8F8F2"/>
                </a:solidFill>
                <a:effectLst/>
                <a:latin typeface="Menlo" panose="020B0609030804020204" pitchFamily="49" charset="0"/>
              </a:rPr>
              <a:t>string </a:t>
            </a:r>
            <a:r>
              <a:rPr lang="en-GB" sz="1200" b="0" dirty="0" err="1">
                <a:solidFill>
                  <a:srgbClr val="F8F8F2"/>
                </a:solidFill>
                <a:effectLst/>
                <a:latin typeface="Menlo" panose="020B0609030804020204" pitchFamily="49" charset="0"/>
              </a:rPr>
              <a:t>national_language</a:t>
            </a:r>
            <a:r>
              <a:rPr lang="en-GB" sz="1200" b="0" dirty="0">
                <a:solidFill>
                  <a:srgbClr val="F8F8F2"/>
                </a:solidFill>
                <a:effectLst/>
                <a:latin typeface="Menlo" panose="020B0609030804020204" pitchFamily="49" charset="0"/>
              </a:rPr>
              <a:t>;</a:t>
            </a:r>
            <a:br>
              <a:rPr lang="en-GB" sz="1200" b="0" dirty="0">
                <a:solidFill>
                  <a:srgbClr val="F8F8F2"/>
                </a:solidFill>
                <a:effectLst/>
                <a:latin typeface="Menlo" panose="020B0609030804020204" pitchFamily="49" charset="0"/>
              </a:rPr>
            </a:br>
            <a:r>
              <a:rPr lang="en-GB" sz="1200" b="0" dirty="0">
                <a:solidFill>
                  <a:srgbClr val="A6E22E"/>
                </a:solidFill>
                <a:effectLst/>
                <a:latin typeface="Menlo" panose="020B0609030804020204" pitchFamily="49" charset="0"/>
              </a:rPr>
              <a:t>country</a:t>
            </a:r>
            <a:r>
              <a:rPr lang="en-GB" sz="1200" b="0" dirty="0">
                <a:solidFill>
                  <a:srgbClr val="F8F8F2"/>
                </a:solidFill>
                <a:effectLst/>
                <a:latin typeface="Menlo" panose="020B0609030804020204" pitchFamily="49" charset="0"/>
              </a:rPr>
              <a:t>(</a:t>
            </a:r>
            <a:r>
              <a:rPr lang="en-GB" sz="1200" b="0" i="1" dirty="0">
                <a:solidFill>
                  <a:srgbClr val="66D9EF"/>
                </a:solidFill>
                <a:effectLst/>
                <a:latin typeface="Menlo" panose="020B0609030804020204" pitchFamily="49" charset="0"/>
              </a:rPr>
              <a:t>int</a:t>
            </a:r>
            <a:r>
              <a:rPr lang="en-GB" sz="1200" b="0" dirty="0">
                <a:solidFill>
                  <a:srgbClr val="F8F8F2"/>
                </a:solidFill>
                <a:effectLst/>
                <a:latin typeface="Menlo" panose="020B0609030804020204" pitchFamily="49" charset="0"/>
              </a:rPr>
              <a:t> </a:t>
            </a:r>
            <a:r>
              <a:rPr lang="en-GB" sz="1200" b="0" i="1" dirty="0">
                <a:solidFill>
                  <a:srgbClr val="FD971F"/>
                </a:solidFill>
                <a:effectLst/>
                <a:latin typeface="Menlo" panose="020B0609030804020204" pitchFamily="49" charset="0"/>
              </a:rPr>
              <a:t>x</a:t>
            </a:r>
            <a:r>
              <a:rPr lang="en-GB" sz="1200" b="0" dirty="0">
                <a:solidFill>
                  <a:srgbClr val="F8F8F2"/>
                </a:solidFill>
                <a:effectLst/>
                <a:latin typeface="Menlo" panose="020B0609030804020204" pitchFamily="49" charset="0"/>
              </a:rPr>
              <a:t>, </a:t>
            </a:r>
            <a:r>
              <a:rPr lang="en-GB" sz="1200" b="0" i="1" dirty="0">
                <a:solidFill>
                  <a:srgbClr val="66D9EF"/>
                </a:solidFill>
                <a:effectLst/>
                <a:latin typeface="Menlo" panose="020B0609030804020204" pitchFamily="49" charset="0"/>
              </a:rPr>
              <a:t>int</a:t>
            </a:r>
            <a:r>
              <a:rPr lang="en-GB" sz="1200" b="0" dirty="0">
                <a:solidFill>
                  <a:srgbClr val="F8F8F2"/>
                </a:solidFill>
                <a:effectLst/>
                <a:latin typeface="Menlo" panose="020B0609030804020204" pitchFamily="49" charset="0"/>
              </a:rPr>
              <a:t> </a:t>
            </a:r>
            <a:r>
              <a:rPr lang="en-GB" sz="1200" b="0" i="1" dirty="0">
                <a:solidFill>
                  <a:srgbClr val="FD971F"/>
                </a:solidFill>
                <a:effectLst/>
                <a:latin typeface="Menlo" panose="020B0609030804020204" pitchFamily="49" charset="0"/>
              </a:rPr>
              <a:t>y</a:t>
            </a:r>
            <a:r>
              <a:rPr lang="en-GB" sz="1200" b="0" dirty="0">
                <a:solidFill>
                  <a:srgbClr val="F8F8F2"/>
                </a:solidFill>
                <a:effectLst/>
                <a:latin typeface="Menlo" panose="020B0609030804020204" pitchFamily="49" charset="0"/>
              </a:rPr>
              <a:t>, </a:t>
            </a:r>
            <a:r>
              <a:rPr lang="en-GB" sz="1200" b="0" u="sng" dirty="0">
                <a:solidFill>
                  <a:srgbClr val="A6E22E"/>
                </a:solidFill>
                <a:effectLst/>
                <a:latin typeface="Menlo" panose="020B0609030804020204" pitchFamily="49" charset="0"/>
              </a:rPr>
              <a:t>string</a:t>
            </a:r>
            <a:r>
              <a:rPr lang="en-GB" sz="1200" b="0" dirty="0">
                <a:solidFill>
                  <a:srgbClr val="F8F8F2"/>
                </a:solidFill>
                <a:effectLst/>
                <a:latin typeface="Menlo" panose="020B0609030804020204" pitchFamily="49" charset="0"/>
              </a:rPr>
              <a:t> </a:t>
            </a:r>
            <a:r>
              <a:rPr lang="en-GB" sz="1200" b="0" i="1" dirty="0">
                <a:solidFill>
                  <a:srgbClr val="FD971F"/>
                </a:solidFill>
                <a:effectLst/>
                <a:latin typeface="Menlo" panose="020B0609030804020204" pitchFamily="49" charset="0"/>
              </a:rPr>
              <a:t>z</a:t>
            </a:r>
            <a:r>
              <a:rPr lang="en-GB" sz="1200" b="0" dirty="0">
                <a:solidFill>
                  <a:srgbClr val="F8F8F2"/>
                </a:solidFill>
                <a:effectLst/>
                <a:latin typeface="Menlo" panose="020B0609030804020204" pitchFamily="49" charset="0"/>
              </a:rPr>
              <a:t>){</a:t>
            </a:r>
            <a:br>
              <a:rPr lang="en-GB" sz="1200" b="0" dirty="0">
                <a:solidFill>
                  <a:srgbClr val="F8F8F2"/>
                </a:solidFill>
                <a:effectLst/>
                <a:latin typeface="Menlo" panose="020B0609030804020204" pitchFamily="49" charset="0"/>
              </a:rPr>
            </a:br>
            <a:r>
              <a:rPr lang="en-GB" sz="1200" b="0" dirty="0">
                <a:solidFill>
                  <a:srgbClr val="F8F8F2"/>
                </a:solidFill>
                <a:effectLst/>
                <a:latin typeface="Menlo" panose="020B0609030804020204" pitchFamily="49" charset="0"/>
              </a:rPr>
              <a:t>population </a:t>
            </a:r>
            <a:r>
              <a:rPr lang="en-GB" sz="1200" b="0" dirty="0">
                <a:solidFill>
                  <a:srgbClr val="F92672"/>
                </a:solidFill>
                <a:effectLst/>
                <a:latin typeface="Menlo" panose="020B0609030804020204" pitchFamily="49" charset="0"/>
              </a:rPr>
              <a:t>=</a:t>
            </a:r>
            <a:r>
              <a:rPr lang="en-GB" sz="1200" b="0" dirty="0">
                <a:solidFill>
                  <a:srgbClr val="F8F8F2"/>
                </a:solidFill>
                <a:effectLst/>
                <a:latin typeface="Menlo" panose="020B0609030804020204" pitchFamily="49" charset="0"/>
              </a:rPr>
              <a:t> x;</a:t>
            </a:r>
          </a:p>
          <a:p>
            <a:r>
              <a:rPr lang="en-GB" sz="1200" b="0" dirty="0">
                <a:solidFill>
                  <a:srgbClr val="F8F8F2"/>
                </a:solidFill>
                <a:effectLst/>
                <a:latin typeface="Menlo" panose="020B0609030804020204" pitchFamily="49" charset="0"/>
              </a:rPr>
              <a:t>size </a:t>
            </a:r>
            <a:r>
              <a:rPr lang="en-GB" sz="1200" b="0" dirty="0">
                <a:solidFill>
                  <a:srgbClr val="F92672"/>
                </a:solidFill>
                <a:effectLst/>
                <a:latin typeface="Menlo" panose="020B0609030804020204" pitchFamily="49" charset="0"/>
              </a:rPr>
              <a:t>=</a:t>
            </a:r>
            <a:r>
              <a:rPr lang="en-GB" sz="1200" b="0" dirty="0">
                <a:solidFill>
                  <a:srgbClr val="F8F8F2"/>
                </a:solidFill>
                <a:effectLst/>
                <a:latin typeface="Menlo" panose="020B0609030804020204" pitchFamily="49" charset="0"/>
              </a:rPr>
              <a:t> y;</a:t>
            </a:r>
          </a:p>
          <a:p>
            <a:r>
              <a:rPr lang="en-GB" sz="1200" b="0" dirty="0" err="1">
                <a:solidFill>
                  <a:srgbClr val="F8F8F2"/>
                </a:solidFill>
                <a:effectLst/>
                <a:latin typeface="Menlo" panose="020B0609030804020204" pitchFamily="49" charset="0"/>
              </a:rPr>
              <a:t>national_language</a:t>
            </a:r>
            <a:r>
              <a:rPr lang="en-GB" sz="1200" b="0" dirty="0">
                <a:solidFill>
                  <a:srgbClr val="F92672"/>
                </a:solidFill>
                <a:effectLst/>
                <a:latin typeface="Menlo" panose="020B0609030804020204" pitchFamily="49" charset="0"/>
              </a:rPr>
              <a:t>=</a:t>
            </a:r>
            <a:r>
              <a:rPr lang="en-GB" sz="1200" b="0" dirty="0">
                <a:solidFill>
                  <a:srgbClr val="F8F8F2"/>
                </a:solidFill>
                <a:effectLst/>
                <a:latin typeface="Menlo" panose="020B0609030804020204" pitchFamily="49" charset="0"/>
              </a:rPr>
              <a:t> z;</a:t>
            </a:r>
          </a:p>
          <a:p>
            <a:br>
              <a:rPr lang="en-GB" sz="1200" b="0" dirty="0">
                <a:solidFill>
                  <a:srgbClr val="F8F8F2"/>
                </a:solidFill>
                <a:effectLst/>
                <a:latin typeface="Menlo" panose="020B0609030804020204" pitchFamily="49" charset="0"/>
              </a:rPr>
            </a:br>
            <a:r>
              <a:rPr lang="en-GB" sz="1200" b="0" dirty="0">
                <a:solidFill>
                  <a:srgbClr val="F8F8F2"/>
                </a:solidFill>
                <a:effectLst/>
                <a:latin typeface="Menlo" panose="020B0609030804020204" pitchFamily="49" charset="0"/>
              </a:rPr>
              <a:t>}</a:t>
            </a:r>
            <a:br>
              <a:rPr lang="en-GB" sz="1200" b="0" dirty="0">
                <a:solidFill>
                  <a:srgbClr val="F8F8F2"/>
                </a:solidFill>
                <a:effectLst/>
                <a:latin typeface="Menlo" panose="020B0609030804020204" pitchFamily="49" charset="0"/>
              </a:rPr>
            </a:br>
            <a:r>
              <a:rPr lang="en-GB" sz="1200" b="0" i="1" dirty="0">
                <a:solidFill>
                  <a:srgbClr val="66D9EF"/>
                </a:solidFill>
                <a:effectLst/>
                <a:latin typeface="Menlo" panose="020B0609030804020204" pitchFamily="49" charset="0"/>
              </a:rPr>
              <a:t>void</a:t>
            </a:r>
            <a:r>
              <a:rPr lang="en-GB" sz="1200" b="0" dirty="0">
                <a:solidFill>
                  <a:srgbClr val="F8F8F2"/>
                </a:solidFill>
                <a:effectLst/>
                <a:latin typeface="Menlo" panose="020B0609030804020204" pitchFamily="49" charset="0"/>
              </a:rPr>
              <a:t> </a:t>
            </a:r>
            <a:r>
              <a:rPr lang="en-GB" sz="1200" b="0" dirty="0">
                <a:solidFill>
                  <a:srgbClr val="A6E22E"/>
                </a:solidFill>
                <a:effectLst/>
                <a:latin typeface="Menlo" panose="020B0609030804020204" pitchFamily="49" charset="0"/>
              </a:rPr>
              <a:t>Greet</a:t>
            </a:r>
            <a:r>
              <a:rPr lang="en-GB" sz="1200" b="0" dirty="0">
                <a:solidFill>
                  <a:srgbClr val="F8F8F2"/>
                </a:solidFill>
                <a:effectLst/>
                <a:latin typeface="Menlo" panose="020B0609030804020204" pitchFamily="49" charset="0"/>
              </a:rPr>
              <a:t>(</a:t>
            </a:r>
            <a:r>
              <a:rPr lang="en-GB" sz="1200" b="0" u="sng" dirty="0">
                <a:solidFill>
                  <a:srgbClr val="A6E22E"/>
                </a:solidFill>
                <a:effectLst/>
                <a:latin typeface="Menlo" panose="020B0609030804020204" pitchFamily="49" charset="0"/>
              </a:rPr>
              <a:t>string</a:t>
            </a:r>
            <a:r>
              <a:rPr lang="en-GB" sz="1200" b="0" dirty="0">
                <a:solidFill>
                  <a:srgbClr val="F8F8F2"/>
                </a:solidFill>
                <a:effectLst/>
                <a:latin typeface="Menlo" panose="020B0609030804020204" pitchFamily="49" charset="0"/>
              </a:rPr>
              <a:t> </a:t>
            </a:r>
            <a:r>
              <a:rPr lang="en-GB" sz="1200" b="0" i="1" dirty="0">
                <a:solidFill>
                  <a:srgbClr val="FD971F"/>
                </a:solidFill>
                <a:effectLst/>
                <a:latin typeface="Menlo" panose="020B0609030804020204" pitchFamily="49" charset="0"/>
              </a:rPr>
              <a:t>l</a:t>
            </a:r>
            <a:r>
              <a:rPr lang="en-GB" sz="1200" b="0" dirty="0">
                <a:solidFill>
                  <a:srgbClr val="F8F8F2"/>
                </a:solidFill>
                <a:effectLst/>
                <a:latin typeface="Menlo" panose="020B0609030804020204" pitchFamily="49" charset="0"/>
              </a:rPr>
              <a:t>);</a:t>
            </a:r>
            <a:br>
              <a:rPr lang="en-GB" sz="1200" b="0" dirty="0">
                <a:solidFill>
                  <a:srgbClr val="F8F8F2"/>
                </a:solidFill>
                <a:effectLst/>
                <a:latin typeface="Menlo" panose="020B0609030804020204" pitchFamily="49" charset="0"/>
              </a:rPr>
            </a:br>
            <a:r>
              <a:rPr lang="en-GB" sz="1200" b="0" dirty="0">
                <a:solidFill>
                  <a:srgbClr val="F8F8F2"/>
                </a:solidFill>
                <a:effectLst/>
                <a:latin typeface="Menlo" panose="020B0609030804020204" pitchFamily="49" charset="0"/>
              </a:rPr>
              <a:t>};</a:t>
            </a:r>
          </a:p>
          <a:p>
            <a:endParaRPr lang="en-GB" sz="1200" b="0" dirty="0">
              <a:solidFill>
                <a:srgbClr val="F8F8F2"/>
              </a:solidFill>
              <a:effectLst/>
              <a:latin typeface="Menlo" panose="020B0609030804020204" pitchFamily="49" charset="0"/>
            </a:endParaRPr>
          </a:p>
          <a:p>
            <a:br>
              <a:rPr lang="en-GB" sz="1200" b="0" dirty="0">
                <a:solidFill>
                  <a:srgbClr val="CCCCCC"/>
                </a:solidFill>
                <a:effectLst/>
                <a:latin typeface="Menlo" panose="020B0609030804020204" pitchFamily="49" charset="0"/>
              </a:rPr>
            </a:br>
            <a:r>
              <a:rPr lang="en-GB" sz="1200" b="0" i="1" dirty="0">
                <a:solidFill>
                  <a:srgbClr val="66D9EF"/>
                </a:solidFill>
                <a:effectLst/>
                <a:latin typeface="Menlo" panose="020B0609030804020204" pitchFamily="49" charset="0"/>
              </a:rPr>
              <a:t>void</a:t>
            </a:r>
            <a:r>
              <a:rPr lang="en-GB" sz="1200" b="0" dirty="0">
                <a:solidFill>
                  <a:srgbClr val="F8F8F2"/>
                </a:solidFill>
                <a:effectLst/>
                <a:latin typeface="Menlo" panose="020B0609030804020204" pitchFamily="49" charset="0"/>
              </a:rPr>
              <a:t> </a:t>
            </a:r>
            <a:r>
              <a:rPr lang="en-GB" sz="1200" b="0" u="sng" dirty="0">
                <a:solidFill>
                  <a:srgbClr val="A6E22E"/>
                </a:solidFill>
                <a:effectLst/>
                <a:latin typeface="Menlo" panose="020B0609030804020204" pitchFamily="49" charset="0"/>
              </a:rPr>
              <a:t>country</a:t>
            </a:r>
            <a:r>
              <a:rPr lang="en-GB" sz="1200" b="0" dirty="0">
                <a:solidFill>
                  <a:srgbClr val="F8F8F2"/>
                </a:solidFill>
                <a:effectLst/>
                <a:latin typeface="Menlo" panose="020B0609030804020204" pitchFamily="49" charset="0"/>
              </a:rPr>
              <a:t>::</a:t>
            </a:r>
            <a:r>
              <a:rPr lang="en-GB" sz="1200" b="0" dirty="0">
                <a:solidFill>
                  <a:srgbClr val="A6E22E"/>
                </a:solidFill>
                <a:effectLst/>
                <a:latin typeface="Menlo" panose="020B0609030804020204" pitchFamily="49" charset="0"/>
              </a:rPr>
              <a:t>Greet</a:t>
            </a:r>
            <a:r>
              <a:rPr lang="en-GB" sz="1200" b="0" dirty="0">
                <a:solidFill>
                  <a:srgbClr val="F8F8F2"/>
                </a:solidFill>
                <a:effectLst/>
                <a:latin typeface="Menlo" panose="020B0609030804020204" pitchFamily="49" charset="0"/>
              </a:rPr>
              <a:t>(</a:t>
            </a:r>
            <a:r>
              <a:rPr lang="en-GB" sz="1200" b="0" u="sng" dirty="0">
                <a:solidFill>
                  <a:srgbClr val="A6E22E"/>
                </a:solidFill>
                <a:effectLst/>
                <a:latin typeface="Menlo" panose="020B0609030804020204" pitchFamily="49" charset="0"/>
              </a:rPr>
              <a:t>string</a:t>
            </a:r>
            <a:r>
              <a:rPr lang="en-GB" sz="1200" b="0" dirty="0">
                <a:solidFill>
                  <a:srgbClr val="F8F8F2"/>
                </a:solidFill>
                <a:effectLst/>
                <a:latin typeface="Menlo" panose="020B0609030804020204" pitchFamily="49" charset="0"/>
              </a:rPr>
              <a:t> </a:t>
            </a:r>
            <a:r>
              <a:rPr lang="en-GB" sz="1200" b="0" i="1" dirty="0">
                <a:solidFill>
                  <a:srgbClr val="FD971F"/>
                </a:solidFill>
                <a:effectLst/>
                <a:latin typeface="Menlo" panose="020B0609030804020204" pitchFamily="49" charset="0"/>
              </a:rPr>
              <a:t>l</a:t>
            </a:r>
            <a:r>
              <a:rPr lang="en-GB" sz="1200" b="0" dirty="0">
                <a:solidFill>
                  <a:srgbClr val="F8F8F2"/>
                </a:solidFill>
                <a:effectLst/>
                <a:latin typeface="Menlo" panose="020B0609030804020204" pitchFamily="49" charset="0"/>
              </a:rPr>
              <a:t>)</a:t>
            </a:r>
          </a:p>
          <a:p>
            <a:r>
              <a:rPr lang="en-GB" sz="1200" b="0" dirty="0">
                <a:solidFill>
                  <a:srgbClr val="F8F8F2"/>
                </a:solidFill>
                <a:effectLst/>
                <a:latin typeface="Menlo" panose="020B0609030804020204" pitchFamily="49" charset="0"/>
              </a:rPr>
              <a:t>{ </a:t>
            </a:r>
            <a:r>
              <a:rPr lang="en-GB" sz="1200" b="0" dirty="0">
                <a:solidFill>
                  <a:srgbClr val="F92672"/>
                </a:solidFill>
                <a:effectLst/>
                <a:latin typeface="Menlo" panose="020B0609030804020204" pitchFamily="49" charset="0"/>
              </a:rPr>
              <a:t>if</a:t>
            </a:r>
            <a:r>
              <a:rPr lang="en-GB" sz="1200" b="0" dirty="0">
                <a:solidFill>
                  <a:srgbClr val="F8F8F2"/>
                </a:solidFill>
                <a:effectLst/>
                <a:latin typeface="Menlo" panose="020B0609030804020204" pitchFamily="49" charset="0"/>
              </a:rPr>
              <a:t>(l</a:t>
            </a:r>
            <a:r>
              <a:rPr lang="en-GB" sz="1200" b="0" dirty="0">
                <a:solidFill>
                  <a:srgbClr val="F92672"/>
                </a:solidFill>
                <a:effectLst/>
                <a:latin typeface="Menlo" panose="020B0609030804020204" pitchFamily="49" charset="0"/>
              </a:rPr>
              <a:t>==</a:t>
            </a:r>
            <a:r>
              <a:rPr lang="en-GB" sz="1200" b="0" dirty="0">
                <a:solidFill>
                  <a:srgbClr val="E6DB74"/>
                </a:solidFill>
                <a:effectLst/>
                <a:latin typeface="Menlo" panose="020B0609030804020204" pitchFamily="49" charset="0"/>
              </a:rPr>
              <a:t>"English"</a:t>
            </a:r>
            <a:r>
              <a:rPr lang="en-GB" sz="1200" b="0" dirty="0">
                <a:solidFill>
                  <a:srgbClr val="F8F8F2"/>
                </a:solidFill>
                <a:effectLst/>
                <a:latin typeface="Menlo" panose="020B0609030804020204" pitchFamily="49" charset="0"/>
              </a:rPr>
              <a:t>)</a:t>
            </a:r>
            <a:r>
              <a:rPr lang="en-GB" sz="1200" b="0" dirty="0" err="1">
                <a:solidFill>
                  <a:srgbClr val="F8F8F2"/>
                </a:solidFill>
                <a:effectLst/>
                <a:latin typeface="Menlo" panose="020B0609030804020204" pitchFamily="49" charset="0"/>
              </a:rPr>
              <a:t>cout</a:t>
            </a:r>
            <a:r>
              <a:rPr lang="en-GB" sz="1200" b="0" dirty="0">
                <a:solidFill>
                  <a:srgbClr val="F92672"/>
                </a:solidFill>
                <a:effectLst/>
                <a:latin typeface="Menlo" panose="020B0609030804020204" pitchFamily="49" charset="0"/>
              </a:rPr>
              <a:t>&lt;&lt;</a:t>
            </a:r>
            <a:r>
              <a:rPr lang="en-GB" sz="1200" b="0" dirty="0">
                <a:solidFill>
                  <a:srgbClr val="F8F8F2"/>
                </a:solidFill>
                <a:effectLst/>
                <a:latin typeface="Menlo" panose="020B0609030804020204" pitchFamily="49" charset="0"/>
              </a:rPr>
              <a:t> </a:t>
            </a:r>
            <a:r>
              <a:rPr lang="en-GB" sz="1200" b="0" dirty="0">
                <a:solidFill>
                  <a:srgbClr val="E6DB74"/>
                </a:solidFill>
                <a:effectLst/>
                <a:latin typeface="Menlo" panose="020B0609030804020204" pitchFamily="49" charset="0"/>
              </a:rPr>
              <a:t>"Hello"</a:t>
            </a:r>
            <a:r>
              <a:rPr lang="en-GB" sz="1200" b="0" dirty="0">
                <a:solidFill>
                  <a:srgbClr val="F92672"/>
                </a:solidFill>
                <a:effectLst/>
                <a:latin typeface="Menlo" panose="020B0609030804020204" pitchFamily="49" charset="0"/>
              </a:rPr>
              <a:t>&lt;&lt;</a:t>
            </a:r>
            <a:r>
              <a:rPr lang="en-GB" sz="1200" b="0" dirty="0" err="1">
                <a:solidFill>
                  <a:srgbClr val="F8F8F2"/>
                </a:solidFill>
                <a:effectLst/>
                <a:latin typeface="Menlo" panose="020B0609030804020204" pitchFamily="49" charset="0"/>
              </a:rPr>
              <a:t>endl</a:t>
            </a:r>
            <a:r>
              <a:rPr lang="en-GB" sz="1200" b="0" dirty="0">
                <a:solidFill>
                  <a:srgbClr val="F8F8F2"/>
                </a:solidFill>
                <a:effectLst/>
                <a:latin typeface="Menlo" panose="020B0609030804020204" pitchFamily="49" charset="0"/>
              </a:rPr>
              <a:t>;</a:t>
            </a:r>
          </a:p>
          <a:p>
            <a:r>
              <a:rPr lang="en-GB" sz="1200" b="0" dirty="0">
                <a:solidFill>
                  <a:srgbClr val="F92672"/>
                </a:solidFill>
                <a:effectLst/>
                <a:latin typeface="Menlo" panose="020B0609030804020204" pitchFamily="49" charset="0"/>
              </a:rPr>
              <a:t>if</a:t>
            </a:r>
            <a:r>
              <a:rPr lang="en-GB" sz="1200" b="0" dirty="0">
                <a:solidFill>
                  <a:srgbClr val="F8F8F2"/>
                </a:solidFill>
                <a:effectLst/>
                <a:latin typeface="Menlo" panose="020B0609030804020204" pitchFamily="49" charset="0"/>
              </a:rPr>
              <a:t>(l</a:t>
            </a:r>
            <a:r>
              <a:rPr lang="en-GB" sz="1200" b="0" dirty="0">
                <a:solidFill>
                  <a:srgbClr val="F92672"/>
                </a:solidFill>
                <a:effectLst/>
                <a:latin typeface="Menlo" panose="020B0609030804020204" pitchFamily="49" charset="0"/>
              </a:rPr>
              <a:t>==</a:t>
            </a:r>
            <a:r>
              <a:rPr lang="en-GB" sz="1200" b="0" dirty="0">
                <a:solidFill>
                  <a:srgbClr val="E6DB74"/>
                </a:solidFill>
                <a:effectLst/>
                <a:latin typeface="Menlo" panose="020B0609030804020204" pitchFamily="49" charset="0"/>
              </a:rPr>
              <a:t>"French"</a:t>
            </a:r>
            <a:r>
              <a:rPr lang="en-GB" sz="1200" b="0" dirty="0">
                <a:solidFill>
                  <a:srgbClr val="F8F8F2"/>
                </a:solidFill>
                <a:effectLst/>
                <a:latin typeface="Menlo" panose="020B0609030804020204" pitchFamily="49" charset="0"/>
              </a:rPr>
              <a:t>)</a:t>
            </a:r>
            <a:r>
              <a:rPr lang="en-GB" sz="1200" b="0" dirty="0" err="1">
                <a:solidFill>
                  <a:srgbClr val="F8F8F2"/>
                </a:solidFill>
                <a:effectLst/>
                <a:latin typeface="Menlo" panose="020B0609030804020204" pitchFamily="49" charset="0"/>
              </a:rPr>
              <a:t>cout</a:t>
            </a:r>
            <a:r>
              <a:rPr lang="en-GB" sz="1200" b="0" dirty="0">
                <a:solidFill>
                  <a:srgbClr val="F92672"/>
                </a:solidFill>
                <a:effectLst/>
                <a:latin typeface="Menlo" panose="020B0609030804020204" pitchFamily="49" charset="0"/>
              </a:rPr>
              <a:t>&lt;&lt;</a:t>
            </a:r>
            <a:r>
              <a:rPr lang="en-GB" sz="1200" b="0" dirty="0">
                <a:solidFill>
                  <a:srgbClr val="F8F8F2"/>
                </a:solidFill>
                <a:effectLst/>
                <a:latin typeface="Menlo" panose="020B0609030804020204" pitchFamily="49" charset="0"/>
              </a:rPr>
              <a:t> </a:t>
            </a:r>
            <a:r>
              <a:rPr lang="en-GB" sz="1200" b="0" dirty="0">
                <a:solidFill>
                  <a:srgbClr val="E6DB74"/>
                </a:solidFill>
                <a:effectLst/>
                <a:latin typeface="Menlo" panose="020B0609030804020204" pitchFamily="49" charset="0"/>
              </a:rPr>
              <a:t>"Bonjour"</a:t>
            </a:r>
            <a:r>
              <a:rPr lang="en-GB" sz="1200" b="0" dirty="0">
                <a:solidFill>
                  <a:srgbClr val="F92672"/>
                </a:solidFill>
                <a:effectLst/>
                <a:latin typeface="Menlo" panose="020B0609030804020204" pitchFamily="49" charset="0"/>
              </a:rPr>
              <a:t>&lt;&lt;</a:t>
            </a:r>
            <a:r>
              <a:rPr lang="en-GB" sz="1200" b="0" dirty="0" err="1">
                <a:solidFill>
                  <a:srgbClr val="F8F8F2"/>
                </a:solidFill>
                <a:effectLst/>
                <a:latin typeface="Menlo" panose="020B0609030804020204" pitchFamily="49" charset="0"/>
              </a:rPr>
              <a:t>endl</a:t>
            </a:r>
            <a:r>
              <a:rPr lang="en-GB" sz="1200" b="0" dirty="0">
                <a:solidFill>
                  <a:srgbClr val="F8F8F2"/>
                </a:solidFill>
                <a:effectLst/>
                <a:latin typeface="Menlo" panose="020B0609030804020204" pitchFamily="49" charset="0"/>
              </a:rPr>
              <a:t>;</a:t>
            </a:r>
          </a:p>
          <a:p>
            <a:r>
              <a:rPr lang="en-GB" sz="1200" b="0" dirty="0">
                <a:solidFill>
                  <a:srgbClr val="F92672"/>
                </a:solidFill>
                <a:effectLst/>
                <a:latin typeface="Menlo" panose="020B0609030804020204" pitchFamily="49" charset="0"/>
              </a:rPr>
              <a:t>if</a:t>
            </a:r>
            <a:r>
              <a:rPr lang="en-GB" sz="1200" b="0" dirty="0">
                <a:solidFill>
                  <a:srgbClr val="F8F8F2"/>
                </a:solidFill>
                <a:effectLst/>
                <a:latin typeface="Menlo" panose="020B0609030804020204" pitchFamily="49" charset="0"/>
              </a:rPr>
              <a:t>(l</a:t>
            </a:r>
            <a:r>
              <a:rPr lang="en-GB" sz="1200" b="0" dirty="0">
                <a:solidFill>
                  <a:srgbClr val="F92672"/>
                </a:solidFill>
                <a:effectLst/>
                <a:latin typeface="Menlo" panose="020B0609030804020204" pitchFamily="49" charset="0"/>
              </a:rPr>
              <a:t>==</a:t>
            </a:r>
            <a:r>
              <a:rPr lang="en-GB" sz="1200" b="0" dirty="0">
                <a:solidFill>
                  <a:srgbClr val="E6DB74"/>
                </a:solidFill>
                <a:effectLst/>
                <a:latin typeface="Menlo" panose="020B0609030804020204" pitchFamily="49" charset="0"/>
              </a:rPr>
              <a:t>"Spanish"</a:t>
            </a:r>
            <a:r>
              <a:rPr lang="en-GB" sz="1200" b="0" dirty="0">
                <a:solidFill>
                  <a:srgbClr val="F8F8F2"/>
                </a:solidFill>
                <a:effectLst/>
                <a:latin typeface="Menlo" panose="020B0609030804020204" pitchFamily="49" charset="0"/>
              </a:rPr>
              <a:t>)</a:t>
            </a:r>
            <a:r>
              <a:rPr lang="en-GB" sz="1200" b="0" dirty="0" err="1">
                <a:solidFill>
                  <a:srgbClr val="F8F8F2"/>
                </a:solidFill>
                <a:effectLst/>
                <a:latin typeface="Menlo" panose="020B0609030804020204" pitchFamily="49" charset="0"/>
              </a:rPr>
              <a:t>cout</a:t>
            </a:r>
            <a:r>
              <a:rPr lang="en-GB" sz="1200" b="0" dirty="0">
                <a:solidFill>
                  <a:srgbClr val="F92672"/>
                </a:solidFill>
                <a:effectLst/>
                <a:latin typeface="Menlo" panose="020B0609030804020204" pitchFamily="49" charset="0"/>
              </a:rPr>
              <a:t>&lt;&lt;</a:t>
            </a:r>
            <a:r>
              <a:rPr lang="en-GB" sz="1200" b="0" dirty="0">
                <a:solidFill>
                  <a:srgbClr val="F8F8F2"/>
                </a:solidFill>
                <a:effectLst/>
                <a:latin typeface="Menlo" panose="020B0609030804020204" pitchFamily="49" charset="0"/>
              </a:rPr>
              <a:t> </a:t>
            </a:r>
            <a:r>
              <a:rPr lang="en-GB" sz="1200" b="0" dirty="0">
                <a:solidFill>
                  <a:srgbClr val="E6DB74"/>
                </a:solidFill>
                <a:effectLst/>
                <a:latin typeface="Menlo" panose="020B0609030804020204" pitchFamily="49" charset="0"/>
              </a:rPr>
              <a:t>"Hola"</a:t>
            </a:r>
            <a:r>
              <a:rPr lang="en-GB" sz="1200" b="0" dirty="0">
                <a:solidFill>
                  <a:srgbClr val="F92672"/>
                </a:solidFill>
                <a:effectLst/>
                <a:latin typeface="Menlo" panose="020B0609030804020204" pitchFamily="49" charset="0"/>
              </a:rPr>
              <a:t>&lt;&lt;</a:t>
            </a:r>
            <a:r>
              <a:rPr lang="en-GB" sz="1200" b="0" dirty="0" err="1">
                <a:solidFill>
                  <a:srgbClr val="F8F8F2"/>
                </a:solidFill>
                <a:effectLst/>
                <a:latin typeface="Menlo" panose="020B0609030804020204" pitchFamily="49" charset="0"/>
              </a:rPr>
              <a:t>endl</a:t>
            </a:r>
            <a:r>
              <a:rPr lang="en-GB" sz="1200" b="0" dirty="0">
                <a:solidFill>
                  <a:srgbClr val="F8F8F2"/>
                </a:solidFill>
                <a:effectLst/>
                <a:latin typeface="Menlo" panose="020B0609030804020204" pitchFamily="49" charset="0"/>
              </a:rPr>
              <a:t>;</a:t>
            </a:r>
          </a:p>
          <a:p>
            <a:r>
              <a:rPr lang="en-GB" sz="1200" b="0" dirty="0">
                <a:solidFill>
                  <a:srgbClr val="F8F8F2"/>
                </a:solidFill>
                <a:effectLst/>
                <a:latin typeface="Menlo" panose="020B0609030804020204" pitchFamily="49" charset="0"/>
              </a:rPr>
              <a:t>}</a:t>
            </a:r>
          </a:p>
          <a:p>
            <a:br>
              <a:rPr lang="en-GB" sz="1200" b="0" dirty="0">
                <a:solidFill>
                  <a:srgbClr val="F8F8F2"/>
                </a:solidFill>
                <a:effectLst/>
                <a:latin typeface="Menlo" panose="020B0609030804020204" pitchFamily="49" charset="0"/>
              </a:rPr>
            </a:br>
            <a:endParaRPr lang="en-GB" sz="1200" b="0" dirty="0">
              <a:solidFill>
                <a:srgbClr val="F8F8F2"/>
              </a:solidFill>
              <a:effectLst/>
              <a:latin typeface="Menlo" panose="020B0609030804020204" pitchFamily="49" charset="0"/>
            </a:endParaRPr>
          </a:p>
          <a:p>
            <a:endParaRPr lang="en-GB" sz="1200" b="0" dirty="0">
              <a:solidFill>
                <a:srgbClr val="CCCCCC"/>
              </a:solidFill>
              <a:effectLst/>
              <a:latin typeface="Menlo" panose="020B0609030804020204" pitchFamily="49" charset="0"/>
            </a:endParaRPr>
          </a:p>
        </p:txBody>
      </p:sp>
      <p:sp>
        <p:nvSpPr>
          <p:cNvPr id="4" name="TextBox 3">
            <a:extLst>
              <a:ext uri="{FF2B5EF4-FFF2-40B4-BE49-F238E27FC236}">
                <a16:creationId xmlns:a16="http://schemas.microsoft.com/office/drawing/2014/main" id="{4F6FC987-EF62-DC5C-F35B-92595D430373}"/>
              </a:ext>
            </a:extLst>
          </p:cNvPr>
          <p:cNvSpPr txBox="1"/>
          <p:nvPr/>
        </p:nvSpPr>
        <p:spPr>
          <a:xfrm>
            <a:off x="4711700" y="349468"/>
            <a:ext cx="4711700" cy="3046988"/>
          </a:xfrm>
          <a:prstGeom prst="rect">
            <a:avLst/>
          </a:prstGeom>
          <a:solidFill>
            <a:schemeClr val="bg1"/>
          </a:solidFill>
          <a:ln w="31750">
            <a:solidFill>
              <a:srgbClr val="FF0000"/>
            </a:solidFill>
          </a:ln>
        </p:spPr>
        <p:txBody>
          <a:bodyPr wrap="square">
            <a:spAutoFit/>
          </a:bodyPr>
          <a:lstStyle/>
          <a:p>
            <a:r>
              <a:rPr lang="en-GB" sz="1200" b="0" i="1" dirty="0">
                <a:solidFill>
                  <a:srgbClr val="66D9EF"/>
                </a:solidFill>
                <a:effectLst/>
                <a:latin typeface="Menlo" panose="020B0609030804020204" pitchFamily="49" charset="0"/>
              </a:rPr>
              <a:t>int</a:t>
            </a:r>
            <a:r>
              <a:rPr lang="en-GB" sz="1200" b="0" dirty="0">
                <a:solidFill>
                  <a:srgbClr val="F8F8F2"/>
                </a:solidFill>
                <a:effectLst/>
                <a:latin typeface="Menlo" panose="020B0609030804020204" pitchFamily="49" charset="0"/>
              </a:rPr>
              <a:t> </a:t>
            </a:r>
            <a:r>
              <a:rPr lang="en-GB" sz="1200" b="0" dirty="0">
                <a:solidFill>
                  <a:srgbClr val="A6E22E"/>
                </a:solidFill>
                <a:effectLst/>
                <a:latin typeface="Menlo" panose="020B0609030804020204" pitchFamily="49" charset="0"/>
              </a:rPr>
              <a:t>main</a:t>
            </a:r>
            <a:r>
              <a:rPr lang="en-GB" sz="1200" b="0" dirty="0">
                <a:solidFill>
                  <a:srgbClr val="F8F8F2"/>
                </a:solidFill>
                <a:effectLst/>
                <a:latin typeface="Menlo" panose="020B0609030804020204" pitchFamily="49" charset="0"/>
              </a:rPr>
              <a:t>()</a:t>
            </a:r>
          </a:p>
          <a:p>
            <a:r>
              <a:rPr lang="en-GB" sz="1200" b="0" dirty="0">
                <a:solidFill>
                  <a:srgbClr val="F8F8F2"/>
                </a:solidFill>
                <a:effectLst/>
                <a:latin typeface="Menlo" panose="020B0609030804020204" pitchFamily="49" charset="0"/>
              </a:rPr>
              <a:t>{</a:t>
            </a:r>
          </a:p>
          <a:p>
            <a:r>
              <a:rPr lang="en-GB" sz="1200" b="0" dirty="0">
                <a:solidFill>
                  <a:srgbClr val="F8F8F2"/>
                </a:solidFill>
                <a:effectLst/>
                <a:latin typeface="Menlo" panose="020B0609030804020204" pitchFamily="49" charset="0"/>
              </a:rPr>
              <a:t>country </a:t>
            </a:r>
            <a:r>
              <a:rPr lang="en-GB" sz="1200" b="0" dirty="0">
                <a:solidFill>
                  <a:srgbClr val="A6E22E"/>
                </a:solidFill>
                <a:effectLst/>
                <a:latin typeface="Menlo" panose="020B0609030804020204" pitchFamily="49" charset="0"/>
              </a:rPr>
              <a:t>UK</a:t>
            </a:r>
            <a:r>
              <a:rPr lang="en-GB" sz="1200" b="0" dirty="0">
                <a:solidFill>
                  <a:srgbClr val="F8F8F2"/>
                </a:solidFill>
                <a:effectLst/>
                <a:latin typeface="Menlo" panose="020B0609030804020204" pitchFamily="49" charset="0"/>
              </a:rPr>
              <a:t>(</a:t>
            </a:r>
            <a:r>
              <a:rPr lang="en-GB" sz="1200" b="0" dirty="0">
                <a:solidFill>
                  <a:srgbClr val="AE81FF"/>
                </a:solidFill>
                <a:effectLst/>
                <a:latin typeface="Menlo" panose="020B0609030804020204" pitchFamily="49" charset="0"/>
              </a:rPr>
              <a:t>67600000</a:t>
            </a:r>
            <a:r>
              <a:rPr lang="en-GB" sz="1200" b="0" dirty="0">
                <a:solidFill>
                  <a:srgbClr val="F8F8F2"/>
                </a:solidFill>
                <a:effectLst/>
                <a:latin typeface="Menlo" panose="020B0609030804020204" pitchFamily="49" charset="0"/>
              </a:rPr>
              <a:t>, </a:t>
            </a:r>
            <a:r>
              <a:rPr lang="en-GB" sz="1200" b="0" dirty="0">
                <a:solidFill>
                  <a:srgbClr val="AE81FF"/>
                </a:solidFill>
                <a:effectLst/>
                <a:latin typeface="Menlo" panose="020B0609030804020204" pitchFamily="49" charset="0"/>
              </a:rPr>
              <a:t>244376</a:t>
            </a:r>
            <a:r>
              <a:rPr lang="en-GB" sz="1200" b="0" dirty="0">
                <a:solidFill>
                  <a:srgbClr val="F8F8F2"/>
                </a:solidFill>
                <a:effectLst/>
                <a:latin typeface="Menlo" panose="020B0609030804020204" pitchFamily="49" charset="0"/>
              </a:rPr>
              <a:t>,</a:t>
            </a:r>
            <a:r>
              <a:rPr lang="en-GB" sz="1200" b="0" dirty="0">
                <a:solidFill>
                  <a:srgbClr val="E6DB74"/>
                </a:solidFill>
                <a:effectLst/>
                <a:latin typeface="Menlo" panose="020B0609030804020204" pitchFamily="49" charset="0"/>
              </a:rPr>
              <a:t>"English"</a:t>
            </a:r>
            <a:r>
              <a:rPr lang="en-GB" sz="1200" b="0" dirty="0">
                <a:solidFill>
                  <a:srgbClr val="F8F8F2"/>
                </a:solidFill>
                <a:effectLst/>
                <a:latin typeface="Menlo" panose="020B0609030804020204" pitchFamily="49" charset="0"/>
              </a:rPr>
              <a:t>), </a:t>
            </a:r>
            <a:r>
              <a:rPr lang="en-GB" sz="1200" b="0" dirty="0">
                <a:solidFill>
                  <a:srgbClr val="A6E22E"/>
                </a:solidFill>
                <a:effectLst/>
                <a:latin typeface="Menlo" panose="020B0609030804020204" pitchFamily="49" charset="0"/>
              </a:rPr>
              <a:t>France</a:t>
            </a:r>
            <a:r>
              <a:rPr lang="en-GB" sz="1200" b="0" dirty="0">
                <a:solidFill>
                  <a:srgbClr val="F8F8F2"/>
                </a:solidFill>
                <a:effectLst/>
                <a:latin typeface="Menlo" panose="020B0609030804020204" pitchFamily="49" charset="0"/>
              </a:rPr>
              <a:t>(</a:t>
            </a:r>
            <a:r>
              <a:rPr lang="en-GB" sz="1200" b="0" dirty="0">
                <a:solidFill>
                  <a:srgbClr val="AE81FF"/>
                </a:solidFill>
                <a:effectLst/>
                <a:latin typeface="Menlo" panose="020B0609030804020204" pitchFamily="49" charset="0"/>
              </a:rPr>
              <a:t>66548530</a:t>
            </a:r>
            <a:r>
              <a:rPr lang="en-GB" sz="1200" b="0" dirty="0">
                <a:solidFill>
                  <a:srgbClr val="F8F8F2"/>
                </a:solidFill>
                <a:effectLst/>
                <a:latin typeface="Menlo" panose="020B0609030804020204" pitchFamily="49" charset="0"/>
              </a:rPr>
              <a:t>,</a:t>
            </a:r>
            <a:r>
              <a:rPr lang="en-GB" sz="1200" b="0" dirty="0">
                <a:solidFill>
                  <a:srgbClr val="AE81FF"/>
                </a:solidFill>
                <a:effectLst/>
                <a:latin typeface="Menlo" panose="020B0609030804020204" pitchFamily="49" charset="0"/>
              </a:rPr>
              <a:t>547557</a:t>
            </a:r>
            <a:r>
              <a:rPr lang="en-GB" sz="1200" b="0" dirty="0">
                <a:solidFill>
                  <a:srgbClr val="F8F8F2"/>
                </a:solidFill>
                <a:effectLst/>
                <a:latin typeface="Menlo" panose="020B0609030804020204" pitchFamily="49" charset="0"/>
              </a:rPr>
              <a:t>, </a:t>
            </a:r>
            <a:r>
              <a:rPr lang="en-GB" sz="1200" b="0" dirty="0">
                <a:solidFill>
                  <a:srgbClr val="E6DB74"/>
                </a:solidFill>
                <a:effectLst/>
                <a:latin typeface="Menlo" panose="020B0609030804020204" pitchFamily="49" charset="0"/>
              </a:rPr>
              <a:t>"French"</a:t>
            </a:r>
            <a:r>
              <a:rPr lang="en-GB" sz="1200" b="0" dirty="0">
                <a:solidFill>
                  <a:srgbClr val="F8F8F2"/>
                </a:solidFill>
                <a:effectLst/>
                <a:latin typeface="Menlo" panose="020B0609030804020204" pitchFamily="49" charset="0"/>
              </a:rPr>
              <a:t>), </a:t>
            </a:r>
            <a:r>
              <a:rPr lang="en-GB" sz="1200" b="0" dirty="0">
                <a:solidFill>
                  <a:srgbClr val="A6E22E"/>
                </a:solidFill>
                <a:effectLst/>
                <a:latin typeface="Menlo" panose="020B0609030804020204" pitchFamily="49" charset="0"/>
              </a:rPr>
              <a:t>Spain</a:t>
            </a:r>
            <a:r>
              <a:rPr lang="en-GB" sz="1200" b="0" dirty="0">
                <a:solidFill>
                  <a:srgbClr val="F8F8F2"/>
                </a:solidFill>
                <a:effectLst/>
                <a:latin typeface="Menlo" panose="020B0609030804020204" pitchFamily="49" charset="0"/>
              </a:rPr>
              <a:t>(</a:t>
            </a:r>
            <a:r>
              <a:rPr lang="en-GB" sz="1200" b="0" dirty="0">
                <a:solidFill>
                  <a:srgbClr val="AE81FF"/>
                </a:solidFill>
                <a:effectLst/>
                <a:latin typeface="Menlo" panose="020B0609030804020204" pitchFamily="49" charset="0"/>
              </a:rPr>
              <a:t>47473373</a:t>
            </a:r>
            <a:r>
              <a:rPr lang="en-GB" sz="1200" b="0" dirty="0">
                <a:solidFill>
                  <a:srgbClr val="F8F8F2"/>
                </a:solidFill>
                <a:effectLst/>
                <a:latin typeface="Menlo" panose="020B0609030804020204" pitchFamily="49" charset="0"/>
              </a:rPr>
              <a:t>,</a:t>
            </a:r>
            <a:r>
              <a:rPr lang="en-GB" sz="1200" b="0" dirty="0">
                <a:solidFill>
                  <a:srgbClr val="AE81FF"/>
                </a:solidFill>
                <a:effectLst/>
                <a:latin typeface="Menlo" panose="020B0609030804020204" pitchFamily="49" charset="0"/>
              </a:rPr>
              <a:t>504782</a:t>
            </a:r>
            <a:r>
              <a:rPr lang="en-GB" sz="1200" b="0" dirty="0">
                <a:solidFill>
                  <a:srgbClr val="F8F8F2"/>
                </a:solidFill>
                <a:effectLst/>
                <a:latin typeface="Menlo" panose="020B0609030804020204" pitchFamily="49" charset="0"/>
              </a:rPr>
              <a:t>,</a:t>
            </a:r>
            <a:r>
              <a:rPr lang="en-GB" sz="1200" b="0" dirty="0">
                <a:solidFill>
                  <a:srgbClr val="E6DB74"/>
                </a:solidFill>
                <a:effectLst/>
                <a:latin typeface="Menlo" panose="020B0609030804020204" pitchFamily="49" charset="0"/>
              </a:rPr>
              <a:t>"Spanish"</a:t>
            </a:r>
            <a:r>
              <a:rPr lang="en-GB" sz="1200" b="0" dirty="0">
                <a:solidFill>
                  <a:srgbClr val="F8F8F2"/>
                </a:solidFill>
                <a:effectLst/>
                <a:latin typeface="Menlo" panose="020B0609030804020204" pitchFamily="49" charset="0"/>
              </a:rPr>
              <a:t>);</a:t>
            </a:r>
          </a:p>
          <a:p>
            <a:br>
              <a:rPr lang="en-GB" sz="1200" b="0" dirty="0">
                <a:solidFill>
                  <a:srgbClr val="F8F8F2"/>
                </a:solidFill>
                <a:effectLst/>
                <a:latin typeface="Menlo" panose="020B0609030804020204" pitchFamily="49" charset="0"/>
              </a:rPr>
            </a:br>
            <a:r>
              <a:rPr lang="en-GB" sz="1200" b="0" dirty="0" err="1">
                <a:solidFill>
                  <a:srgbClr val="F8F8F2"/>
                </a:solidFill>
                <a:effectLst/>
                <a:latin typeface="Menlo" panose="020B0609030804020204" pitchFamily="49" charset="0"/>
              </a:rPr>
              <a:t>cout</a:t>
            </a:r>
            <a:r>
              <a:rPr lang="en-GB" sz="1200" b="0" dirty="0">
                <a:solidFill>
                  <a:srgbClr val="F92672"/>
                </a:solidFill>
                <a:effectLst/>
                <a:latin typeface="Menlo" panose="020B0609030804020204" pitchFamily="49" charset="0"/>
              </a:rPr>
              <a:t>&lt;&lt;</a:t>
            </a:r>
            <a:r>
              <a:rPr lang="en-GB" sz="1200" b="0" dirty="0">
                <a:solidFill>
                  <a:srgbClr val="E6DB74"/>
                </a:solidFill>
                <a:effectLst/>
                <a:latin typeface="Menlo" panose="020B0609030804020204" pitchFamily="49" charset="0"/>
              </a:rPr>
              <a:t>"Total population of UK is: "</a:t>
            </a:r>
            <a:r>
              <a:rPr lang="en-GB" sz="1200" b="0" dirty="0">
                <a:solidFill>
                  <a:srgbClr val="F92672"/>
                </a:solidFill>
                <a:effectLst/>
                <a:latin typeface="Menlo" panose="020B0609030804020204" pitchFamily="49" charset="0"/>
              </a:rPr>
              <a:t>&lt;&lt;</a:t>
            </a:r>
            <a:r>
              <a:rPr lang="en-GB" sz="1200" b="0" dirty="0" err="1">
                <a:solidFill>
                  <a:srgbClr val="F8F8F2"/>
                </a:solidFill>
                <a:effectLst/>
                <a:latin typeface="Menlo" panose="020B0609030804020204" pitchFamily="49" charset="0"/>
              </a:rPr>
              <a:t>UK.population</a:t>
            </a:r>
            <a:r>
              <a:rPr lang="en-GB" sz="1200" b="0" dirty="0">
                <a:solidFill>
                  <a:srgbClr val="F92672"/>
                </a:solidFill>
                <a:effectLst/>
                <a:latin typeface="Menlo" panose="020B0609030804020204" pitchFamily="49" charset="0"/>
              </a:rPr>
              <a:t>&lt;&lt;</a:t>
            </a:r>
            <a:r>
              <a:rPr lang="en-GB" sz="1200" b="0" dirty="0" err="1">
                <a:solidFill>
                  <a:srgbClr val="F8F8F2"/>
                </a:solidFill>
                <a:effectLst/>
                <a:latin typeface="Menlo" panose="020B0609030804020204" pitchFamily="49" charset="0"/>
              </a:rPr>
              <a:t>endl</a:t>
            </a:r>
            <a:r>
              <a:rPr lang="en-GB" sz="1200" b="0" dirty="0">
                <a:solidFill>
                  <a:srgbClr val="F8F8F2"/>
                </a:solidFill>
                <a:effectLst/>
                <a:latin typeface="Menlo" panose="020B0609030804020204" pitchFamily="49" charset="0"/>
              </a:rPr>
              <a:t>;</a:t>
            </a:r>
          </a:p>
          <a:p>
            <a:r>
              <a:rPr lang="en-GB" sz="1200" b="0" dirty="0" err="1">
                <a:solidFill>
                  <a:srgbClr val="F8F8F2"/>
                </a:solidFill>
                <a:effectLst/>
                <a:latin typeface="Menlo" panose="020B0609030804020204" pitchFamily="49" charset="0"/>
              </a:rPr>
              <a:t>cout</a:t>
            </a:r>
            <a:r>
              <a:rPr lang="en-GB" sz="1200" b="0" dirty="0">
                <a:solidFill>
                  <a:srgbClr val="F92672"/>
                </a:solidFill>
                <a:effectLst/>
                <a:latin typeface="Menlo" panose="020B0609030804020204" pitchFamily="49" charset="0"/>
              </a:rPr>
              <a:t>&lt;&lt;</a:t>
            </a:r>
            <a:r>
              <a:rPr lang="en-GB" sz="1200" b="0" dirty="0">
                <a:solidFill>
                  <a:srgbClr val="E6DB74"/>
                </a:solidFill>
                <a:effectLst/>
                <a:latin typeface="Menlo" panose="020B0609030804020204" pitchFamily="49" charset="0"/>
              </a:rPr>
              <a:t>"Total population of France is: "</a:t>
            </a:r>
            <a:r>
              <a:rPr lang="en-GB" sz="1200" b="0" dirty="0">
                <a:solidFill>
                  <a:srgbClr val="F92672"/>
                </a:solidFill>
                <a:effectLst/>
                <a:latin typeface="Menlo" panose="020B0609030804020204" pitchFamily="49" charset="0"/>
              </a:rPr>
              <a:t>&lt;&lt;</a:t>
            </a:r>
            <a:r>
              <a:rPr lang="en-GB" sz="1200" b="0" dirty="0" err="1">
                <a:solidFill>
                  <a:srgbClr val="F8F8F2"/>
                </a:solidFill>
                <a:effectLst/>
                <a:latin typeface="Menlo" panose="020B0609030804020204" pitchFamily="49" charset="0"/>
              </a:rPr>
              <a:t>France.population</a:t>
            </a:r>
            <a:r>
              <a:rPr lang="en-GB" sz="1200" b="0" dirty="0">
                <a:solidFill>
                  <a:srgbClr val="F92672"/>
                </a:solidFill>
                <a:effectLst/>
                <a:latin typeface="Menlo" panose="020B0609030804020204" pitchFamily="49" charset="0"/>
              </a:rPr>
              <a:t>&lt;&lt;</a:t>
            </a:r>
            <a:r>
              <a:rPr lang="en-GB" sz="1200" b="0" dirty="0" err="1">
                <a:solidFill>
                  <a:srgbClr val="F8F8F2"/>
                </a:solidFill>
                <a:effectLst/>
                <a:latin typeface="Menlo" panose="020B0609030804020204" pitchFamily="49" charset="0"/>
              </a:rPr>
              <a:t>endl</a:t>
            </a:r>
            <a:r>
              <a:rPr lang="en-GB" sz="1200" b="0" dirty="0">
                <a:solidFill>
                  <a:srgbClr val="F8F8F2"/>
                </a:solidFill>
                <a:effectLst/>
                <a:latin typeface="Menlo" panose="020B0609030804020204" pitchFamily="49" charset="0"/>
              </a:rPr>
              <a:t>;</a:t>
            </a:r>
          </a:p>
          <a:p>
            <a:r>
              <a:rPr lang="en-GB" sz="1200" b="0" dirty="0" err="1">
                <a:solidFill>
                  <a:srgbClr val="F8F8F2"/>
                </a:solidFill>
                <a:effectLst/>
                <a:latin typeface="Menlo" panose="020B0609030804020204" pitchFamily="49" charset="0"/>
              </a:rPr>
              <a:t>cout</a:t>
            </a:r>
            <a:r>
              <a:rPr lang="en-GB" sz="1200" b="0" dirty="0">
                <a:solidFill>
                  <a:srgbClr val="F92672"/>
                </a:solidFill>
                <a:effectLst/>
                <a:latin typeface="Menlo" panose="020B0609030804020204" pitchFamily="49" charset="0"/>
              </a:rPr>
              <a:t>&lt;&lt;</a:t>
            </a:r>
            <a:r>
              <a:rPr lang="en-GB" sz="1200" b="0" dirty="0">
                <a:solidFill>
                  <a:srgbClr val="E6DB74"/>
                </a:solidFill>
                <a:effectLst/>
                <a:latin typeface="Menlo" panose="020B0609030804020204" pitchFamily="49" charset="0"/>
              </a:rPr>
              <a:t>"Total population of Spain is: "</a:t>
            </a:r>
            <a:r>
              <a:rPr lang="en-GB" sz="1200" b="0" dirty="0">
                <a:solidFill>
                  <a:srgbClr val="F92672"/>
                </a:solidFill>
                <a:effectLst/>
                <a:latin typeface="Menlo" panose="020B0609030804020204" pitchFamily="49" charset="0"/>
              </a:rPr>
              <a:t>&lt;&lt;</a:t>
            </a:r>
            <a:r>
              <a:rPr lang="en-GB" sz="1200" b="0" dirty="0" err="1">
                <a:solidFill>
                  <a:srgbClr val="F8F8F2"/>
                </a:solidFill>
                <a:effectLst/>
                <a:latin typeface="Menlo" panose="020B0609030804020204" pitchFamily="49" charset="0"/>
              </a:rPr>
              <a:t>Spain.population</a:t>
            </a:r>
            <a:r>
              <a:rPr lang="en-GB" sz="1200" b="0" dirty="0">
                <a:solidFill>
                  <a:srgbClr val="F92672"/>
                </a:solidFill>
                <a:effectLst/>
                <a:latin typeface="Menlo" panose="020B0609030804020204" pitchFamily="49" charset="0"/>
              </a:rPr>
              <a:t>&lt;&lt;</a:t>
            </a:r>
            <a:r>
              <a:rPr lang="en-GB" sz="1200" b="0" dirty="0" err="1">
                <a:solidFill>
                  <a:srgbClr val="F8F8F2"/>
                </a:solidFill>
                <a:effectLst/>
                <a:latin typeface="Menlo" panose="020B0609030804020204" pitchFamily="49" charset="0"/>
              </a:rPr>
              <a:t>endl</a:t>
            </a:r>
            <a:r>
              <a:rPr lang="en-GB" sz="1200" b="0" dirty="0">
                <a:solidFill>
                  <a:srgbClr val="F8F8F2"/>
                </a:solidFill>
                <a:effectLst/>
                <a:latin typeface="Menlo" panose="020B0609030804020204" pitchFamily="49" charset="0"/>
              </a:rPr>
              <a:t>;</a:t>
            </a:r>
          </a:p>
          <a:p>
            <a:r>
              <a:rPr lang="en-GB" sz="1200" b="0" dirty="0" err="1">
                <a:solidFill>
                  <a:srgbClr val="F8F8F2"/>
                </a:solidFill>
                <a:effectLst/>
                <a:latin typeface="Menlo" panose="020B0609030804020204" pitchFamily="49" charset="0"/>
              </a:rPr>
              <a:t>cout</a:t>
            </a:r>
            <a:r>
              <a:rPr lang="en-GB" sz="1200" b="0" dirty="0">
                <a:solidFill>
                  <a:srgbClr val="F92672"/>
                </a:solidFill>
                <a:effectLst/>
                <a:latin typeface="Menlo" panose="020B0609030804020204" pitchFamily="49" charset="0"/>
              </a:rPr>
              <a:t>&lt;&lt;</a:t>
            </a:r>
            <a:r>
              <a:rPr lang="en-GB" sz="1200" b="0" dirty="0">
                <a:solidFill>
                  <a:srgbClr val="E6DB74"/>
                </a:solidFill>
                <a:effectLst/>
                <a:latin typeface="Menlo" panose="020B0609030804020204" pitchFamily="49" charset="0"/>
              </a:rPr>
              <a:t>"</a:t>
            </a:r>
            <a:r>
              <a:rPr lang="en-GB" sz="1200" b="0" dirty="0">
                <a:solidFill>
                  <a:srgbClr val="AE81FF"/>
                </a:solidFill>
                <a:effectLst/>
                <a:latin typeface="Menlo" panose="020B0609030804020204" pitchFamily="49" charset="0"/>
              </a:rPr>
              <a:t>\n</a:t>
            </a:r>
            <a:r>
              <a:rPr lang="en-GB" sz="1200" b="0" dirty="0">
                <a:solidFill>
                  <a:srgbClr val="E6DB74"/>
                </a:solidFill>
                <a:effectLst/>
                <a:latin typeface="Menlo" panose="020B0609030804020204" pitchFamily="49" charset="0"/>
              </a:rPr>
              <a:t>"</a:t>
            </a:r>
            <a:r>
              <a:rPr lang="en-GB" sz="1200" b="0" dirty="0">
                <a:solidFill>
                  <a:srgbClr val="F92672"/>
                </a:solidFill>
                <a:effectLst/>
                <a:latin typeface="Menlo" panose="020B0609030804020204" pitchFamily="49" charset="0"/>
              </a:rPr>
              <a:t>&lt;&lt;</a:t>
            </a:r>
            <a:r>
              <a:rPr lang="en-GB" sz="1200" b="0" dirty="0" err="1">
                <a:solidFill>
                  <a:srgbClr val="F8F8F2"/>
                </a:solidFill>
                <a:effectLst/>
                <a:latin typeface="Menlo" panose="020B0609030804020204" pitchFamily="49" charset="0"/>
              </a:rPr>
              <a:t>endl</a:t>
            </a:r>
            <a:r>
              <a:rPr lang="en-GB" sz="1200" b="0" dirty="0">
                <a:solidFill>
                  <a:srgbClr val="F8F8F2"/>
                </a:solidFill>
                <a:effectLst/>
                <a:latin typeface="Menlo" panose="020B0609030804020204" pitchFamily="49" charset="0"/>
              </a:rPr>
              <a:t>;</a:t>
            </a:r>
          </a:p>
          <a:p>
            <a:br>
              <a:rPr lang="en-GB" sz="1200" b="0" dirty="0">
                <a:solidFill>
                  <a:srgbClr val="F8F8F2"/>
                </a:solidFill>
                <a:effectLst/>
                <a:latin typeface="Menlo" panose="020B0609030804020204" pitchFamily="49" charset="0"/>
              </a:rPr>
            </a:br>
            <a:endParaRPr lang="en-GB" sz="1200" b="0" dirty="0">
              <a:solidFill>
                <a:srgbClr val="F8F8F2"/>
              </a:solidFill>
              <a:effectLst/>
              <a:latin typeface="Menlo" panose="020B0609030804020204" pitchFamily="49" charset="0"/>
            </a:endParaRPr>
          </a:p>
          <a:p>
            <a:r>
              <a:rPr lang="en-GB" sz="1200" dirty="0">
                <a:solidFill>
                  <a:srgbClr val="F8F8F2"/>
                </a:solidFill>
                <a:latin typeface="Menlo" panose="020B0609030804020204" pitchFamily="49" charset="0"/>
              </a:rPr>
              <a:t>…</a:t>
            </a:r>
            <a:endParaRPr lang="en-GB" sz="1200" b="0" dirty="0">
              <a:solidFill>
                <a:srgbClr val="F8F8F2"/>
              </a:solidFill>
              <a:effectLst/>
              <a:latin typeface="Menlo" panose="020B0609030804020204" pitchFamily="49" charset="0"/>
            </a:endParaRPr>
          </a:p>
        </p:txBody>
      </p:sp>
      <p:sp>
        <p:nvSpPr>
          <p:cNvPr id="7" name="TextBox 6">
            <a:extLst>
              <a:ext uri="{FF2B5EF4-FFF2-40B4-BE49-F238E27FC236}">
                <a16:creationId xmlns:a16="http://schemas.microsoft.com/office/drawing/2014/main" id="{C005C359-890A-B0C6-B5CD-12FAD0D779F2}"/>
              </a:ext>
            </a:extLst>
          </p:cNvPr>
          <p:cNvSpPr txBox="1"/>
          <p:nvPr/>
        </p:nvSpPr>
        <p:spPr>
          <a:xfrm>
            <a:off x="7423546" y="2885415"/>
            <a:ext cx="4659984" cy="3970318"/>
          </a:xfrm>
          <a:prstGeom prst="rect">
            <a:avLst/>
          </a:prstGeom>
          <a:solidFill>
            <a:schemeClr val="tx2"/>
          </a:solidFill>
          <a:ln w="22225">
            <a:solidFill>
              <a:schemeClr val="accent1"/>
            </a:solidFill>
          </a:ln>
        </p:spPr>
        <p:txBody>
          <a:bodyPr wrap="square">
            <a:spAutoFit/>
          </a:bodyPr>
          <a:lstStyle/>
          <a:p>
            <a:r>
              <a:rPr lang="en-US" sz="1400" dirty="0">
                <a:solidFill>
                  <a:schemeClr val="bg2">
                    <a:lumMod val="75000"/>
                  </a:schemeClr>
                </a:solidFill>
              </a:rPr>
              <a:t>Total population of UK is: 67600000</a:t>
            </a:r>
          </a:p>
          <a:p>
            <a:r>
              <a:rPr lang="en-US" sz="1400" dirty="0">
                <a:solidFill>
                  <a:schemeClr val="bg2">
                    <a:lumMod val="75000"/>
                  </a:schemeClr>
                </a:solidFill>
              </a:rPr>
              <a:t>Total population of France is: 66548530</a:t>
            </a:r>
          </a:p>
          <a:p>
            <a:r>
              <a:rPr lang="en-US" sz="1400" dirty="0">
                <a:solidFill>
                  <a:schemeClr val="bg2">
                    <a:lumMod val="75000"/>
                  </a:schemeClr>
                </a:solidFill>
              </a:rPr>
              <a:t>Total population of Spain is: 47473373</a:t>
            </a:r>
          </a:p>
          <a:p>
            <a:endParaRPr lang="en-US" sz="1400" dirty="0">
              <a:solidFill>
                <a:schemeClr val="bg2">
                  <a:lumMod val="75000"/>
                </a:schemeClr>
              </a:solidFill>
            </a:endParaRPr>
          </a:p>
          <a:p>
            <a:endParaRPr lang="en-US" sz="1400" dirty="0">
              <a:solidFill>
                <a:schemeClr val="bg2">
                  <a:lumMod val="75000"/>
                </a:schemeClr>
              </a:solidFill>
            </a:endParaRPr>
          </a:p>
          <a:p>
            <a:r>
              <a:rPr lang="en-US" sz="1400" dirty="0">
                <a:solidFill>
                  <a:schemeClr val="bg2">
                    <a:lumMod val="75000"/>
                  </a:schemeClr>
                </a:solidFill>
              </a:rPr>
              <a:t>Total size of UK is: 244376 sq km</a:t>
            </a:r>
          </a:p>
          <a:p>
            <a:r>
              <a:rPr lang="en-US" sz="1400" dirty="0">
                <a:solidFill>
                  <a:schemeClr val="bg2">
                    <a:lumMod val="75000"/>
                  </a:schemeClr>
                </a:solidFill>
              </a:rPr>
              <a:t>Total size of France is: 547557 sq km</a:t>
            </a:r>
          </a:p>
          <a:p>
            <a:r>
              <a:rPr lang="en-US" sz="1400" dirty="0">
                <a:solidFill>
                  <a:schemeClr val="bg2">
                    <a:lumMod val="75000"/>
                  </a:schemeClr>
                </a:solidFill>
              </a:rPr>
              <a:t>Total size of Spain is: 504782 sq km</a:t>
            </a:r>
          </a:p>
          <a:p>
            <a:endParaRPr lang="en-US" sz="1400" dirty="0">
              <a:solidFill>
                <a:schemeClr val="bg2">
                  <a:lumMod val="75000"/>
                </a:schemeClr>
              </a:solidFill>
            </a:endParaRPr>
          </a:p>
          <a:p>
            <a:endParaRPr lang="en-US" sz="1400" dirty="0">
              <a:solidFill>
                <a:schemeClr val="bg2">
                  <a:lumMod val="75000"/>
                </a:schemeClr>
              </a:solidFill>
            </a:endParaRPr>
          </a:p>
          <a:p>
            <a:r>
              <a:rPr lang="en-US" sz="1400" dirty="0">
                <a:solidFill>
                  <a:schemeClr val="bg2">
                    <a:lumMod val="75000"/>
                  </a:schemeClr>
                </a:solidFill>
              </a:rPr>
              <a:t>National Language of UK is: English</a:t>
            </a:r>
          </a:p>
          <a:p>
            <a:r>
              <a:rPr lang="en-US" sz="1400" dirty="0">
                <a:solidFill>
                  <a:schemeClr val="bg2">
                    <a:lumMod val="75000"/>
                  </a:schemeClr>
                </a:solidFill>
              </a:rPr>
              <a:t>National Language of France is: French</a:t>
            </a:r>
          </a:p>
          <a:p>
            <a:r>
              <a:rPr lang="en-US" sz="1400" dirty="0">
                <a:solidFill>
                  <a:schemeClr val="bg2">
                    <a:lumMod val="75000"/>
                  </a:schemeClr>
                </a:solidFill>
              </a:rPr>
              <a:t>National Language of Spain is: Spanish</a:t>
            </a:r>
          </a:p>
          <a:p>
            <a:endParaRPr lang="en-US" sz="1400" dirty="0">
              <a:solidFill>
                <a:schemeClr val="bg2">
                  <a:lumMod val="75000"/>
                </a:schemeClr>
              </a:solidFill>
            </a:endParaRPr>
          </a:p>
          <a:p>
            <a:endParaRPr lang="en-US" sz="1400" dirty="0">
              <a:solidFill>
                <a:schemeClr val="bg2">
                  <a:lumMod val="75000"/>
                </a:schemeClr>
              </a:solidFill>
            </a:endParaRPr>
          </a:p>
          <a:p>
            <a:r>
              <a:rPr lang="en-US" sz="1400" dirty="0">
                <a:solidFill>
                  <a:schemeClr val="bg2">
                    <a:lumMod val="75000"/>
                  </a:schemeClr>
                </a:solidFill>
              </a:rPr>
              <a:t>Hello</a:t>
            </a:r>
          </a:p>
          <a:p>
            <a:r>
              <a:rPr lang="en-US" sz="1400" dirty="0">
                <a:solidFill>
                  <a:schemeClr val="bg2">
                    <a:lumMod val="75000"/>
                  </a:schemeClr>
                </a:solidFill>
              </a:rPr>
              <a:t>Bonjour</a:t>
            </a:r>
          </a:p>
          <a:p>
            <a:r>
              <a:rPr lang="en-US" sz="1400" dirty="0">
                <a:solidFill>
                  <a:schemeClr val="bg2">
                    <a:lumMod val="75000"/>
                  </a:schemeClr>
                </a:solidFill>
              </a:rPr>
              <a:t>Hola</a:t>
            </a:r>
          </a:p>
        </p:txBody>
      </p:sp>
      <p:cxnSp>
        <p:nvCxnSpPr>
          <p:cNvPr id="10" name="Straight Arrow Connector 9">
            <a:extLst>
              <a:ext uri="{FF2B5EF4-FFF2-40B4-BE49-F238E27FC236}">
                <a16:creationId xmlns:a16="http://schemas.microsoft.com/office/drawing/2014/main" id="{0C42A154-8DAE-4613-2756-43BEFC72C70A}"/>
              </a:ext>
            </a:extLst>
          </p:cNvPr>
          <p:cNvCxnSpPr>
            <a:cxnSpLocks/>
          </p:cNvCxnSpPr>
          <p:nvPr/>
        </p:nvCxnSpPr>
        <p:spPr>
          <a:xfrm flipH="1" flipV="1">
            <a:off x="1701800" y="1701800"/>
            <a:ext cx="3958113" cy="2829927"/>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7DEA29D-38A7-2275-D15E-D10EB7628739}"/>
              </a:ext>
            </a:extLst>
          </p:cNvPr>
          <p:cNvSpPr txBox="1"/>
          <p:nvPr/>
        </p:nvSpPr>
        <p:spPr>
          <a:xfrm>
            <a:off x="4197058" y="4532020"/>
            <a:ext cx="2048759" cy="338554"/>
          </a:xfrm>
          <a:prstGeom prst="rect">
            <a:avLst/>
          </a:prstGeom>
          <a:solidFill>
            <a:schemeClr val="tx1"/>
          </a:solidFill>
          <a:ln w="25400">
            <a:solidFill>
              <a:srgbClr val="00B0F0"/>
            </a:solidFill>
          </a:ln>
        </p:spPr>
        <p:txBody>
          <a:bodyPr wrap="square">
            <a:spAutoFit/>
          </a:bodyPr>
          <a:lstStyle/>
          <a:p>
            <a:r>
              <a:rPr lang="en-US" sz="1600" dirty="0">
                <a:solidFill>
                  <a:schemeClr val="bg2">
                    <a:lumMod val="75000"/>
                  </a:schemeClr>
                </a:solidFill>
              </a:rPr>
              <a:t>Clean class structure </a:t>
            </a:r>
          </a:p>
        </p:txBody>
      </p:sp>
      <p:cxnSp>
        <p:nvCxnSpPr>
          <p:cNvPr id="22" name="Straight Arrow Connector 21">
            <a:extLst>
              <a:ext uri="{FF2B5EF4-FFF2-40B4-BE49-F238E27FC236}">
                <a16:creationId xmlns:a16="http://schemas.microsoft.com/office/drawing/2014/main" id="{C6AD5C24-758E-033B-5CA6-BDAF5044B307}"/>
              </a:ext>
            </a:extLst>
          </p:cNvPr>
          <p:cNvCxnSpPr>
            <a:cxnSpLocks/>
          </p:cNvCxnSpPr>
          <p:nvPr/>
        </p:nvCxnSpPr>
        <p:spPr>
          <a:xfrm flipH="1" flipV="1">
            <a:off x="7361713" y="1104900"/>
            <a:ext cx="3199484" cy="1272515"/>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1830DBF-B062-1628-0349-AA12659C81DD}"/>
              </a:ext>
            </a:extLst>
          </p:cNvPr>
          <p:cNvSpPr txBox="1"/>
          <p:nvPr/>
        </p:nvSpPr>
        <p:spPr>
          <a:xfrm>
            <a:off x="9507590" y="2428170"/>
            <a:ext cx="2506610" cy="338554"/>
          </a:xfrm>
          <a:prstGeom prst="rect">
            <a:avLst/>
          </a:prstGeom>
          <a:solidFill>
            <a:schemeClr val="tx1"/>
          </a:solidFill>
          <a:ln w="25400">
            <a:solidFill>
              <a:srgbClr val="00B0F0"/>
            </a:solidFill>
          </a:ln>
        </p:spPr>
        <p:txBody>
          <a:bodyPr wrap="square">
            <a:spAutoFit/>
          </a:bodyPr>
          <a:lstStyle/>
          <a:p>
            <a:r>
              <a:rPr lang="en-US" sz="1600" dirty="0">
                <a:solidFill>
                  <a:schemeClr val="bg2">
                    <a:lumMod val="75000"/>
                  </a:schemeClr>
                </a:solidFill>
              </a:rPr>
              <a:t>Good use of constructors</a:t>
            </a:r>
          </a:p>
        </p:txBody>
      </p:sp>
      <p:cxnSp>
        <p:nvCxnSpPr>
          <p:cNvPr id="3" name="Straight Arrow Connector 2">
            <a:extLst>
              <a:ext uri="{FF2B5EF4-FFF2-40B4-BE49-F238E27FC236}">
                <a16:creationId xmlns:a16="http://schemas.microsoft.com/office/drawing/2014/main" id="{BFF51E09-0F64-199D-6B49-F33AFA4CF34A}"/>
              </a:ext>
            </a:extLst>
          </p:cNvPr>
          <p:cNvCxnSpPr>
            <a:cxnSpLocks/>
          </p:cNvCxnSpPr>
          <p:nvPr/>
        </p:nvCxnSpPr>
        <p:spPr>
          <a:xfrm flipV="1">
            <a:off x="1408580" y="3715699"/>
            <a:ext cx="0" cy="1239759"/>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231167B-895E-29E9-6A1C-30B882404016}"/>
              </a:ext>
            </a:extLst>
          </p:cNvPr>
          <p:cNvSpPr txBox="1"/>
          <p:nvPr/>
        </p:nvSpPr>
        <p:spPr>
          <a:xfrm>
            <a:off x="238945" y="4955458"/>
            <a:ext cx="2925710" cy="830997"/>
          </a:xfrm>
          <a:prstGeom prst="rect">
            <a:avLst/>
          </a:prstGeom>
          <a:solidFill>
            <a:schemeClr val="tx1"/>
          </a:solidFill>
          <a:ln w="25400">
            <a:solidFill>
              <a:srgbClr val="00B0F0"/>
            </a:solidFill>
          </a:ln>
        </p:spPr>
        <p:txBody>
          <a:bodyPr wrap="square">
            <a:spAutoFit/>
          </a:bodyPr>
          <a:lstStyle/>
          <a:p>
            <a:r>
              <a:rPr lang="en-US" sz="1600" dirty="0">
                <a:solidFill>
                  <a:schemeClr val="bg2">
                    <a:lumMod val="75000"/>
                  </a:schemeClr>
                </a:solidFill>
              </a:rPr>
              <a:t>What if </a:t>
            </a:r>
            <a:r>
              <a:rPr lang="en-US" sz="1600" dirty="0" err="1">
                <a:solidFill>
                  <a:schemeClr val="bg2">
                    <a:lumMod val="75000"/>
                  </a:schemeClr>
                </a:solidFill>
              </a:rPr>
              <a:t>national_language</a:t>
            </a:r>
            <a:r>
              <a:rPr lang="en-US" sz="1600" dirty="0">
                <a:solidFill>
                  <a:schemeClr val="bg2">
                    <a:lumMod val="75000"/>
                  </a:schemeClr>
                </a:solidFill>
              </a:rPr>
              <a:t> is not a match? Consider a default or a warning</a:t>
            </a:r>
          </a:p>
        </p:txBody>
      </p:sp>
    </p:spTree>
    <p:extLst>
      <p:ext uri="{BB962C8B-B14F-4D97-AF65-F5344CB8AC3E}">
        <p14:creationId xmlns:p14="http://schemas.microsoft.com/office/powerpoint/2010/main" val="309465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dissolve">
                                      <p:cBhvr>
                                        <p:cTn id="15" dur="500"/>
                                        <p:tgtEl>
                                          <p:spTgt spid="23"/>
                                        </p:tgtEl>
                                      </p:cBhvr>
                                    </p:animEffect>
                                  </p:childTnLst>
                                </p:cTn>
                              </p:par>
                              <p:par>
                                <p:cTn id="16" presetID="9"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dissolv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par>
                                <p:cTn id="24" presetID="9"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dissolv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19D84-7CAB-964B-0C67-E5038D25D2F7}"/>
              </a:ext>
            </a:extLst>
          </p:cNvPr>
          <p:cNvSpPr>
            <a:spLocks noGrp="1"/>
          </p:cNvSpPr>
          <p:nvPr>
            <p:ph type="title"/>
          </p:nvPr>
        </p:nvSpPr>
        <p:spPr>
          <a:xfrm>
            <a:off x="7474225" y="230458"/>
            <a:ext cx="3793331" cy="1257300"/>
          </a:xfrm>
        </p:spPr>
        <p:txBody>
          <a:bodyPr/>
          <a:lstStyle/>
          <a:p>
            <a:r>
              <a:rPr lang="en-GB" dirty="0"/>
              <a:t>Rosie</a:t>
            </a:r>
          </a:p>
        </p:txBody>
      </p:sp>
      <p:sp>
        <p:nvSpPr>
          <p:cNvPr id="5" name="TextBox 4">
            <a:extLst>
              <a:ext uri="{FF2B5EF4-FFF2-40B4-BE49-F238E27FC236}">
                <a16:creationId xmlns:a16="http://schemas.microsoft.com/office/drawing/2014/main" id="{8C59B838-D914-07E0-6F43-6F03A8372C0E}"/>
              </a:ext>
            </a:extLst>
          </p:cNvPr>
          <p:cNvSpPr txBox="1"/>
          <p:nvPr/>
        </p:nvSpPr>
        <p:spPr>
          <a:xfrm>
            <a:off x="0" y="542441"/>
            <a:ext cx="6112564" cy="4832092"/>
          </a:xfrm>
          <a:prstGeom prst="rect">
            <a:avLst/>
          </a:prstGeom>
          <a:solidFill>
            <a:schemeClr val="bg1"/>
          </a:solidFill>
          <a:ln w="31750">
            <a:solidFill>
              <a:srgbClr val="FF0000"/>
            </a:solidFill>
          </a:ln>
        </p:spPr>
        <p:txBody>
          <a:bodyPr wrap="square">
            <a:spAutoFit/>
          </a:bodyPr>
          <a:lstStyle/>
          <a:p>
            <a:r>
              <a:rPr lang="en-GB" sz="1400" b="0" i="1" dirty="0">
                <a:solidFill>
                  <a:srgbClr val="66D9EF"/>
                </a:solidFill>
                <a:effectLst/>
                <a:latin typeface="Menlo" panose="020B0609030804020204" pitchFamily="49" charset="0"/>
              </a:rPr>
              <a:t>class</a:t>
            </a:r>
            <a:r>
              <a:rPr lang="en-GB" sz="1400" b="0" dirty="0">
                <a:solidFill>
                  <a:srgbClr val="F8F8F2"/>
                </a:solidFill>
                <a:effectLst/>
                <a:latin typeface="Menlo" panose="020B0609030804020204" pitchFamily="49" charset="0"/>
              </a:rPr>
              <a:t> </a:t>
            </a:r>
            <a:r>
              <a:rPr lang="en-GB" sz="1400" b="0" u="sng" dirty="0">
                <a:solidFill>
                  <a:srgbClr val="A6E22E"/>
                </a:solidFill>
                <a:effectLst/>
                <a:latin typeface="Menlo" panose="020B0609030804020204" pitchFamily="49" charset="0"/>
              </a:rPr>
              <a:t>country</a:t>
            </a:r>
            <a:r>
              <a:rPr lang="en-GB" sz="1400" b="0" dirty="0">
                <a:solidFill>
                  <a:srgbClr val="F8F8F2"/>
                </a:solidFill>
                <a:effectLst/>
                <a:latin typeface="Menlo" panose="020B0609030804020204" pitchFamily="49" charset="0"/>
              </a:rPr>
              <a:t> {</a:t>
            </a:r>
          </a:p>
          <a:p>
            <a:r>
              <a:rPr lang="en-GB" sz="1400" b="0" i="1" dirty="0">
                <a:solidFill>
                  <a:srgbClr val="66D9EF"/>
                </a:solidFill>
                <a:effectLst/>
                <a:latin typeface="Menlo" panose="020B0609030804020204" pitchFamily="49" charset="0"/>
              </a:rPr>
              <a:t>public:</a:t>
            </a:r>
            <a:endParaRPr lang="en-GB" sz="1400" b="0" dirty="0">
              <a:solidFill>
                <a:srgbClr val="F8F8F2"/>
              </a:solidFill>
              <a:effectLst/>
              <a:latin typeface="Menlo" panose="020B0609030804020204" pitchFamily="49" charset="0"/>
            </a:endParaRPr>
          </a:p>
          <a:p>
            <a:r>
              <a:rPr lang="en-GB" sz="1400" b="0" i="1" dirty="0">
                <a:solidFill>
                  <a:srgbClr val="66D9EF"/>
                </a:solidFill>
                <a:effectLst/>
                <a:latin typeface="Menlo" panose="020B0609030804020204" pitchFamily="49" charset="0"/>
              </a:rPr>
              <a:t>int</a:t>
            </a:r>
            <a:r>
              <a:rPr lang="en-GB" sz="1400" b="0" dirty="0">
                <a:solidFill>
                  <a:srgbClr val="F8F8F2"/>
                </a:solidFill>
                <a:effectLst/>
                <a:latin typeface="Menlo" panose="020B0609030804020204" pitchFamily="49" charset="0"/>
              </a:rPr>
              <a:t> population;</a:t>
            </a:r>
          </a:p>
          <a:p>
            <a:r>
              <a:rPr lang="en-GB" sz="1400" b="0" i="1" dirty="0">
                <a:solidFill>
                  <a:srgbClr val="66D9EF"/>
                </a:solidFill>
                <a:effectLst/>
                <a:latin typeface="Menlo" panose="020B0609030804020204" pitchFamily="49" charset="0"/>
              </a:rPr>
              <a:t>int</a:t>
            </a:r>
            <a:r>
              <a:rPr lang="en-GB" sz="1400" b="0" dirty="0">
                <a:solidFill>
                  <a:srgbClr val="F8F8F2"/>
                </a:solidFill>
                <a:effectLst/>
                <a:latin typeface="Menlo" panose="020B0609030804020204" pitchFamily="49" charset="0"/>
              </a:rPr>
              <a:t> size;</a:t>
            </a:r>
          </a:p>
          <a:p>
            <a:r>
              <a:rPr lang="en-GB" sz="1400" b="0" dirty="0">
                <a:solidFill>
                  <a:srgbClr val="F8F8F2"/>
                </a:solidFill>
                <a:effectLst/>
                <a:latin typeface="Menlo" panose="020B0609030804020204" pitchFamily="49" charset="0"/>
              </a:rPr>
              <a:t>string </a:t>
            </a:r>
            <a:r>
              <a:rPr lang="en-GB" sz="1400" b="0" dirty="0" err="1">
                <a:solidFill>
                  <a:srgbClr val="F8F8F2"/>
                </a:solidFill>
                <a:effectLst/>
                <a:latin typeface="Menlo" panose="020B0609030804020204" pitchFamily="49" charset="0"/>
              </a:rPr>
              <a:t>national_language</a:t>
            </a:r>
            <a:r>
              <a:rPr lang="en-GB" sz="1400" b="0" dirty="0">
                <a:solidFill>
                  <a:srgbClr val="F8F8F2"/>
                </a:solidFill>
                <a:effectLst/>
                <a:latin typeface="Menlo" panose="020B0609030804020204" pitchFamily="49" charset="0"/>
              </a:rPr>
              <a:t>;</a:t>
            </a:r>
          </a:p>
          <a:p>
            <a:r>
              <a:rPr lang="en-GB" sz="1400" b="0" dirty="0">
                <a:solidFill>
                  <a:srgbClr val="A6E22E"/>
                </a:solidFill>
                <a:effectLst/>
                <a:latin typeface="Menlo" panose="020B0609030804020204" pitchFamily="49" charset="0"/>
              </a:rPr>
              <a:t>country</a:t>
            </a:r>
            <a:r>
              <a:rPr lang="en-GB" sz="1400" b="0" dirty="0">
                <a:solidFill>
                  <a:srgbClr val="F8F8F2"/>
                </a:solidFill>
                <a:effectLst/>
                <a:latin typeface="Menlo" panose="020B0609030804020204" pitchFamily="49" charset="0"/>
              </a:rPr>
              <a:t>(</a:t>
            </a:r>
            <a:r>
              <a:rPr lang="en-GB" sz="1400" b="0" i="1" dirty="0">
                <a:solidFill>
                  <a:srgbClr val="66D9EF"/>
                </a:solidFill>
                <a:effectLst/>
                <a:latin typeface="Menlo" panose="020B0609030804020204" pitchFamily="49" charset="0"/>
              </a:rPr>
              <a:t>int</a:t>
            </a:r>
            <a:r>
              <a:rPr lang="en-GB" sz="1400" b="0" dirty="0">
                <a:solidFill>
                  <a:srgbClr val="F8F8F2"/>
                </a:solidFill>
                <a:effectLst/>
                <a:latin typeface="Menlo" panose="020B0609030804020204" pitchFamily="49" charset="0"/>
              </a:rPr>
              <a:t> </a:t>
            </a:r>
            <a:r>
              <a:rPr lang="en-GB" sz="1400" b="0" i="1" dirty="0">
                <a:solidFill>
                  <a:srgbClr val="FD971F"/>
                </a:solidFill>
                <a:effectLst/>
                <a:latin typeface="Menlo" panose="020B0609030804020204" pitchFamily="49" charset="0"/>
              </a:rPr>
              <a:t>p</a:t>
            </a:r>
            <a:r>
              <a:rPr lang="en-GB" sz="1400" b="0" dirty="0">
                <a:solidFill>
                  <a:srgbClr val="F8F8F2"/>
                </a:solidFill>
                <a:effectLst/>
                <a:latin typeface="Menlo" panose="020B0609030804020204" pitchFamily="49" charset="0"/>
              </a:rPr>
              <a:t>, </a:t>
            </a:r>
            <a:r>
              <a:rPr lang="en-GB" sz="1400" b="0" i="1" dirty="0">
                <a:solidFill>
                  <a:srgbClr val="66D9EF"/>
                </a:solidFill>
                <a:effectLst/>
                <a:latin typeface="Menlo" panose="020B0609030804020204" pitchFamily="49" charset="0"/>
              </a:rPr>
              <a:t>int</a:t>
            </a:r>
            <a:r>
              <a:rPr lang="en-GB" sz="1400" b="0" dirty="0">
                <a:solidFill>
                  <a:srgbClr val="F8F8F2"/>
                </a:solidFill>
                <a:effectLst/>
                <a:latin typeface="Menlo" panose="020B0609030804020204" pitchFamily="49" charset="0"/>
              </a:rPr>
              <a:t> </a:t>
            </a:r>
            <a:r>
              <a:rPr lang="en-GB" sz="1400" b="0" i="1" dirty="0">
                <a:solidFill>
                  <a:srgbClr val="FD971F"/>
                </a:solidFill>
                <a:effectLst/>
                <a:latin typeface="Menlo" panose="020B0609030804020204" pitchFamily="49" charset="0"/>
              </a:rPr>
              <a:t>s</a:t>
            </a:r>
            <a:r>
              <a:rPr lang="en-GB" sz="1400" b="0" dirty="0">
                <a:solidFill>
                  <a:srgbClr val="F8F8F2"/>
                </a:solidFill>
                <a:effectLst/>
                <a:latin typeface="Menlo" panose="020B0609030804020204" pitchFamily="49" charset="0"/>
              </a:rPr>
              <a:t>, </a:t>
            </a:r>
            <a:r>
              <a:rPr lang="en-GB" sz="1400" b="0" u="sng" dirty="0">
                <a:solidFill>
                  <a:srgbClr val="A6E22E"/>
                </a:solidFill>
                <a:effectLst/>
                <a:latin typeface="Menlo" panose="020B0609030804020204" pitchFamily="49" charset="0"/>
              </a:rPr>
              <a:t>string</a:t>
            </a:r>
            <a:r>
              <a:rPr lang="en-GB" sz="1400" b="0" dirty="0">
                <a:solidFill>
                  <a:srgbClr val="F8F8F2"/>
                </a:solidFill>
                <a:effectLst/>
                <a:latin typeface="Menlo" panose="020B0609030804020204" pitchFamily="49" charset="0"/>
              </a:rPr>
              <a:t> </a:t>
            </a:r>
            <a:r>
              <a:rPr lang="en-GB" sz="1400" b="0" i="1" dirty="0" err="1">
                <a:solidFill>
                  <a:srgbClr val="FD971F"/>
                </a:solidFill>
                <a:effectLst/>
                <a:latin typeface="Menlo" panose="020B0609030804020204" pitchFamily="49" charset="0"/>
              </a:rPr>
              <a:t>nl</a:t>
            </a:r>
            <a:r>
              <a:rPr lang="en-GB" sz="1400" b="0" dirty="0">
                <a:solidFill>
                  <a:srgbClr val="F8F8F2"/>
                </a:solidFill>
                <a:effectLst/>
                <a:latin typeface="Menlo" panose="020B0609030804020204" pitchFamily="49" charset="0"/>
              </a:rPr>
              <a:t>) {</a:t>
            </a:r>
          </a:p>
          <a:p>
            <a:r>
              <a:rPr lang="en-GB" sz="1400" b="0" dirty="0">
                <a:solidFill>
                  <a:srgbClr val="F8F8F2"/>
                </a:solidFill>
                <a:effectLst/>
                <a:latin typeface="Menlo" panose="020B0609030804020204" pitchFamily="49" charset="0"/>
              </a:rPr>
              <a:t>population </a:t>
            </a:r>
            <a:r>
              <a:rPr lang="en-GB" sz="1400" b="0" dirty="0">
                <a:solidFill>
                  <a:srgbClr val="F92672"/>
                </a:solidFill>
                <a:effectLst/>
                <a:latin typeface="Menlo" panose="020B0609030804020204" pitchFamily="49" charset="0"/>
              </a:rPr>
              <a:t>=</a:t>
            </a:r>
            <a:r>
              <a:rPr lang="en-GB" sz="1400" b="0" dirty="0">
                <a:solidFill>
                  <a:srgbClr val="F8F8F2"/>
                </a:solidFill>
                <a:effectLst/>
                <a:latin typeface="Menlo" panose="020B0609030804020204" pitchFamily="49" charset="0"/>
              </a:rPr>
              <a:t> p;</a:t>
            </a:r>
          </a:p>
          <a:p>
            <a:r>
              <a:rPr lang="en-GB" sz="1400" b="0" dirty="0">
                <a:solidFill>
                  <a:srgbClr val="F8F8F2"/>
                </a:solidFill>
                <a:effectLst/>
                <a:latin typeface="Menlo" panose="020B0609030804020204" pitchFamily="49" charset="0"/>
              </a:rPr>
              <a:t>size </a:t>
            </a:r>
            <a:r>
              <a:rPr lang="en-GB" sz="1400" b="0" dirty="0">
                <a:solidFill>
                  <a:srgbClr val="F92672"/>
                </a:solidFill>
                <a:effectLst/>
                <a:latin typeface="Menlo" panose="020B0609030804020204" pitchFamily="49" charset="0"/>
              </a:rPr>
              <a:t>=</a:t>
            </a:r>
            <a:r>
              <a:rPr lang="en-GB" sz="1400" b="0" dirty="0">
                <a:solidFill>
                  <a:srgbClr val="F8F8F2"/>
                </a:solidFill>
                <a:effectLst/>
                <a:latin typeface="Menlo" panose="020B0609030804020204" pitchFamily="49" charset="0"/>
              </a:rPr>
              <a:t> s;</a:t>
            </a:r>
          </a:p>
          <a:p>
            <a:r>
              <a:rPr lang="en-GB" sz="1400" b="0" dirty="0" err="1">
                <a:solidFill>
                  <a:srgbClr val="F8F8F2"/>
                </a:solidFill>
                <a:effectLst/>
                <a:latin typeface="Menlo" panose="020B0609030804020204" pitchFamily="49" charset="0"/>
              </a:rPr>
              <a:t>national_language</a:t>
            </a:r>
            <a:r>
              <a:rPr lang="en-GB" sz="1400" b="0" dirty="0">
                <a:solidFill>
                  <a:srgbClr val="F8F8F2"/>
                </a:solidFill>
                <a:effectLst/>
                <a:latin typeface="Menlo" panose="020B0609030804020204" pitchFamily="49" charset="0"/>
              </a:rPr>
              <a:t> </a:t>
            </a:r>
            <a:r>
              <a:rPr lang="en-GB" sz="1400" b="0" dirty="0">
                <a:solidFill>
                  <a:srgbClr val="F92672"/>
                </a:solidFill>
                <a:effectLst/>
                <a:latin typeface="Menlo" panose="020B0609030804020204" pitchFamily="49" charset="0"/>
              </a:rPr>
              <a:t>=</a:t>
            </a:r>
            <a:r>
              <a:rPr lang="en-GB" sz="1400" b="0" dirty="0">
                <a:solidFill>
                  <a:srgbClr val="F8F8F2"/>
                </a:solidFill>
                <a:effectLst/>
                <a:latin typeface="Menlo" panose="020B0609030804020204" pitchFamily="49" charset="0"/>
              </a:rPr>
              <a:t> </a:t>
            </a:r>
            <a:r>
              <a:rPr lang="en-GB" sz="1400" b="0" dirty="0" err="1">
                <a:solidFill>
                  <a:srgbClr val="F8F8F2"/>
                </a:solidFill>
                <a:effectLst/>
                <a:latin typeface="Menlo" panose="020B0609030804020204" pitchFamily="49" charset="0"/>
              </a:rPr>
              <a:t>nl</a:t>
            </a:r>
            <a:r>
              <a:rPr lang="en-GB" sz="1400" b="0" dirty="0">
                <a:solidFill>
                  <a:srgbClr val="F8F8F2"/>
                </a:solidFill>
                <a:effectLst/>
                <a:latin typeface="Menlo" panose="020B0609030804020204" pitchFamily="49" charset="0"/>
              </a:rPr>
              <a:t>;</a:t>
            </a:r>
          </a:p>
          <a:p>
            <a:r>
              <a:rPr lang="en-GB" sz="1400" b="0" dirty="0">
                <a:solidFill>
                  <a:srgbClr val="F8F8F2"/>
                </a:solidFill>
                <a:effectLst/>
                <a:latin typeface="Menlo" panose="020B0609030804020204" pitchFamily="49" charset="0"/>
              </a:rPr>
              <a:t>}</a:t>
            </a:r>
          </a:p>
          <a:p>
            <a:r>
              <a:rPr lang="en-GB" sz="1400" b="0" i="1" dirty="0">
                <a:solidFill>
                  <a:srgbClr val="66D9EF"/>
                </a:solidFill>
                <a:effectLst/>
                <a:latin typeface="Menlo" panose="020B0609030804020204" pitchFamily="49" charset="0"/>
              </a:rPr>
              <a:t>void</a:t>
            </a:r>
            <a:r>
              <a:rPr lang="en-GB" sz="1400" b="0" dirty="0">
                <a:solidFill>
                  <a:srgbClr val="F8F8F2"/>
                </a:solidFill>
                <a:effectLst/>
                <a:latin typeface="Menlo" panose="020B0609030804020204" pitchFamily="49" charset="0"/>
              </a:rPr>
              <a:t> </a:t>
            </a:r>
            <a:r>
              <a:rPr lang="en-GB" sz="1400" b="0" dirty="0">
                <a:solidFill>
                  <a:srgbClr val="A6E22E"/>
                </a:solidFill>
                <a:effectLst/>
                <a:latin typeface="Menlo" panose="020B0609030804020204" pitchFamily="49" charset="0"/>
              </a:rPr>
              <a:t>greet</a:t>
            </a:r>
            <a:r>
              <a:rPr lang="en-GB" sz="1400" b="0" dirty="0">
                <a:solidFill>
                  <a:srgbClr val="F8F8F2"/>
                </a:solidFill>
                <a:effectLst/>
                <a:latin typeface="Menlo" panose="020B0609030804020204" pitchFamily="49" charset="0"/>
              </a:rPr>
              <a:t>() {</a:t>
            </a:r>
          </a:p>
          <a:p>
            <a:r>
              <a:rPr lang="en-GB" sz="1400" b="0" dirty="0">
                <a:solidFill>
                  <a:srgbClr val="F92672"/>
                </a:solidFill>
                <a:effectLst/>
                <a:latin typeface="Menlo" panose="020B0609030804020204" pitchFamily="49" charset="0"/>
              </a:rPr>
              <a:t>if</a:t>
            </a:r>
            <a:r>
              <a:rPr lang="en-GB" sz="1400" b="0" dirty="0">
                <a:solidFill>
                  <a:srgbClr val="F8F8F2"/>
                </a:solidFill>
                <a:effectLst/>
                <a:latin typeface="Menlo" panose="020B0609030804020204" pitchFamily="49" charset="0"/>
              </a:rPr>
              <a:t>(</a:t>
            </a:r>
            <a:r>
              <a:rPr lang="en-GB" sz="1400" b="0" dirty="0" err="1">
                <a:solidFill>
                  <a:srgbClr val="F8F8F2"/>
                </a:solidFill>
                <a:effectLst/>
                <a:latin typeface="Menlo" panose="020B0609030804020204" pitchFamily="49" charset="0"/>
              </a:rPr>
              <a:t>national_language</a:t>
            </a:r>
            <a:r>
              <a:rPr lang="en-GB" sz="1400" b="0" dirty="0">
                <a:solidFill>
                  <a:srgbClr val="F8F8F2"/>
                </a:solidFill>
                <a:effectLst/>
                <a:latin typeface="Menlo" panose="020B0609030804020204" pitchFamily="49" charset="0"/>
              </a:rPr>
              <a:t> </a:t>
            </a:r>
            <a:r>
              <a:rPr lang="en-GB" sz="1400" b="0" dirty="0">
                <a:solidFill>
                  <a:srgbClr val="F92672"/>
                </a:solidFill>
                <a:effectLst/>
                <a:latin typeface="Menlo" panose="020B0609030804020204" pitchFamily="49" charset="0"/>
              </a:rPr>
              <a:t>==</a:t>
            </a:r>
            <a:r>
              <a:rPr lang="en-GB" sz="1400" b="0" dirty="0">
                <a:solidFill>
                  <a:srgbClr val="F8F8F2"/>
                </a:solidFill>
                <a:effectLst/>
                <a:latin typeface="Menlo" panose="020B0609030804020204" pitchFamily="49" charset="0"/>
              </a:rPr>
              <a:t> </a:t>
            </a:r>
            <a:r>
              <a:rPr lang="en-GB" sz="1400" b="0" dirty="0">
                <a:solidFill>
                  <a:srgbClr val="E6DB74"/>
                </a:solidFill>
                <a:effectLst/>
                <a:latin typeface="Menlo" panose="020B0609030804020204" pitchFamily="49" charset="0"/>
              </a:rPr>
              <a:t>"English"</a:t>
            </a:r>
            <a:r>
              <a:rPr lang="en-GB" sz="1400" b="0" dirty="0">
                <a:solidFill>
                  <a:srgbClr val="F8F8F2"/>
                </a:solidFill>
                <a:effectLst/>
                <a:latin typeface="Menlo" panose="020B0609030804020204" pitchFamily="49" charset="0"/>
              </a:rPr>
              <a:t>) {</a:t>
            </a:r>
          </a:p>
          <a:p>
            <a:r>
              <a:rPr lang="en-GB" sz="1400" b="0" dirty="0" err="1">
                <a:solidFill>
                  <a:srgbClr val="F8F8F2"/>
                </a:solidFill>
                <a:effectLst/>
                <a:latin typeface="Menlo" panose="020B0609030804020204" pitchFamily="49" charset="0"/>
              </a:rPr>
              <a:t>cout</a:t>
            </a:r>
            <a:r>
              <a:rPr lang="en-GB" sz="1400" b="0" dirty="0">
                <a:solidFill>
                  <a:srgbClr val="F8F8F2"/>
                </a:solidFill>
                <a:effectLst/>
                <a:latin typeface="Menlo" panose="020B0609030804020204" pitchFamily="49" charset="0"/>
              </a:rPr>
              <a:t> </a:t>
            </a:r>
            <a:r>
              <a:rPr lang="en-GB" sz="1400" b="0" dirty="0">
                <a:solidFill>
                  <a:srgbClr val="F92672"/>
                </a:solidFill>
                <a:effectLst/>
                <a:latin typeface="Menlo" panose="020B0609030804020204" pitchFamily="49" charset="0"/>
              </a:rPr>
              <a:t>&lt;&lt;</a:t>
            </a:r>
            <a:r>
              <a:rPr lang="en-GB" sz="1400" b="0" dirty="0">
                <a:solidFill>
                  <a:srgbClr val="E6DB74"/>
                </a:solidFill>
                <a:effectLst/>
                <a:latin typeface="Menlo" panose="020B0609030804020204" pitchFamily="49" charset="0"/>
              </a:rPr>
              <a:t>"Hello!"</a:t>
            </a:r>
            <a:r>
              <a:rPr lang="en-GB" sz="1400" b="0" dirty="0">
                <a:solidFill>
                  <a:srgbClr val="F8F8F2"/>
                </a:solidFill>
                <a:effectLst/>
                <a:latin typeface="Menlo" panose="020B0609030804020204" pitchFamily="49" charset="0"/>
              </a:rPr>
              <a:t> </a:t>
            </a:r>
            <a:r>
              <a:rPr lang="en-GB" sz="1400" b="0" dirty="0">
                <a:solidFill>
                  <a:srgbClr val="F92672"/>
                </a:solidFill>
                <a:effectLst/>
                <a:latin typeface="Menlo" panose="020B0609030804020204" pitchFamily="49" charset="0"/>
              </a:rPr>
              <a:t>&lt;&lt;</a:t>
            </a:r>
            <a:r>
              <a:rPr lang="en-GB" sz="1400" b="0" dirty="0">
                <a:solidFill>
                  <a:srgbClr val="E6DB74"/>
                </a:solidFill>
                <a:effectLst/>
                <a:latin typeface="Menlo" panose="020B0609030804020204" pitchFamily="49" charset="0"/>
              </a:rPr>
              <a:t>"</a:t>
            </a:r>
            <a:r>
              <a:rPr lang="en-GB" sz="1400" b="0" dirty="0">
                <a:solidFill>
                  <a:srgbClr val="AE81FF"/>
                </a:solidFill>
                <a:effectLst/>
                <a:latin typeface="Menlo" panose="020B0609030804020204" pitchFamily="49" charset="0"/>
              </a:rPr>
              <a:t>\n</a:t>
            </a:r>
            <a:r>
              <a:rPr lang="en-GB" sz="1400" b="0" dirty="0">
                <a:solidFill>
                  <a:srgbClr val="E6DB74"/>
                </a:solidFill>
                <a:effectLst/>
                <a:latin typeface="Menlo" panose="020B0609030804020204" pitchFamily="49" charset="0"/>
              </a:rPr>
              <a:t>"</a:t>
            </a:r>
            <a:r>
              <a:rPr lang="en-GB" sz="1400" b="0" dirty="0">
                <a:solidFill>
                  <a:srgbClr val="F8F8F2"/>
                </a:solidFill>
                <a:effectLst/>
                <a:latin typeface="Menlo" panose="020B0609030804020204" pitchFamily="49" charset="0"/>
              </a:rPr>
              <a:t>;</a:t>
            </a:r>
          </a:p>
          <a:p>
            <a:r>
              <a:rPr lang="en-GB" sz="1400" b="0" dirty="0">
                <a:solidFill>
                  <a:srgbClr val="F8F8F2"/>
                </a:solidFill>
                <a:effectLst/>
                <a:latin typeface="Menlo" panose="020B0609030804020204" pitchFamily="49" charset="0"/>
              </a:rPr>
              <a:t>}</a:t>
            </a:r>
          </a:p>
          <a:p>
            <a:r>
              <a:rPr lang="en-GB" sz="1400" b="0" dirty="0">
                <a:solidFill>
                  <a:srgbClr val="F92672"/>
                </a:solidFill>
                <a:effectLst/>
                <a:latin typeface="Menlo" panose="020B0609030804020204" pitchFamily="49" charset="0"/>
              </a:rPr>
              <a:t>if</a:t>
            </a:r>
            <a:r>
              <a:rPr lang="en-GB" sz="1400" b="0" dirty="0">
                <a:solidFill>
                  <a:srgbClr val="F8F8F2"/>
                </a:solidFill>
                <a:effectLst/>
                <a:latin typeface="Menlo" panose="020B0609030804020204" pitchFamily="49" charset="0"/>
              </a:rPr>
              <a:t>(</a:t>
            </a:r>
            <a:r>
              <a:rPr lang="en-GB" sz="1400" b="0" dirty="0" err="1">
                <a:solidFill>
                  <a:srgbClr val="F8F8F2"/>
                </a:solidFill>
                <a:effectLst/>
                <a:latin typeface="Menlo" panose="020B0609030804020204" pitchFamily="49" charset="0"/>
              </a:rPr>
              <a:t>national_language</a:t>
            </a:r>
            <a:r>
              <a:rPr lang="en-GB" sz="1400" b="0" dirty="0">
                <a:solidFill>
                  <a:srgbClr val="F8F8F2"/>
                </a:solidFill>
                <a:effectLst/>
                <a:latin typeface="Menlo" panose="020B0609030804020204" pitchFamily="49" charset="0"/>
              </a:rPr>
              <a:t> </a:t>
            </a:r>
            <a:r>
              <a:rPr lang="en-GB" sz="1400" b="0" dirty="0">
                <a:solidFill>
                  <a:srgbClr val="F92672"/>
                </a:solidFill>
                <a:effectLst/>
                <a:latin typeface="Menlo" panose="020B0609030804020204" pitchFamily="49" charset="0"/>
              </a:rPr>
              <a:t>==</a:t>
            </a:r>
            <a:r>
              <a:rPr lang="en-GB" sz="1400" b="0" dirty="0">
                <a:solidFill>
                  <a:srgbClr val="F8F8F2"/>
                </a:solidFill>
                <a:effectLst/>
                <a:latin typeface="Menlo" panose="020B0609030804020204" pitchFamily="49" charset="0"/>
              </a:rPr>
              <a:t> </a:t>
            </a:r>
            <a:r>
              <a:rPr lang="en-GB" sz="1400" b="0" dirty="0">
                <a:solidFill>
                  <a:srgbClr val="E6DB74"/>
                </a:solidFill>
                <a:effectLst/>
                <a:latin typeface="Menlo" panose="020B0609030804020204" pitchFamily="49" charset="0"/>
              </a:rPr>
              <a:t>"French"</a:t>
            </a:r>
            <a:r>
              <a:rPr lang="en-GB" sz="1400" b="0" dirty="0">
                <a:solidFill>
                  <a:srgbClr val="F8F8F2"/>
                </a:solidFill>
                <a:effectLst/>
                <a:latin typeface="Menlo" panose="020B0609030804020204" pitchFamily="49" charset="0"/>
              </a:rPr>
              <a:t>) {</a:t>
            </a:r>
          </a:p>
          <a:p>
            <a:r>
              <a:rPr lang="en-GB" sz="1400" b="0" dirty="0" err="1">
                <a:solidFill>
                  <a:srgbClr val="F8F8F2"/>
                </a:solidFill>
                <a:effectLst/>
                <a:latin typeface="Menlo" panose="020B0609030804020204" pitchFamily="49" charset="0"/>
              </a:rPr>
              <a:t>cout</a:t>
            </a:r>
            <a:r>
              <a:rPr lang="en-GB" sz="1400" b="0" dirty="0">
                <a:solidFill>
                  <a:srgbClr val="F8F8F2"/>
                </a:solidFill>
                <a:effectLst/>
                <a:latin typeface="Menlo" panose="020B0609030804020204" pitchFamily="49" charset="0"/>
              </a:rPr>
              <a:t> </a:t>
            </a:r>
            <a:r>
              <a:rPr lang="en-GB" sz="1400" b="0" dirty="0">
                <a:solidFill>
                  <a:srgbClr val="F92672"/>
                </a:solidFill>
                <a:effectLst/>
                <a:latin typeface="Menlo" panose="020B0609030804020204" pitchFamily="49" charset="0"/>
              </a:rPr>
              <a:t>&lt;&lt;</a:t>
            </a:r>
            <a:r>
              <a:rPr lang="en-GB" sz="1400" b="0" dirty="0">
                <a:solidFill>
                  <a:srgbClr val="E6DB74"/>
                </a:solidFill>
                <a:effectLst/>
                <a:latin typeface="Menlo" panose="020B0609030804020204" pitchFamily="49" charset="0"/>
              </a:rPr>
              <a:t>"Bonjour!"</a:t>
            </a:r>
            <a:r>
              <a:rPr lang="en-GB" sz="1400" b="0" dirty="0">
                <a:solidFill>
                  <a:srgbClr val="F8F8F2"/>
                </a:solidFill>
                <a:effectLst/>
                <a:latin typeface="Menlo" panose="020B0609030804020204" pitchFamily="49" charset="0"/>
              </a:rPr>
              <a:t> </a:t>
            </a:r>
            <a:r>
              <a:rPr lang="en-GB" sz="1400" b="0" dirty="0">
                <a:solidFill>
                  <a:srgbClr val="F92672"/>
                </a:solidFill>
                <a:effectLst/>
                <a:latin typeface="Menlo" panose="020B0609030804020204" pitchFamily="49" charset="0"/>
              </a:rPr>
              <a:t>&lt;&lt;</a:t>
            </a:r>
            <a:r>
              <a:rPr lang="en-GB" sz="1400" b="0" dirty="0">
                <a:solidFill>
                  <a:srgbClr val="E6DB74"/>
                </a:solidFill>
                <a:effectLst/>
                <a:latin typeface="Menlo" panose="020B0609030804020204" pitchFamily="49" charset="0"/>
              </a:rPr>
              <a:t>"</a:t>
            </a:r>
            <a:r>
              <a:rPr lang="en-GB" sz="1400" b="0" dirty="0">
                <a:solidFill>
                  <a:srgbClr val="AE81FF"/>
                </a:solidFill>
                <a:effectLst/>
                <a:latin typeface="Menlo" panose="020B0609030804020204" pitchFamily="49" charset="0"/>
              </a:rPr>
              <a:t>\n</a:t>
            </a:r>
            <a:r>
              <a:rPr lang="en-GB" sz="1400" b="0" dirty="0">
                <a:solidFill>
                  <a:srgbClr val="E6DB74"/>
                </a:solidFill>
                <a:effectLst/>
                <a:latin typeface="Menlo" panose="020B0609030804020204" pitchFamily="49" charset="0"/>
              </a:rPr>
              <a:t>"</a:t>
            </a:r>
            <a:r>
              <a:rPr lang="en-GB" sz="1400" b="0" dirty="0">
                <a:solidFill>
                  <a:srgbClr val="F8F8F2"/>
                </a:solidFill>
                <a:effectLst/>
                <a:latin typeface="Menlo" panose="020B0609030804020204" pitchFamily="49" charset="0"/>
              </a:rPr>
              <a:t>;</a:t>
            </a:r>
          </a:p>
          <a:p>
            <a:r>
              <a:rPr lang="en-GB" sz="1400" b="0" dirty="0">
                <a:solidFill>
                  <a:srgbClr val="F8F8F2"/>
                </a:solidFill>
                <a:effectLst/>
                <a:latin typeface="Menlo" panose="020B0609030804020204" pitchFamily="49" charset="0"/>
              </a:rPr>
              <a:t>}</a:t>
            </a:r>
          </a:p>
          <a:p>
            <a:r>
              <a:rPr lang="en-GB" sz="1400" b="0" dirty="0">
                <a:solidFill>
                  <a:srgbClr val="F92672"/>
                </a:solidFill>
                <a:effectLst/>
                <a:latin typeface="Menlo" panose="020B0609030804020204" pitchFamily="49" charset="0"/>
              </a:rPr>
              <a:t>if</a:t>
            </a:r>
            <a:r>
              <a:rPr lang="en-GB" sz="1400" b="0" dirty="0">
                <a:solidFill>
                  <a:srgbClr val="F8F8F2"/>
                </a:solidFill>
                <a:effectLst/>
                <a:latin typeface="Menlo" panose="020B0609030804020204" pitchFamily="49" charset="0"/>
              </a:rPr>
              <a:t>(</a:t>
            </a:r>
            <a:r>
              <a:rPr lang="en-GB" sz="1400" b="0" dirty="0" err="1">
                <a:solidFill>
                  <a:srgbClr val="F8F8F2"/>
                </a:solidFill>
                <a:effectLst/>
                <a:latin typeface="Menlo" panose="020B0609030804020204" pitchFamily="49" charset="0"/>
              </a:rPr>
              <a:t>national_language</a:t>
            </a:r>
            <a:r>
              <a:rPr lang="en-GB" sz="1400" b="0" dirty="0">
                <a:solidFill>
                  <a:srgbClr val="F8F8F2"/>
                </a:solidFill>
                <a:effectLst/>
                <a:latin typeface="Menlo" panose="020B0609030804020204" pitchFamily="49" charset="0"/>
              </a:rPr>
              <a:t> </a:t>
            </a:r>
            <a:r>
              <a:rPr lang="en-GB" sz="1400" b="0" dirty="0">
                <a:solidFill>
                  <a:srgbClr val="F92672"/>
                </a:solidFill>
                <a:effectLst/>
                <a:latin typeface="Menlo" panose="020B0609030804020204" pitchFamily="49" charset="0"/>
              </a:rPr>
              <a:t>==</a:t>
            </a:r>
            <a:r>
              <a:rPr lang="en-GB" sz="1400" b="0" dirty="0">
                <a:solidFill>
                  <a:srgbClr val="F8F8F2"/>
                </a:solidFill>
                <a:effectLst/>
                <a:latin typeface="Menlo" panose="020B0609030804020204" pitchFamily="49" charset="0"/>
              </a:rPr>
              <a:t> </a:t>
            </a:r>
            <a:r>
              <a:rPr lang="en-GB" sz="1400" b="0" dirty="0">
                <a:solidFill>
                  <a:srgbClr val="E6DB74"/>
                </a:solidFill>
                <a:effectLst/>
                <a:latin typeface="Menlo" panose="020B0609030804020204" pitchFamily="49" charset="0"/>
              </a:rPr>
              <a:t>"Spanish"</a:t>
            </a:r>
            <a:r>
              <a:rPr lang="en-GB" sz="1400" b="0" dirty="0">
                <a:solidFill>
                  <a:srgbClr val="F8F8F2"/>
                </a:solidFill>
                <a:effectLst/>
                <a:latin typeface="Menlo" panose="020B0609030804020204" pitchFamily="49" charset="0"/>
              </a:rPr>
              <a:t>) {</a:t>
            </a:r>
          </a:p>
          <a:p>
            <a:r>
              <a:rPr lang="en-GB" sz="1400" b="0" dirty="0" err="1">
                <a:solidFill>
                  <a:srgbClr val="F8F8F2"/>
                </a:solidFill>
                <a:effectLst/>
                <a:latin typeface="Menlo" panose="020B0609030804020204" pitchFamily="49" charset="0"/>
              </a:rPr>
              <a:t>cout</a:t>
            </a:r>
            <a:r>
              <a:rPr lang="en-GB" sz="1400" b="0" dirty="0">
                <a:solidFill>
                  <a:srgbClr val="F8F8F2"/>
                </a:solidFill>
                <a:effectLst/>
                <a:latin typeface="Menlo" panose="020B0609030804020204" pitchFamily="49" charset="0"/>
              </a:rPr>
              <a:t> </a:t>
            </a:r>
            <a:r>
              <a:rPr lang="en-GB" sz="1400" b="0" dirty="0">
                <a:solidFill>
                  <a:srgbClr val="F92672"/>
                </a:solidFill>
                <a:effectLst/>
                <a:latin typeface="Menlo" panose="020B0609030804020204" pitchFamily="49" charset="0"/>
              </a:rPr>
              <a:t>&lt;&lt;</a:t>
            </a:r>
            <a:r>
              <a:rPr lang="en-GB" sz="1400" b="0" dirty="0">
                <a:solidFill>
                  <a:srgbClr val="E6DB74"/>
                </a:solidFill>
                <a:effectLst/>
                <a:latin typeface="Menlo" panose="020B0609030804020204" pitchFamily="49" charset="0"/>
              </a:rPr>
              <a:t>"Hola!"</a:t>
            </a:r>
            <a:r>
              <a:rPr lang="en-GB" sz="1400" b="0" dirty="0">
                <a:solidFill>
                  <a:srgbClr val="F8F8F2"/>
                </a:solidFill>
                <a:effectLst/>
                <a:latin typeface="Menlo" panose="020B0609030804020204" pitchFamily="49" charset="0"/>
              </a:rPr>
              <a:t> </a:t>
            </a:r>
            <a:r>
              <a:rPr lang="en-GB" sz="1400" b="0" dirty="0">
                <a:solidFill>
                  <a:srgbClr val="F92672"/>
                </a:solidFill>
                <a:effectLst/>
                <a:latin typeface="Menlo" panose="020B0609030804020204" pitchFamily="49" charset="0"/>
              </a:rPr>
              <a:t>&lt;&lt;</a:t>
            </a:r>
            <a:r>
              <a:rPr lang="en-GB" sz="1400" b="0" dirty="0">
                <a:solidFill>
                  <a:srgbClr val="E6DB74"/>
                </a:solidFill>
                <a:effectLst/>
                <a:latin typeface="Menlo" panose="020B0609030804020204" pitchFamily="49" charset="0"/>
              </a:rPr>
              <a:t>"</a:t>
            </a:r>
            <a:r>
              <a:rPr lang="en-GB" sz="1400" b="0" dirty="0">
                <a:solidFill>
                  <a:srgbClr val="AE81FF"/>
                </a:solidFill>
                <a:effectLst/>
                <a:latin typeface="Menlo" panose="020B0609030804020204" pitchFamily="49" charset="0"/>
              </a:rPr>
              <a:t>\n</a:t>
            </a:r>
            <a:r>
              <a:rPr lang="en-GB" sz="1400" b="0" dirty="0">
                <a:solidFill>
                  <a:srgbClr val="E6DB74"/>
                </a:solidFill>
                <a:effectLst/>
                <a:latin typeface="Menlo" panose="020B0609030804020204" pitchFamily="49" charset="0"/>
              </a:rPr>
              <a:t>"</a:t>
            </a:r>
            <a:r>
              <a:rPr lang="en-GB" sz="1400" b="0" dirty="0">
                <a:solidFill>
                  <a:srgbClr val="F8F8F2"/>
                </a:solidFill>
                <a:effectLst/>
                <a:latin typeface="Menlo" panose="020B0609030804020204" pitchFamily="49" charset="0"/>
              </a:rPr>
              <a:t>;</a:t>
            </a:r>
          </a:p>
          <a:p>
            <a:r>
              <a:rPr lang="en-GB" sz="1400" b="0" dirty="0">
                <a:solidFill>
                  <a:srgbClr val="F8F8F2"/>
                </a:solidFill>
                <a:effectLst/>
                <a:latin typeface="Menlo" panose="020B0609030804020204" pitchFamily="49" charset="0"/>
              </a:rPr>
              <a:t>}</a:t>
            </a:r>
          </a:p>
          <a:p>
            <a:r>
              <a:rPr lang="en-GB" sz="1400" b="0" dirty="0">
                <a:solidFill>
                  <a:srgbClr val="F8F8F2"/>
                </a:solidFill>
                <a:effectLst/>
                <a:latin typeface="Menlo" panose="020B0609030804020204" pitchFamily="49" charset="0"/>
              </a:rPr>
              <a:t>}</a:t>
            </a:r>
          </a:p>
          <a:p>
            <a:r>
              <a:rPr lang="en-GB" sz="1400" b="0" dirty="0">
                <a:solidFill>
                  <a:srgbClr val="F8F8F2"/>
                </a:solidFill>
                <a:effectLst/>
                <a:latin typeface="Menlo" panose="020B0609030804020204" pitchFamily="49" charset="0"/>
              </a:rPr>
              <a:t>};</a:t>
            </a:r>
          </a:p>
        </p:txBody>
      </p:sp>
      <p:sp>
        <p:nvSpPr>
          <p:cNvPr id="7" name="TextBox 6">
            <a:extLst>
              <a:ext uri="{FF2B5EF4-FFF2-40B4-BE49-F238E27FC236}">
                <a16:creationId xmlns:a16="http://schemas.microsoft.com/office/drawing/2014/main" id="{3E1E0B1A-97D9-4BB2-3917-FCCA2845C744}"/>
              </a:ext>
            </a:extLst>
          </p:cNvPr>
          <p:cNvSpPr txBox="1"/>
          <p:nvPr/>
        </p:nvSpPr>
        <p:spPr>
          <a:xfrm>
            <a:off x="6894416" y="1924040"/>
            <a:ext cx="4952948" cy="1754326"/>
          </a:xfrm>
          <a:prstGeom prst="rect">
            <a:avLst/>
          </a:prstGeom>
          <a:solidFill>
            <a:srgbClr val="E9E5DC"/>
          </a:solidFill>
          <a:ln w="31750">
            <a:solidFill>
              <a:srgbClr val="FF0000"/>
            </a:solidFill>
          </a:ln>
        </p:spPr>
        <p:txBody>
          <a:bodyPr wrap="square">
            <a:spAutoFit/>
          </a:bodyPr>
          <a:lstStyle/>
          <a:p>
            <a:r>
              <a:rPr lang="en-GB" dirty="0">
                <a:solidFill>
                  <a:srgbClr val="002060"/>
                </a:solidFill>
              </a:rPr>
              <a:t>UK: 68350000, 243610, English</a:t>
            </a:r>
          </a:p>
          <a:p>
            <a:r>
              <a:rPr lang="en-GB" dirty="0">
                <a:solidFill>
                  <a:srgbClr val="002060"/>
                </a:solidFill>
              </a:rPr>
              <a:t>Hello!</a:t>
            </a:r>
          </a:p>
          <a:p>
            <a:r>
              <a:rPr lang="en-GB" dirty="0">
                <a:solidFill>
                  <a:srgbClr val="002060"/>
                </a:solidFill>
              </a:rPr>
              <a:t>France: 68170000, 551695, French</a:t>
            </a:r>
          </a:p>
          <a:p>
            <a:r>
              <a:rPr lang="en-GB" dirty="0">
                <a:solidFill>
                  <a:srgbClr val="002060"/>
                </a:solidFill>
              </a:rPr>
              <a:t>Bonjour!</a:t>
            </a:r>
          </a:p>
          <a:p>
            <a:r>
              <a:rPr lang="en-GB" dirty="0">
                <a:solidFill>
                  <a:srgbClr val="002060"/>
                </a:solidFill>
              </a:rPr>
              <a:t>Spain: 48370000, 506030, Spanish</a:t>
            </a:r>
          </a:p>
          <a:p>
            <a:r>
              <a:rPr lang="en-GB" dirty="0">
                <a:solidFill>
                  <a:srgbClr val="002060"/>
                </a:solidFill>
              </a:rPr>
              <a:t>Hola!</a:t>
            </a:r>
          </a:p>
        </p:txBody>
      </p:sp>
      <p:cxnSp>
        <p:nvCxnSpPr>
          <p:cNvPr id="3" name="Straight Arrow Connector 2">
            <a:extLst>
              <a:ext uri="{FF2B5EF4-FFF2-40B4-BE49-F238E27FC236}">
                <a16:creationId xmlns:a16="http://schemas.microsoft.com/office/drawing/2014/main" id="{E58BEEC7-5F5E-7FB3-A816-610500FCA73D}"/>
              </a:ext>
            </a:extLst>
          </p:cNvPr>
          <p:cNvCxnSpPr>
            <a:cxnSpLocks/>
          </p:cNvCxnSpPr>
          <p:nvPr/>
        </p:nvCxnSpPr>
        <p:spPr>
          <a:xfrm flipH="1" flipV="1">
            <a:off x="4122549" y="4114648"/>
            <a:ext cx="5133149" cy="1476135"/>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6791CB6-122D-3AE8-754A-AF2799F3D8BA}"/>
              </a:ext>
            </a:extLst>
          </p:cNvPr>
          <p:cNvSpPr txBox="1"/>
          <p:nvPr/>
        </p:nvSpPr>
        <p:spPr>
          <a:xfrm>
            <a:off x="8202091" y="5641538"/>
            <a:ext cx="2925710" cy="830997"/>
          </a:xfrm>
          <a:prstGeom prst="rect">
            <a:avLst/>
          </a:prstGeom>
          <a:solidFill>
            <a:schemeClr val="tx1"/>
          </a:solidFill>
          <a:ln w="25400">
            <a:solidFill>
              <a:srgbClr val="00B0F0"/>
            </a:solidFill>
          </a:ln>
        </p:spPr>
        <p:txBody>
          <a:bodyPr wrap="square">
            <a:spAutoFit/>
          </a:bodyPr>
          <a:lstStyle/>
          <a:p>
            <a:r>
              <a:rPr lang="en-US" sz="1600" dirty="0">
                <a:solidFill>
                  <a:schemeClr val="bg2">
                    <a:lumMod val="75000"/>
                  </a:schemeClr>
                </a:solidFill>
              </a:rPr>
              <a:t>What if </a:t>
            </a:r>
            <a:r>
              <a:rPr lang="en-US" sz="1600" dirty="0" err="1">
                <a:solidFill>
                  <a:schemeClr val="bg2">
                    <a:lumMod val="75000"/>
                  </a:schemeClr>
                </a:solidFill>
              </a:rPr>
              <a:t>national_language</a:t>
            </a:r>
            <a:r>
              <a:rPr lang="en-US" sz="1600" dirty="0">
                <a:solidFill>
                  <a:schemeClr val="bg2">
                    <a:lumMod val="75000"/>
                  </a:schemeClr>
                </a:solidFill>
              </a:rPr>
              <a:t> is not a match? Consider a default or a warning</a:t>
            </a:r>
          </a:p>
        </p:txBody>
      </p:sp>
    </p:spTree>
    <p:extLst>
      <p:ext uri="{BB962C8B-B14F-4D97-AF65-F5344CB8AC3E}">
        <p14:creationId xmlns:p14="http://schemas.microsoft.com/office/powerpoint/2010/main" val="99570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96BA4-13C5-9086-3463-DB8B8945E6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BFBE10-2DD2-6DB2-A5C6-8AFC693263B7}"/>
              </a:ext>
            </a:extLst>
          </p:cNvPr>
          <p:cNvSpPr>
            <a:spLocks noGrp="1"/>
          </p:cNvSpPr>
          <p:nvPr>
            <p:ph type="title"/>
          </p:nvPr>
        </p:nvSpPr>
        <p:spPr>
          <a:xfrm>
            <a:off x="7474225" y="230458"/>
            <a:ext cx="3793331" cy="1257300"/>
          </a:xfrm>
        </p:spPr>
        <p:txBody>
          <a:bodyPr/>
          <a:lstStyle/>
          <a:p>
            <a:r>
              <a:rPr lang="en-GB" dirty="0"/>
              <a:t>Ben</a:t>
            </a:r>
          </a:p>
        </p:txBody>
      </p:sp>
      <p:sp>
        <p:nvSpPr>
          <p:cNvPr id="5" name="TextBox 4">
            <a:extLst>
              <a:ext uri="{FF2B5EF4-FFF2-40B4-BE49-F238E27FC236}">
                <a16:creationId xmlns:a16="http://schemas.microsoft.com/office/drawing/2014/main" id="{8C65224F-7458-2C17-F8BF-9E87D3D71E6F}"/>
              </a:ext>
            </a:extLst>
          </p:cNvPr>
          <p:cNvSpPr txBox="1"/>
          <p:nvPr/>
        </p:nvSpPr>
        <p:spPr>
          <a:xfrm>
            <a:off x="0" y="542441"/>
            <a:ext cx="6112564" cy="5693866"/>
          </a:xfrm>
          <a:prstGeom prst="rect">
            <a:avLst/>
          </a:prstGeom>
          <a:solidFill>
            <a:schemeClr val="bg1"/>
          </a:solidFill>
          <a:ln w="31750">
            <a:solidFill>
              <a:srgbClr val="FF0000"/>
            </a:solidFill>
          </a:ln>
        </p:spPr>
        <p:txBody>
          <a:bodyPr wrap="square">
            <a:spAutoFit/>
          </a:bodyPr>
          <a:lstStyle/>
          <a:p>
            <a:r>
              <a:rPr lang="en-GB" sz="1400" b="0" i="1" dirty="0">
                <a:solidFill>
                  <a:srgbClr val="66D9EF"/>
                </a:solidFill>
                <a:effectLst/>
                <a:latin typeface="Menlo" panose="020B0609030804020204" pitchFamily="49" charset="0"/>
              </a:rPr>
              <a:t>class</a:t>
            </a:r>
            <a:r>
              <a:rPr lang="en-GB" sz="1400" b="0" dirty="0">
                <a:solidFill>
                  <a:srgbClr val="F8F8F2"/>
                </a:solidFill>
                <a:effectLst/>
                <a:latin typeface="Menlo" panose="020B0609030804020204" pitchFamily="49" charset="0"/>
              </a:rPr>
              <a:t> </a:t>
            </a:r>
            <a:r>
              <a:rPr lang="en-GB" sz="1400" b="0" u="sng" dirty="0">
                <a:solidFill>
                  <a:srgbClr val="A6E22E"/>
                </a:solidFill>
                <a:effectLst/>
                <a:latin typeface="Menlo" panose="020B0609030804020204" pitchFamily="49" charset="0"/>
              </a:rPr>
              <a:t>Country</a:t>
            </a:r>
            <a:r>
              <a:rPr lang="en-GB" sz="1400" b="0" dirty="0">
                <a:solidFill>
                  <a:srgbClr val="F8F8F2"/>
                </a:solidFill>
                <a:effectLst/>
                <a:latin typeface="Menlo" panose="020B0609030804020204" pitchFamily="49" charset="0"/>
              </a:rPr>
              <a:t> {</a:t>
            </a:r>
          </a:p>
          <a:p>
            <a:r>
              <a:rPr lang="en-GB" sz="1400" b="0" i="1" dirty="0">
                <a:solidFill>
                  <a:srgbClr val="66D9EF"/>
                </a:solidFill>
                <a:effectLst/>
                <a:latin typeface="Menlo" panose="020B0609030804020204" pitchFamily="49" charset="0"/>
              </a:rPr>
              <a:t>public:</a:t>
            </a:r>
            <a:endParaRPr lang="en-GB" sz="1400" b="0" dirty="0">
              <a:solidFill>
                <a:srgbClr val="F8F8F2"/>
              </a:solidFill>
              <a:effectLst/>
              <a:latin typeface="Menlo" panose="020B0609030804020204" pitchFamily="49" charset="0"/>
            </a:endParaRPr>
          </a:p>
          <a:p>
            <a:r>
              <a:rPr lang="en-GB" sz="1400" b="0" i="1" dirty="0">
                <a:solidFill>
                  <a:srgbClr val="66D9EF"/>
                </a:solidFill>
                <a:effectLst/>
                <a:latin typeface="Menlo" panose="020B0609030804020204" pitchFamily="49" charset="0"/>
              </a:rPr>
              <a:t>int</a:t>
            </a:r>
            <a:r>
              <a:rPr lang="en-GB" sz="1400" b="0" dirty="0">
                <a:solidFill>
                  <a:srgbClr val="F8F8F2"/>
                </a:solidFill>
                <a:effectLst/>
                <a:latin typeface="Menlo" panose="020B0609030804020204" pitchFamily="49" charset="0"/>
              </a:rPr>
              <a:t> population;</a:t>
            </a:r>
          </a:p>
          <a:p>
            <a:r>
              <a:rPr lang="en-GB" sz="1400" b="0" i="1" dirty="0">
                <a:solidFill>
                  <a:srgbClr val="66D9EF"/>
                </a:solidFill>
                <a:effectLst/>
                <a:latin typeface="Menlo" panose="020B0609030804020204" pitchFamily="49" charset="0"/>
              </a:rPr>
              <a:t>double</a:t>
            </a:r>
            <a:r>
              <a:rPr lang="en-GB" sz="1400" b="0" dirty="0">
                <a:solidFill>
                  <a:srgbClr val="F8F8F2"/>
                </a:solidFill>
                <a:effectLst/>
                <a:latin typeface="Menlo" panose="020B0609030804020204" pitchFamily="49" charset="0"/>
              </a:rPr>
              <a:t> size;</a:t>
            </a:r>
          </a:p>
          <a:p>
            <a:r>
              <a:rPr lang="en-GB" sz="1400" b="0" dirty="0">
                <a:solidFill>
                  <a:srgbClr val="F8F8F2"/>
                </a:solidFill>
                <a:effectLst/>
                <a:latin typeface="Menlo" panose="020B0609030804020204" pitchFamily="49" charset="0"/>
              </a:rPr>
              <a:t>string </a:t>
            </a:r>
            <a:r>
              <a:rPr lang="en-GB" sz="1400" b="0" dirty="0" err="1">
                <a:solidFill>
                  <a:srgbClr val="F8F8F2"/>
                </a:solidFill>
                <a:effectLst/>
                <a:latin typeface="Menlo" panose="020B0609030804020204" pitchFamily="49" charset="0"/>
              </a:rPr>
              <a:t>national_language</a:t>
            </a:r>
            <a:r>
              <a:rPr lang="en-GB" sz="1400" b="0" dirty="0">
                <a:solidFill>
                  <a:srgbClr val="F8F8F2"/>
                </a:solidFill>
                <a:effectLst/>
                <a:latin typeface="Menlo" panose="020B0609030804020204" pitchFamily="49" charset="0"/>
              </a:rPr>
              <a:t>;</a:t>
            </a:r>
          </a:p>
          <a:p>
            <a:br>
              <a:rPr lang="en-GB" sz="1400" b="0" dirty="0">
                <a:solidFill>
                  <a:srgbClr val="F8F8F2"/>
                </a:solidFill>
                <a:effectLst/>
                <a:latin typeface="Menlo" panose="020B0609030804020204" pitchFamily="49" charset="0"/>
              </a:rPr>
            </a:br>
            <a:r>
              <a:rPr lang="en-GB" sz="1400" b="0" dirty="0">
                <a:solidFill>
                  <a:srgbClr val="A6E22E"/>
                </a:solidFill>
                <a:effectLst/>
                <a:latin typeface="Menlo" panose="020B0609030804020204" pitchFamily="49" charset="0"/>
              </a:rPr>
              <a:t>Country</a:t>
            </a:r>
            <a:r>
              <a:rPr lang="en-GB" sz="1400" b="0" dirty="0">
                <a:solidFill>
                  <a:srgbClr val="F8F8F2"/>
                </a:solidFill>
                <a:effectLst/>
                <a:latin typeface="Menlo" panose="020B0609030804020204" pitchFamily="49" charset="0"/>
              </a:rPr>
              <a:t> (</a:t>
            </a:r>
            <a:r>
              <a:rPr lang="en-GB" sz="1400" b="0" i="1" dirty="0">
                <a:solidFill>
                  <a:srgbClr val="66D9EF"/>
                </a:solidFill>
                <a:effectLst/>
                <a:latin typeface="Menlo" panose="020B0609030804020204" pitchFamily="49" charset="0"/>
              </a:rPr>
              <a:t>int</a:t>
            </a:r>
            <a:r>
              <a:rPr lang="en-GB" sz="1400" b="0" dirty="0">
                <a:solidFill>
                  <a:srgbClr val="F8F8F2"/>
                </a:solidFill>
                <a:effectLst/>
                <a:latin typeface="Menlo" panose="020B0609030804020204" pitchFamily="49" charset="0"/>
              </a:rPr>
              <a:t> pop, </a:t>
            </a:r>
            <a:r>
              <a:rPr lang="en-GB" sz="1400" b="0" i="1" dirty="0">
                <a:solidFill>
                  <a:srgbClr val="66D9EF"/>
                </a:solidFill>
                <a:effectLst/>
                <a:latin typeface="Menlo" panose="020B0609030804020204" pitchFamily="49" charset="0"/>
              </a:rPr>
              <a:t>double</a:t>
            </a:r>
            <a:r>
              <a:rPr lang="en-GB" sz="1400" b="0" dirty="0">
                <a:solidFill>
                  <a:srgbClr val="F8F8F2"/>
                </a:solidFill>
                <a:effectLst/>
                <a:latin typeface="Menlo" panose="020B0609030804020204" pitchFamily="49" charset="0"/>
              </a:rPr>
              <a:t> </a:t>
            </a:r>
            <a:r>
              <a:rPr lang="en-GB" sz="1400" b="0" dirty="0" err="1">
                <a:solidFill>
                  <a:srgbClr val="F8F8F2"/>
                </a:solidFill>
                <a:effectLst/>
                <a:latin typeface="Menlo" panose="020B0609030804020204" pitchFamily="49" charset="0"/>
              </a:rPr>
              <a:t>si</a:t>
            </a:r>
            <a:r>
              <a:rPr lang="en-GB" sz="1400" b="0" dirty="0">
                <a:solidFill>
                  <a:srgbClr val="F8F8F2"/>
                </a:solidFill>
                <a:effectLst/>
                <a:latin typeface="Menlo" panose="020B0609030804020204" pitchFamily="49" charset="0"/>
              </a:rPr>
              <a:t>, string </a:t>
            </a:r>
            <a:r>
              <a:rPr lang="en-GB" sz="1400" b="0" dirty="0" err="1">
                <a:solidFill>
                  <a:srgbClr val="F8F8F2"/>
                </a:solidFill>
                <a:effectLst/>
                <a:latin typeface="Menlo" panose="020B0609030804020204" pitchFamily="49" charset="0"/>
              </a:rPr>
              <a:t>nat_lang</a:t>
            </a:r>
            <a:r>
              <a:rPr lang="en-GB" sz="1400" b="0" dirty="0">
                <a:solidFill>
                  <a:srgbClr val="F8F8F2"/>
                </a:solidFill>
                <a:effectLst/>
                <a:latin typeface="Menlo" panose="020B0609030804020204" pitchFamily="49" charset="0"/>
              </a:rPr>
              <a:t>) {</a:t>
            </a:r>
          </a:p>
          <a:p>
            <a:r>
              <a:rPr lang="en-GB" sz="1400" b="0" dirty="0">
                <a:solidFill>
                  <a:srgbClr val="F8F8F2"/>
                </a:solidFill>
                <a:effectLst/>
                <a:latin typeface="Menlo" panose="020B0609030804020204" pitchFamily="49" charset="0"/>
              </a:rPr>
              <a:t>population </a:t>
            </a:r>
            <a:r>
              <a:rPr lang="en-GB" sz="1400" b="0" dirty="0">
                <a:solidFill>
                  <a:srgbClr val="F92672"/>
                </a:solidFill>
                <a:effectLst/>
                <a:latin typeface="Menlo" panose="020B0609030804020204" pitchFamily="49" charset="0"/>
              </a:rPr>
              <a:t>=</a:t>
            </a:r>
            <a:r>
              <a:rPr lang="en-GB" sz="1400" b="0" dirty="0">
                <a:solidFill>
                  <a:srgbClr val="F8F8F2"/>
                </a:solidFill>
                <a:effectLst/>
                <a:latin typeface="Menlo" panose="020B0609030804020204" pitchFamily="49" charset="0"/>
              </a:rPr>
              <a:t> pop;</a:t>
            </a:r>
          </a:p>
          <a:p>
            <a:r>
              <a:rPr lang="en-GB" sz="1400" b="0" dirty="0">
                <a:solidFill>
                  <a:srgbClr val="F8F8F2"/>
                </a:solidFill>
                <a:effectLst/>
                <a:latin typeface="Menlo" panose="020B0609030804020204" pitchFamily="49" charset="0"/>
              </a:rPr>
              <a:t>size </a:t>
            </a:r>
            <a:r>
              <a:rPr lang="en-GB" sz="1400" b="0" dirty="0">
                <a:solidFill>
                  <a:srgbClr val="F92672"/>
                </a:solidFill>
                <a:effectLst/>
                <a:latin typeface="Menlo" panose="020B0609030804020204" pitchFamily="49" charset="0"/>
              </a:rPr>
              <a:t>=</a:t>
            </a:r>
            <a:r>
              <a:rPr lang="en-GB" sz="1400" b="0" dirty="0">
                <a:solidFill>
                  <a:srgbClr val="F8F8F2"/>
                </a:solidFill>
                <a:effectLst/>
                <a:latin typeface="Menlo" panose="020B0609030804020204" pitchFamily="49" charset="0"/>
              </a:rPr>
              <a:t> </a:t>
            </a:r>
            <a:r>
              <a:rPr lang="en-GB" sz="1400" b="0" dirty="0" err="1">
                <a:solidFill>
                  <a:srgbClr val="F8F8F2"/>
                </a:solidFill>
                <a:effectLst/>
                <a:latin typeface="Menlo" panose="020B0609030804020204" pitchFamily="49" charset="0"/>
              </a:rPr>
              <a:t>si</a:t>
            </a:r>
            <a:r>
              <a:rPr lang="en-GB" sz="1400" b="0" dirty="0">
                <a:solidFill>
                  <a:srgbClr val="F8F8F2"/>
                </a:solidFill>
                <a:effectLst/>
                <a:latin typeface="Menlo" panose="020B0609030804020204" pitchFamily="49" charset="0"/>
              </a:rPr>
              <a:t>;</a:t>
            </a:r>
          </a:p>
          <a:p>
            <a:r>
              <a:rPr lang="en-GB" sz="1400" b="0" dirty="0" err="1">
                <a:solidFill>
                  <a:srgbClr val="F8F8F2"/>
                </a:solidFill>
                <a:effectLst/>
                <a:latin typeface="Menlo" panose="020B0609030804020204" pitchFamily="49" charset="0"/>
              </a:rPr>
              <a:t>national_language</a:t>
            </a:r>
            <a:r>
              <a:rPr lang="en-GB" sz="1400" b="0" dirty="0">
                <a:solidFill>
                  <a:srgbClr val="F8F8F2"/>
                </a:solidFill>
                <a:effectLst/>
                <a:latin typeface="Menlo" panose="020B0609030804020204" pitchFamily="49" charset="0"/>
              </a:rPr>
              <a:t> </a:t>
            </a:r>
            <a:r>
              <a:rPr lang="en-GB" sz="1400" b="0" dirty="0">
                <a:solidFill>
                  <a:srgbClr val="F92672"/>
                </a:solidFill>
                <a:effectLst/>
                <a:latin typeface="Menlo" panose="020B0609030804020204" pitchFamily="49" charset="0"/>
              </a:rPr>
              <a:t>=</a:t>
            </a:r>
            <a:r>
              <a:rPr lang="en-GB" sz="1400" b="0" dirty="0">
                <a:solidFill>
                  <a:srgbClr val="F8F8F2"/>
                </a:solidFill>
                <a:effectLst/>
                <a:latin typeface="Menlo" panose="020B0609030804020204" pitchFamily="49" charset="0"/>
              </a:rPr>
              <a:t> </a:t>
            </a:r>
            <a:r>
              <a:rPr lang="en-GB" sz="1400" b="0" dirty="0" err="1">
                <a:solidFill>
                  <a:srgbClr val="F8F8F2"/>
                </a:solidFill>
                <a:effectLst/>
                <a:latin typeface="Menlo" panose="020B0609030804020204" pitchFamily="49" charset="0"/>
              </a:rPr>
              <a:t>nat_lang</a:t>
            </a:r>
            <a:r>
              <a:rPr lang="en-GB" sz="1400" b="0" dirty="0">
                <a:solidFill>
                  <a:srgbClr val="F8F8F2"/>
                </a:solidFill>
                <a:effectLst/>
                <a:latin typeface="Menlo" panose="020B0609030804020204" pitchFamily="49" charset="0"/>
              </a:rPr>
              <a:t>;</a:t>
            </a:r>
          </a:p>
          <a:p>
            <a:r>
              <a:rPr lang="en-GB" sz="1400" b="0" dirty="0">
                <a:solidFill>
                  <a:srgbClr val="F8F8F2"/>
                </a:solidFill>
                <a:effectLst/>
                <a:latin typeface="Menlo" panose="020B0609030804020204" pitchFamily="49" charset="0"/>
              </a:rPr>
              <a:t>}</a:t>
            </a:r>
          </a:p>
          <a:p>
            <a:br>
              <a:rPr lang="en-GB" sz="1400" b="0" dirty="0">
                <a:solidFill>
                  <a:srgbClr val="F8F8F2"/>
                </a:solidFill>
                <a:effectLst/>
                <a:latin typeface="Menlo" panose="020B0609030804020204" pitchFamily="49" charset="0"/>
              </a:rPr>
            </a:br>
            <a:r>
              <a:rPr lang="en-GB" sz="1400" b="0" i="1" dirty="0">
                <a:solidFill>
                  <a:srgbClr val="66D9EF"/>
                </a:solidFill>
                <a:effectLst/>
                <a:latin typeface="Menlo" panose="020B0609030804020204" pitchFamily="49" charset="0"/>
              </a:rPr>
              <a:t>void</a:t>
            </a:r>
            <a:r>
              <a:rPr lang="en-GB" sz="1400" b="0" dirty="0">
                <a:solidFill>
                  <a:srgbClr val="F8F8F2"/>
                </a:solidFill>
                <a:effectLst/>
                <a:latin typeface="Menlo" panose="020B0609030804020204" pitchFamily="49" charset="0"/>
              </a:rPr>
              <a:t> </a:t>
            </a:r>
            <a:r>
              <a:rPr lang="en-GB" sz="1400" b="0" dirty="0">
                <a:solidFill>
                  <a:srgbClr val="A6E22E"/>
                </a:solidFill>
                <a:effectLst/>
                <a:latin typeface="Menlo" panose="020B0609030804020204" pitchFamily="49" charset="0"/>
              </a:rPr>
              <a:t>greet</a:t>
            </a:r>
            <a:r>
              <a:rPr lang="en-GB" sz="1400" b="0" dirty="0">
                <a:solidFill>
                  <a:srgbClr val="F8F8F2"/>
                </a:solidFill>
                <a:effectLst/>
                <a:latin typeface="Menlo" panose="020B0609030804020204" pitchFamily="49" charset="0"/>
              </a:rPr>
              <a:t>() {</a:t>
            </a:r>
          </a:p>
          <a:p>
            <a:r>
              <a:rPr lang="en-GB" sz="1400" b="0" dirty="0">
                <a:solidFill>
                  <a:srgbClr val="F92672"/>
                </a:solidFill>
                <a:effectLst/>
                <a:latin typeface="Menlo" panose="020B0609030804020204" pitchFamily="49" charset="0"/>
              </a:rPr>
              <a:t>if</a:t>
            </a:r>
            <a:r>
              <a:rPr lang="en-GB" sz="1400" b="0" dirty="0">
                <a:solidFill>
                  <a:srgbClr val="F8F8F2"/>
                </a:solidFill>
                <a:effectLst/>
                <a:latin typeface="Menlo" panose="020B0609030804020204" pitchFamily="49" charset="0"/>
              </a:rPr>
              <a:t> (</a:t>
            </a:r>
            <a:r>
              <a:rPr lang="en-GB" sz="1400" b="0" dirty="0" err="1">
                <a:solidFill>
                  <a:srgbClr val="F8F8F2"/>
                </a:solidFill>
                <a:effectLst/>
                <a:latin typeface="Menlo" panose="020B0609030804020204" pitchFamily="49" charset="0"/>
              </a:rPr>
              <a:t>national_language</a:t>
            </a:r>
            <a:r>
              <a:rPr lang="en-GB" sz="1400" b="0" dirty="0">
                <a:solidFill>
                  <a:srgbClr val="F8F8F2"/>
                </a:solidFill>
                <a:effectLst/>
                <a:latin typeface="Menlo" panose="020B0609030804020204" pitchFamily="49" charset="0"/>
              </a:rPr>
              <a:t> </a:t>
            </a:r>
            <a:r>
              <a:rPr lang="en-GB" sz="1400" b="0" dirty="0">
                <a:solidFill>
                  <a:srgbClr val="F92672"/>
                </a:solidFill>
                <a:effectLst/>
                <a:latin typeface="Menlo" panose="020B0609030804020204" pitchFamily="49" charset="0"/>
              </a:rPr>
              <a:t>==</a:t>
            </a:r>
            <a:r>
              <a:rPr lang="en-GB" sz="1400" b="0" dirty="0">
                <a:solidFill>
                  <a:srgbClr val="F8F8F2"/>
                </a:solidFill>
                <a:effectLst/>
                <a:latin typeface="Menlo" panose="020B0609030804020204" pitchFamily="49" charset="0"/>
              </a:rPr>
              <a:t> </a:t>
            </a:r>
            <a:r>
              <a:rPr lang="en-GB" sz="1400" b="0" dirty="0">
                <a:solidFill>
                  <a:srgbClr val="E6DB74"/>
                </a:solidFill>
                <a:effectLst/>
                <a:latin typeface="Menlo" panose="020B0609030804020204" pitchFamily="49" charset="0"/>
              </a:rPr>
              <a:t>"English"</a:t>
            </a:r>
            <a:r>
              <a:rPr lang="en-GB" sz="1400" b="0" dirty="0">
                <a:solidFill>
                  <a:srgbClr val="F8F8F2"/>
                </a:solidFill>
                <a:effectLst/>
                <a:latin typeface="Menlo" panose="020B0609030804020204" pitchFamily="49" charset="0"/>
              </a:rPr>
              <a:t>) {</a:t>
            </a:r>
          </a:p>
          <a:p>
            <a:r>
              <a:rPr lang="en-GB" sz="1400" b="0" dirty="0" err="1">
                <a:solidFill>
                  <a:srgbClr val="F8F8F2"/>
                </a:solidFill>
                <a:effectLst/>
                <a:latin typeface="Menlo" panose="020B0609030804020204" pitchFamily="49" charset="0"/>
              </a:rPr>
              <a:t>cout</a:t>
            </a:r>
            <a:r>
              <a:rPr lang="en-GB" sz="1400" b="0" dirty="0">
                <a:solidFill>
                  <a:srgbClr val="F8F8F2"/>
                </a:solidFill>
                <a:effectLst/>
                <a:latin typeface="Menlo" panose="020B0609030804020204" pitchFamily="49" charset="0"/>
              </a:rPr>
              <a:t> </a:t>
            </a:r>
            <a:r>
              <a:rPr lang="en-GB" sz="1400" b="0" dirty="0">
                <a:solidFill>
                  <a:srgbClr val="F92672"/>
                </a:solidFill>
                <a:effectLst/>
                <a:latin typeface="Menlo" panose="020B0609030804020204" pitchFamily="49" charset="0"/>
              </a:rPr>
              <a:t>&lt;&lt;</a:t>
            </a:r>
            <a:r>
              <a:rPr lang="en-GB" sz="1400" b="0" dirty="0">
                <a:solidFill>
                  <a:srgbClr val="F8F8F2"/>
                </a:solidFill>
                <a:effectLst/>
                <a:latin typeface="Menlo" panose="020B0609030804020204" pitchFamily="49" charset="0"/>
              </a:rPr>
              <a:t> </a:t>
            </a:r>
            <a:r>
              <a:rPr lang="en-GB" sz="1400" b="0" dirty="0">
                <a:solidFill>
                  <a:srgbClr val="E6DB74"/>
                </a:solidFill>
                <a:effectLst/>
                <a:latin typeface="Menlo" panose="020B0609030804020204" pitchFamily="49" charset="0"/>
              </a:rPr>
              <a:t>"Hello!"</a:t>
            </a:r>
            <a:r>
              <a:rPr lang="en-GB" sz="1400" b="0" dirty="0">
                <a:solidFill>
                  <a:srgbClr val="F8F8F2"/>
                </a:solidFill>
                <a:effectLst/>
                <a:latin typeface="Menlo" panose="020B0609030804020204" pitchFamily="49" charset="0"/>
              </a:rPr>
              <a:t> </a:t>
            </a:r>
            <a:r>
              <a:rPr lang="en-GB" sz="1400" b="0" dirty="0">
                <a:solidFill>
                  <a:srgbClr val="F92672"/>
                </a:solidFill>
                <a:effectLst/>
                <a:latin typeface="Menlo" panose="020B0609030804020204" pitchFamily="49" charset="0"/>
              </a:rPr>
              <a:t>&lt;&lt;</a:t>
            </a:r>
            <a:r>
              <a:rPr lang="en-GB" sz="1400" b="0" dirty="0">
                <a:solidFill>
                  <a:srgbClr val="F8F8F2"/>
                </a:solidFill>
                <a:effectLst/>
                <a:latin typeface="Menlo" panose="020B0609030804020204" pitchFamily="49" charset="0"/>
              </a:rPr>
              <a:t> </a:t>
            </a:r>
            <a:r>
              <a:rPr lang="en-GB" sz="1400" b="0" dirty="0" err="1">
                <a:solidFill>
                  <a:srgbClr val="F8F8F2"/>
                </a:solidFill>
                <a:effectLst/>
                <a:latin typeface="Menlo" panose="020B0609030804020204" pitchFamily="49" charset="0"/>
              </a:rPr>
              <a:t>endl</a:t>
            </a:r>
            <a:r>
              <a:rPr lang="en-GB" sz="1400" b="0" dirty="0">
                <a:solidFill>
                  <a:srgbClr val="F8F8F2"/>
                </a:solidFill>
                <a:effectLst/>
                <a:latin typeface="Menlo" panose="020B0609030804020204" pitchFamily="49" charset="0"/>
              </a:rPr>
              <a:t>;</a:t>
            </a:r>
          </a:p>
          <a:p>
            <a:r>
              <a:rPr lang="en-GB" sz="1400" b="0" dirty="0">
                <a:solidFill>
                  <a:srgbClr val="F8F8F2"/>
                </a:solidFill>
                <a:effectLst/>
                <a:latin typeface="Menlo" panose="020B0609030804020204" pitchFamily="49" charset="0"/>
              </a:rPr>
              <a:t>}</a:t>
            </a:r>
          </a:p>
          <a:p>
            <a:r>
              <a:rPr lang="en-GB" sz="1400" b="0" dirty="0">
                <a:solidFill>
                  <a:srgbClr val="F92672"/>
                </a:solidFill>
                <a:effectLst/>
                <a:latin typeface="Menlo" panose="020B0609030804020204" pitchFamily="49" charset="0"/>
              </a:rPr>
              <a:t>if</a:t>
            </a:r>
            <a:r>
              <a:rPr lang="en-GB" sz="1400" b="0" dirty="0">
                <a:solidFill>
                  <a:srgbClr val="F8F8F2"/>
                </a:solidFill>
                <a:effectLst/>
                <a:latin typeface="Menlo" panose="020B0609030804020204" pitchFamily="49" charset="0"/>
              </a:rPr>
              <a:t> (</a:t>
            </a:r>
            <a:r>
              <a:rPr lang="en-GB" sz="1400" b="0" dirty="0" err="1">
                <a:solidFill>
                  <a:srgbClr val="F8F8F2"/>
                </a:solidFill>
                <a:effectLst/>
                <a:latin typeface="Menlo" panose="020B0609030804020204" pitchFamily="49" charset="0"/>
              </a:rPr>
              <a:t>national_language</a:t>
            </a:r>
            <a:r>
              <a:rPr lang="en-GB" sz="1400" b="0" dirty="0">
                <a:solidFill>
                  <a:srgbClr val="F8F8F2"/>
                </a:solidFill>
                <a:effectLst/>
                <a:latin typeface="Menlo" panose="020B0609030804020204" pitchFamily="49" charset="0"/>
              </a:rPr>
              <a:t> </a:t>
            </a:r>
            <a:r>
              <a:rPr lang="en-GB" sz="1400" b="0" dirty="0">
                <a:solidFill>
                  <a:srgbClr val="F92672"/>
                </a:solidFill>
                <a:effectLst/>
                <a:latin typeface="Menlo" panose="020B0609030804020204" pitchFamily="49" charset="0"/>
              </a:rPr>
              <a:t>==</a:t>
            </a:r>
            <a:r>
              <a:rPr lang="en-GB" sz="1400" b="0" dirty="0">
                <a:solidFill>
                  <a:srgbClr val="F8F8F2"/>
                </a:solidFill>
                <a:effectLst/>
                <a:latin typeface="Menlo" panose="020B0609030804020204" pitchFamily="49" charset="0"/>
              </a:rPr>
              <a:t> </a:t>
            </a:r>
            <a:r>
              <a:rPr lang="en-GB" sz="1400" b="0" dirty="0">
                <a:solidFill>
                  <a:srgbClr val="E6DB74"/>
                </a:solidFill>
                <a:effectLst/>
                <a:latin typeface="Menlo" panose="020B0609030804020204" pitchFamily="49" charset="0"/>
              </a:rPr>
              <a:t>"French"</a:t>
            </a:r>
            <a:r>
              <a:rPr lang="en-GB" sz="1400" b="0" dirty="0">
                <a:solidFill>
                  <a:srgbClr val="F8F8F2"/>
                </a:solidFill>
                <a:effectLst/>
                <a:latin typeface="Menlo" panose="020B0609030804020204" pitchFamily="49" charset="0"/>
              </a:rPr>
              <a:t>) {</a:t>
            </a:r>
          </a:p>
          <a:p>
            <a:r>
              <a:rPr lang="en-GB" sz="1400" b="0" dirty="0" err="1">
                <a:solidFill>
                  <a:srgbClr val="F8F8F2"/>
                </a:solidFill>
                <a:effectLst/>
                <a:latin typeface="Menlo" panose="020B0609030804020204" pitchFamily="49" charset="0"/>
              </a:rPr>
              <a:t>cout</a:t>
            </a:r>
            <a:r>
              <a:rPr lang="en-GB" sz="1400" b="0" dirty="0">
                <a:solidFill>
                  <a:srgbClr val="F8F8F2"/>
                </a:solidFill>
                <a:effectLst/>
                <a:latin typeface="Menlo" panose="020B0609030804020204" pitchFamily="49" charset="0"/>
              </a:rPr>
              <a:t> </a:t>
            </a:r>
            <a:r>
              <a:rPr lang="en-GB" sz="1400" b="0" dirty="0">
                <a:solidFill>
                  <a:srgbClr val="F92672"/>
                </a:solidFill>
                <a:effectLst/>
                <a:latin typeface="Menlo" panose="020B0609030804020204" pitchFamily="49" charset="0"/>
              </a:rPr>
              <a:t>&lt;&lt;</a:t>
            </a:r>
            <a:r>
              <a:rPr lang="en-GB" sz="1400" b="0" dirty="0">
                <a:solidFill>
                  <a:srgbClr val="F8F8F2"/>
                </a:solidFill>
                <a:effectLst/>
                <a:latin typeface="Menlo" panose="020B0609030804020204" pitchFamily="49" charset="0"/>
              </a:rPr>
              <a:t> </a:t>
            </a:r>
            <a:r>
              <a:rPr lang="en-GB" sz="1400" b="0" dirty="0">
                <a:solidFill>
                  <a:srgbClr val="E6DB74"/>
                </a:solidFill>
                <a:effectLst/>
                <a:latin typeface="Menlo" panose="020B0609030804020204" pitchFamily="49" charset="0"/>
              </a:rPr>
              <a:t>"Bonjour!"</a:t>
            </a:r>
            <a:r>
              <a:rPr lang="en-GB" sz="1400" b="0" dirty="0">
                <a:solidFill>
                  <a:srgbClr val="F8F8F2"/>
                </a:solidFill>
                <a:effectLst/>
                <a:latin typeface="Menlo" panose="020B0609030804020204" pitchFamily="49" charset="0"/>
              </a:rPr>
              <a:t> </a:t>
            </a:r>
            <a:r>
              <a:rPr lang="en-GB" sz="1400" b="0" dirty="0">
                <a:solidFill>
                  <a:srgbClr val="F92672"/>
                </a:solidFill>
                <a:effectLst/>
                <a:latin typeface="Menlo" panose="020B0609030804020204" pitchFamily="49" charset="0"/>
              </a:rPr>
              <a:t>&lt;&lt;</a:t>
            </a:r>
            <a:r>
              <a:rPr lang="en-GB" sz="1400" b="0" dirty="0">
                <a:solidFill>
                  <a:srgbClr val="F8F8F2"/>
                </a:solidFill>
                <a:effectLst/>
                <a:latin typeface="Menlo" panose="020B0609030804020204" pitchFamily="49" charset="0"/>
              </a:rPr>
              <a:t> </a:t>
            </a:r>
            <a:r>
              <a:rPr lang="en-GB" sz="1400" b="0" dirty="0" err="1">
                <a:solidFill>
                  <a:srgbClr val="F8F8F2"/>
                </a:solidFill>
                <a:effectLst/>
                <a:latin typeface="Menlo" panose="020B0609030804020204" pitchFamily="49" charset="0"/>
              </a:rPr>
              <a:t>endl</a:t>
            </a:r>
            <a:r>
              <a:rPr lang="en-GB" sz="1400" b="0" dirty="0">
                <a:solidFill>
                  <a:srgbClr val="F8F8F2"/>
                </a:solidFill>
                <a:effectLst/>
                <a:latin typeface="Menlo" panose="020B0609030804020204" pitchFamily="49" charset="0"/>
              </a:rPr>
              <a:t>;</a:t>
            </a:r>
          </a:p>
          <a:p>
            <a:r>
              <a:rPr lang="en-GB" sz="1400" b="0" dirty="0">
                <a:solidFill>
                  <a:srgbClr val="F8F8F2"/>
                </a:solidFill>
                <a:effectLst/>
                <a:latin typeface="Menlo" panose="020B0609030804020204" pitchFamily="49" charset="0"/>
              </a:rPr>
              <a:t>}</a:t>
            </a:r>
          </a:p>
          <a:p>
            <a:r>
              <a:rPr lang="en-GB" sz="1400" b="0" dirty="0">
                <a:solidFill>
                  <a:srgbClr val="F92672"/>
                </a:solidFill>
                <a:effectLst/>
                <a:latin typeface="Menlo" panose="020B0609030804020204" pitchFamily="49" charset="0"/>
              </a:rPr>
              <a:t>if</a:t>
            </a:r>
            <a:r>
              <a:rPr lang="en-GB" sz="1400" b="0" dirty="0">
                <a:solidFill>
                  <a:srgbClr val="F8F8F2"/>
                </a:solidFill>
                <a:effectLst/>
                <a:latin typeface="Menlo" panose="020B0609030804020204" pitchFamily="49" charset="0"/>
              </a:rPr>
              <a:t> (</a:t>
            </a:r>
            <a:r>
              <a:rPr lang="en-GB" sz="1400" b="0" dirty="0" err="1">
                <a:solidFill>
                  <a:srgbClr val="F8F8F2"/>
                </a:solidFill>
                <a:effectLst/>
                <a:latin typeface="Menlo" panose="020B0609030804020204" pitchFamily="49" charset="0"/>
              </a:rPr>
              <a:t>national_language</a:t>
            </a:r>
            <a:r>
              <a:rPr lang="en-GB" sz="1400" b="0" dirty="0">
                <a:solidFill>
                  <a:srgbClr val="F8F8F2"/>
                </a:solidFill>
                <a:effectLst/>
                <a:latin typeface="Menlo" panose="020B0609030804020204" pitchFamily="49" charset="0"/>
              </a:rPr>
              <a:t> </a:t>
            </a:r>
            <a:r>
              <a:rPr lang="en-GB" sz="1400" b="0" dirty="0">
                <a:solidFill>
                  <a:srgbClr val="F92672"/>
                </a:solidFill>
                <a:effectLst/>
                <a:latin typeface="Menlo" panose="020B0609030804020204" pitchFamily="49" charset="0"/>
              </a:rPr>
              <a:t>==</a:t>
            </a:r>
            <a:r>
              <a:rPr lang="en-GB" sz="1400" b="0" dirty="0">
                <a:solidFill>
                  <a:srgbClr val="F8F8F2"/>
                </a:solidFill>
                <a:effectLst/>
                <a:latin typeface="Menlo" panose="020B0609030804020204" pitchFamily="49" charset="0"/>
              </a:rPr>
              <a:t> </a:t>
            </a:r>
            <a:r>
              <a:rPr lang="en-GB" sz="1400" b="0" dirty="0">
                <a:solidFill>
                  <a:srgbClr val="E6DB74"/>
                </a:solidFill>
                <a:effectLst/>
                <a:latin typeface="Menlo" panose="020B0609030804020204" pitchFamily="49" charset="0"/>
              </a:rPr>
              <a:t>"Spanish"</a:t>
            </a:r>
            <a:r>
              <a:rPr lang="en-GB" sz="1400" b="0" dirty="0">
                <a:solidFill>
                  <a:srgbClr val="F8F8F2"/>
                </a:solidFill>
                <a:effectLst/>
                <a:latin typeface="Menlo" panose="020B0609030804020204" pitchFamily="49" charset="0"/>
              </a:rPr>
              <a:t>) {</a:t>
            </a:r>
          </a:p>
          <a:p>
            <a:r>
              <a:rPr lang="en-GB" sz="1400" b="0" dirty="0" err="1">
                <a:solidFill>
                  <a:srgbClr val="F8F8F2"/>
                </a:solidFill>
                <a:effectLst/>
                <a:latin typeface="Menlo" panose="020B0609030804020204" pitchFamily="49" charset="0"/>
              </a:rPr>
              <a:t>cout</a:t>
            </a:r>
            <a:r>
              <a:rPr lang="en-GB" sz="1400" b="0" dirty="0">
                <a:solidFill>
                  <a:srgbClr val="F8F8F2"/>
                </a:solidFill>
                <a:effectLst/>
                <a:latin typeface="Menlo" panose="020B0609030804020204" pitchFamily="49" charset="0"/>
              </a:rPr>
              <a:t> </a:t>
            </a:r>
            <a:r>
              <a:rPr lang="en-GB" sz="1400" b="0" dirty="0">
                <a:solidFill>
                  <a:srgbClr val="F92672"/>
                </a:solidFill>
                <a:effectLst/>
                <a:latin typeface="Menlo" panose="020B0609030804020204" pitchFamily="49" charset="0"/>
              </a:rPr>
              <a:t>&lt;&lt;</a:t>
            </a:r>
            <a:r>
              <a:rPr lang="en-GB" sz="1400" b="0" dirty="0">
                <a:solidFill>
                  <a:srgbClr val="F8F8F2"/>
                </a:solidFill>
                <a:effectLst/>
                <a:latin typeface="Menlo" panose="020B0609030804020204" pitchFamily="49" charset="0"/>
              </a:rPr>
              <a:t> </a:t>
            </a:r>
            <a:r>
              <a:rPr lang="en-GB" sz="1400" b="0" dirty="0">
                <a:solidFill>
                  <a:srgbClr val="E6DB74"/>
                </a:solidFill>
                <a:effectLst/>
                <a:latin typeface="Menlo" panose="020B0609030804020204" pitchFamily="49" charset="0"/>
              </a:rPr>
              <a:t>"Hola!"</a:t>
            </a:r>
            <a:r>
              <a:rPr lang="en-GB" sz="1400" b="0" dirty="0">
                <a:solidFill>
                  <a:srgbClr val="F8F8F2"/>
                </a:solidFill>
                <a:effectLst/>
                <a:latin typeface="Menlo" panose="020B0609030804020204" pitchFamily="49" charset="0"/>
              </a:rPr>
              <a:t> </a:t>
            </a:r>
            <a:r>
              <a:rPr lang="en-GB" sz="1400" b="0" dirty="0">
                <a:solidFill>
                  <a:srgbClr val="F92672"/>
                </a:solidFill>
                <a:effectLst/>
                <a:latin typeface="Menlo" panose="020B0609030804020204" pitchFamily="49" charset="0"/>
              </a:rPr>
              <a:t>&lt;&lt;</a:t>
            </a:r>
            <a:r>
              <a:rPr lang="en-GB" sz="1400" b="0" dirty="0">
                <a:solidFill>
                  <a:srgbClr val="F8F8F2"/>
                </a:solidFill>
                <a:effectLst/>
                <a:latin typeface="Menlo" panose="020B0609030804020204" pitchFamily="49" charset="0"/>
              </a:rPr>
              <a:t> </a:t>
            </a:r>
            <a:r>
              <a:rPr lang="en-GB" sz="1400" b="0" dirty="0" err="1">
                <a:solidFill>
                  <a:srgbClr val="F8F8F2"/>
                </a:solidFill>
                <a:effectLst/>
                <a:latin typeface="Menlo" panose="020B0609030804020204" pitchFamily="49" charset="0"/>
              </a:rPr>
              <a:t>endl</a:t>
            </a:r>
            <a:r>
              <a:rPr lang="en-GB" sz="1400" b="0" dirty="0">
                <a:solidFill>
                  <a:srgbClr val="F8F8F2"/>
                </a:solidFill>
                <a:effectLst/>
                <a:latin typeface="Menlo" panose="020B0609030804020204" pitchFamily="49" charset="0"/>
              </a:rPr>
              <a:t>;</a:t>
            </a:r>
          </a:p>
          <a:p>
            <a:r>
              <a:rPr lang="en-GB" sz="1400" b="0" dirty="0">
                <a:solidFill>
                  <a:srgbClr val="F8F8F2"/>
                </a:solidFill>
                <a:effectLst/>
                <a:latin typeface="Menlo" panose="020B0609030804020204" pitchFamily="49" charset="0"/>
              </a:rPr>
              <a:t>}</a:t>
            </a:r>
          </a:p>
          <a:p>
            <a:r>
              <a:rPr lang="en-GB" sz="1400" b="0" dirty="0">
                <a:solidFill>
                  <a:srgbClr val="F8F8F2"/>
                </a:solidFill>
                <a:effectLst/>
                <a:latin typeface="Menlo" panose="020B0609030804020204" pitchFamily="49" charset="0"/>
              </a:rPr>
              <a:t>}</a:t>
            </a:r>
          </a:p>
          <a:p>
            <a:r>
              <a:rPr lang="en-GB" sz="1400" b="0" dirty="0">
                <a:solidFill>
                  <a:srgbClr val="F8F8F2"/>
                </a:solidFill>
                <a:effectLst/>
                <a:latin typeface="Menlo" panose="020B0609030804020204" pitchFamily="49" charset="0"/>
              </a:rPr>
              <a:t>};</a:t>
            </a:r>
          </a:p>
          <a:p>
            <a:br>
              <a:rPr lang="en-GB" sz="1400" b="0" dirty="0">
                <a:solidFill>
                  <a:srgbClr val="F8F8F2"/>
                </a:solidFill>
                <a:effectLst/>
                <a:latin typeface="Menlo" panose="020B0609030804020204" pitchFamily="49" charset="0"/>
              </a:rPr>
            </a:br>
            <a:endParaRPr lang="en-GB" sz="1400" b="0" dirty="0">
              <a:solidFill>
                <a:srgbClr val="F8F8F2"/>
              </a:solidFill>
              <a:effectLst/>
              <a:latin typeface="Menlo" panose="020B0609030804020204" pitchFamily="49" charset="0"/>
            </a:endParaRPr>
          </a:p>
        </p:txBody>
      </p:sp>
      <p:sp>
        <p:nvSpPr>
          <p:cNvPr id="7" name="TextBox 6">
            <a:extLst>
              <a:ext uri="{FF2B5EF4-FFF2-40B4-BE49-F238E27FC236}">
                <a16:creationId xmlns:a16="http://schemas.microsoft.com/office/drawing/2014/main" id="{0B9D13FE-DDE9-F7E2-D764-95E9F06E6267}"/>
              </a:ext>
            </a:extLst>
          </p:cNvPr>
          <p:cNvSpPr txBox="1"/>
          <p:nvPr/>
        </p:nvSpPr>
        <p:spPr>
          <a:xfrm>
            <a:off x="6894416" y="1924040"/>
            <a:ext cx="4952948" cy="2031325"/>
          </a:xfrm>
          <a:prstGeom prst="rect">
            <a:avLst/>
          </a:prstGeom>
          <a:solidFill>
            <a:srgbClr val="E9E5DC"/>
          </a:solidFill>
          <a:ln w="31750">
            <a:solidFill>
              <a:srgbClr val="FF0000"/>
            </a:solidFill>
          </a:ln>
        </p:spPr>
        <p:txBody>
          <a:bodyPr wrap="square">
            <a:spAutoFit/>
          </a:bodyPr>
          <a:lstStyle/>
          <a:p>
            <a:r>
              <a:rPr lang="en-GB" dirty="0">
                <a:solidFill>
                  <a:srgbClr val="002060"/>
                </a:solidFill>
              </a:rPr>
              <a:t>$ ./</a:t>
            </a:r>
            <a:r>
              <a:rPr lang="en-GB" dirty="0" err="1">
                <a:solidFill>
                  <a:srgbClr val="002060"/>
                </a:solidFill>
              </a:rPr>
              <a:t>a.out</a:t>
            </a:r>
            <a:endParaRPr lang="en-GB" dirty="0">
              <a:solidFill>
                <a:srgbClr val="002060"/>
              </a:solidFill>
            </a:endParaRPr>
          </a:p>
          <a:p>
            <a:r>
              <a:rPr lang="en-GB" dirty="0">
                <a:solidFill>
                  <a:srgbClr val="002060"/>
                </a:solidFill>
              </a:rPr>
              <a:t>1234234</a:t>
            </a:r>
          </a:p>
          <a:p>
            <a:r>
              <a:rPr lang="en-GB" dirty="0">
                <a:solidFill>
                  <a:srgbClr val="002060"/>
                </a:solidFill>
              </a:rPr>
              <a:t>2934.2</a:t>
            </a:r>
          </a:p>
          <a:p>
            <a:r>
              <a:rPr lang="en-GB" dirty="0">
                <a:solidFill>
                  <a:srgbClr val="002060"/>
                </a:solidFill>
              </a:rPr>
              <a:t>Spanish</a:t>
            </a:r>
          </a:p>
          <a:p>
            <a:r>
              <a:rPr lang="en-GB" dirty="0">
                <a:solidFill>
                  <a:srgbClr val="002060"/>
                </a:solidFill>
              </a:rPr>
              <a:t>Hello!</a:t>
            </a:r>
          </a:p>
          <a:p>
            <a:r>
              <a:rPr lang="en-GB" dirty="0">
                <a:solidFill>
                  <a:srgbClr val="002060"/>
                </a:solidFill>
              </a:rPr>
              <a:t>Bonjour!</a:t>
            </a:r>
          </a:p>
          <a:p>
            <a:r>
              <a:rPr lang="en-GB" dirty="0">
                <a:solidFill>
                  <a:srgbClr val="002060"/>
                </a:solidFill>
              </a:rPr>
              <a:t>Hola!</a:t>
            </a:r>
          </a:p>
        </p:txBody>
      </p:sp>
      <p:cxnSp>
        <p:nvCxnSpPr>
          <p:cNvPr id="3" name="Straight Arrow Connector 2">
            <a:extLst>
              <a:ext uri="{FF2B5EF4-FFF2-40B4-BE49-F238E27FC236}">
                <a16:creationId xmlns:a16="http://schemas.microsoft.com/office/drawing/2014/main" id="{9CB157C1-2FA9-1AE1-1BE8-40226E03E117}"/>
              </a:ext>
            </a:extLst>
          </p:cNvPr>
          <p:cNvCxnSpPr>
            <a:cxnSpLocks/>
          </p:cNvCxnSpPr>
          <p:nvPr/>
        </p:nvCxnSpPr>
        <p:spPr>
          <a:xfrm flipH="1" flipV="1">
            <a:off x="4122549" y="4114648"/>
            <a:ext cx="5133149" cy="1476135"/>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ADAD184-7A63-4BC4-3526-7DC99A7ADE06}"/>
              </a:ext>
            </a:extLst>
          </p:cNvPr>
          <p:cNvSpPr txBox="1"/>
          <p:nvPr/>
        </p:nvSpPr>
        <p:spPr>
          <a:xfrm>
            <a:off x="8202091" y="5641538"/>
            <a:ext cx="2925710" cy="830997"/>
          </a:xfrm>
          <a:prstGeom prst="rect">
            <a:avLst/>
          </a:prstGeom>
          <a:solidFill>
            <a:schemeClr val="tx1"/>
          </a:solidFill>
          <a:ln w="25400">
            <a:solidFill>
              <a:srgbClr val="00B0F0"/>
            </a:solidFill>
          </a:ln>
        </p:spPr>
        <p:txBody>
          <a:bodyPr wrap="square">
            <a:spAutoFit/>
          </a:bodyPr>
          <a:lstStyle/>
          <a:p>
            <a:r>
              <a:rPr lang="en-US" sz="1600" dirty="0">
                <a:solidFill>
                  <a:schemeClr val="bg2">
                    <a:lumMod val="75000"/>
                  </a:schemeClr>
                </a:solidFill>
              </a:rPr>
              <a:t>What if </a:t>
            </a:r>
            <a:r>
              <a:rPr lang="en-US" sz="1600" dirty="0" err="1">
                <a:solidFill>
                  <a:schemeClr val="bg2">
                    <a:lumMod val="75000"/>
                  </a:schemeClr>
                </a:solidFill>
              </a:rPr>
              <a:t>national_language</a:t>
            </a:r>
            <a:r>
              <a:rPr lang="en-US" sz="1600" dirty="0">
                <a:solidFill>
                  <a:schemeClr val="bg2">
                    <a:lumMod val="75000"/>
                  </a:schemeClr>
                </a:solidFill>
              </a:rPr>
              <a:t> is not a match? Consider a default or a warning</a:t>
            </a:r>
          </a:p>
        </p:txBody>
      </p:sp>
    </p:spTree>
    <p:extLst>
      <p:ext uri="{BB962C8B-B14F-4D97-AF65-F5344CB8AC3E}">
        <p14:creationId xmlns:p14="http://schemas.microsoft.com/office/powerpoint/2010/main" val="240585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B02D6-087A-0F70-AFC1-E08BA5DE2163}"/>
              </a:ext>
            </a:extLst>
          </p:cNvPr>
          <p:cNvSpPr>
            <a:spLocks noGrp="1"/>
          </p:cNvSpPr>
          <p:nvPr>
            <p:ph type="title"/>
          </p:nvPr>
        </p:nvSpPr>
        <p:spPr/>
        <p:txBody>
          <a:bodyPr/>
          <a:lstStyle/>
          <a:p>
            <a:r>
              <a:rPr lang="en-GB" dirty="0"/>
              <a:t>Structs</a:t>
            </a:r>
          </a:p>
        </p:txBody>
      </p:sp>
      <p:sp>
        <p:nvSpPr>
          <p:cNvPr id="3" name="Content Placeholder 2">
            <a:extLst>
              <a:ext uri="{FF2B5EF4-FFF2-40B4-BE49-F238E27FC236}">
                <a16:creationId xmlns:a16="http://schemas.microsoft.com/office/drawing/2014/main" id="{2BFC6B99-8F15-1AA5-899C-5020F10FB7FB}"/>
              </a:ext>
            </a:extLst>
          </p:cNvPr>
          <p:cNvSpPr>
            <a:spLocks noGrp="1"/>
          </p:cNvSpPr>
          <p:nvPr>
            <p:ph idx="1"/>
          </p:nvPr>
        </p:nvSpPr>
        <p:spPr>
          <a:xfrm>
            <a:off x="626919" y="2076450"/>
            <a:ext cx="4212387" cy="3714749"/>
          </a:xfrm>
        </p:spPr>
        <p:txBody>
          <a:bodyPr/>
          <a:lstStyle/>
          <a:p>
            <a:r>
              <a:rPr lang="en-GB" dirty="0"/>
              <a:t>Similar to classes</a:t>
            </a:r>
          </a:p>
          <a:p>
            <a:r>
              <a:rPr lang="en-GB" dirty="0"/>
              <a:t>Used mainly to group similar/related data</a:t>
            </a:r>
          </a:p>
          <a:p>
            <a:r>
              <a:rPr lang="en-GB" dirty="0"/>
              <a:t>Structs can only inherit from other structs, not classes</a:t>
            </a:r>
          </a:p>
        </p:txBody>
      </p:sp>
      <p:sp>
        <p:nvSpPr>
          <p:cNvPr id="5" name="TextBox 4">
            <a:extLst>
              <a:ext uri="{FF2B5EF4-FFF2-40B4-BE49-F238E27FC236}">
                <a16:creationId xmlns:a16="http://schemas.microsoft.com/office/drawing/2014/main" id="{6F120201-0E1A-88B8-4156-39E4E55BB6E6}"/>
              </a:ext>
            </a:extLst>
          </p:cNvPr>
          <p:cNvSpPr txBox="1"/>
          <p:nvPr/>
        </p:nvSpPr>
        <p:spPr>
          <a:xfrm>
            <a:off x="5462155" y="1651064"/>
            <a:ext cx="6102926" cy="3970318"/>
          </a:xfrm>
          <a:prstGeom prst="rect">
            <a:avLst/>
          </a:prstGeom>
          <a:solidFill>
            <a:schemeClr val="bg1"/>
          </a:solidFill>
          <a:ln w="31750">
            <a:solidFill>
              <a:srgbClr val="FF0000"/>
            </a:solidFill>
          </a:ln>
        </p:spPr>
        <p:txBody>
          <a:bodyPr wrap="square">
            <a:spAutoFit/>
          </a:bodyPr>
          <a:lstStyle/>
          <a:p>
            <a:r>
              <a:rPr lang="en-GB" b="0" dirty="0">
                <a:solidFill>
                  <a:srgbClr val="569CD6"/>
                </a:solidFill>
                <a:effectLst/>
                <a:latin typeface="Menlo" panose="020B0609030804020204" pitchFamily="49" charset="0"/>
              </a:rPr>
              <a:t>struct</a:t>
            </a:r>
            <a:r>
              <a:rPr lang="en-GB" b="0" dirty="0">
                <a:solidFill>
                  <a:srgbClr val="CCCCCC"/>
                </a:solidFill>
                <a:effectLst/>
                <a:latin typeface="Menlo" panose="020B0609030804020204" pitchFamily="49" charset="0"/>
              </a:rPr>
              <a:t> </a:t>
            </a:r>
            <a:r>
              <a:rPr lang="en-GB" b="0" dirty="0">
                <a:solidFill>
                  <a:srgbClr val="4EC9B0"/>
                </a:solidFill>
                <a:effectLst/>
                <a:latin typeface="Menlo" panose="020B0609030804020204" pitchFamily="49" charset="0"/>
              </a:rPr>
              <a:t>Point</a:t>
            </a:r>
            <a:r>
              <a:rPr lang="en-GB" b="0" dirty="0">
                <a:solidFill>
                  <a:srgbClr val="CCCCCC"/>
                </a:solidFill>
                <a:effectLst/>
                <a:latin typeface="Menlo" panose="020B0609030804020204" pitchFamily="49" charset="0"/>
              </a:rPr>
              <a:t> {</a:t>
            </a:r>
          </a:p>
          <a:p>
            <a:r>
              <a:rPr lang="en-GB" b="0" dirty="0">
                <a:solidFill>
                  <a:srgbClr val="569CD6"/>
                </a:solidFill>
                <a:effectLst/>
                <a:latin typeface="Menlo" panose="020B0609030804020204" pitchFamily="49" charset="0"/>
              </a:rPr>
              <a:t>int</a:t>
            </a:r>
            <a:r>
              <a:rPr lang="en-GB" b="0" dirty="0">
                <a:solidFill>
                  <a:srgbClr val="CCCCCC"/>
                </a:solidFill>
                <a:effectLst/>
                <a:latin typeface="Menlo" panose="020B0609030804020204" pitchFamily="49" charset="0"/>
              </a:rPr>
              <a:t> x;</a:t>
            </a:r>
          </a:p>
          <a:p>
            <a:r>
              <a:rPr lang="en-GB" b="0" dirty="0">
                <a:solidFill>
                  <a:srgbClr val="569CD6"/>
                </a:solidFill>
                <a:effectLst/>
                <a:latin typeface="Menlo" panose="020B0609030804020204" pitchFamily="49" charset="0"/>
              </a:rPr>
              <a:t>int</a:t>
            </a:r>
            <a:r>
              <a:rPr lang="en-GB" b="0" dirty="0">
                <a:solidFill>
                  <a:srgbClr val="CCCCCC"/>
                </a:solidFill>
                <a:effectLst/>
                <a:latin typeface="Menlo" panose="020B0609030804020204" pitchFamily="49" charset="0"/>
              </a:rPr>
              <a:t> y;</a:t>
            </a:r>
          </a:p>
          <a:p>
            <a:r>
              <a:rPr lang="en-GB" b="0" dirty="0">
                <a:solidFill>
                  <a:srgbClr val="CCCCCC"/>
                </a:solidFill>
                <a:effectLst/>
                <a:latin typeface="Menlo" panose="020B0609030804020204" pitchFamily="49" charset="0"/>
              </a:rPr>
              <a:t>};</a:t>
            </a:r>
          </a:p>
          <a:p>
            <a:br>
              <a:rPr lang="en-GB" b="0" dirty="0">
                <a:solidFill>
                  <a:srgbClr val="CCCCCC"/>
                </a:solidFill>
                <a:effectLst/>
                <a:latin typeface="Menlo" panose="020B0609030804020204" pitchFamily="49" charset="0"/>
              </a:rPr>
            </a:br>
            <a:r>
              <a:rPr lang="en-GB" b="0" dirty="0">
                <a:solidFill>
                  <a:srgbClr val="569CD6"/>
                </a:solidFill>
                <a:effectLst/>
                <a:latin typeface="Menlo" panose="020B0609030804020204" pitchFamily="49" charset="0"/>
              </a:rPr>
              <a:t>int</a:t>
            </a:r>
            <a:r>
              <a:rPr lang="en-GB" b="0" dirty="0">
                <a:solidFill>
                  <a:srgbClr val="CCCCCC"/>
                </a:solidFill>
                <a:effectLst/>
                <a:latin typeface="Menlo" panose="020B0609030804020204" pitchFamily="49" charset="0"/>
              </a:rPr>
              <a:t> </a:t>
            </a:r>
            <a:r>
              <a:rPr lang="en-GB" b="0" dirty="0">
                <a:solidFill>
                  <a:srgbClr val="DCDCAA"/>
                </a:solidFill>
                <a:effectLst/>
                <a:latin typeface="Menlo" panose="020B0609030804020204" pitchFamily="49" charset="0"/>
              </a:rPr>
              <a:t>main</a:t>
            </a:r>
            <a:r>
              <a:rPr lang="en-GB" b="0" dirty="0">
                <a:solidFill>
                  <a:srgbClr val="CCCCCC"/>
                </a:solidFill>
                <a:effectLst/>
                <a:latin typeface="Menlo" panose="020B0609030804020204" pitchFamily="49" charset="0"/>
              </a:rPr>
              <a:t>() {</a:t>
            </a:r>
          </a:p>
          <a:p>
            <a:r>
              <a:rPr lang="en-GB" b="0" dirty="0">
                <a:solidFill>
                  <a:srgbClr val="CCCCCC"/>
                </a:solidFill>
                <a:effectLst/>
                <a:latin typeface="Menlo" panose="020B0609030804020204" pitchFamily="49" charset="0"/>
              </a:rPr>
              <a:t>Point p1;</a:t>
            </a:r>
          </a:p>
          <a:p>
            <a:r>
              <a:rPr lang="en-GB" b="0" dirty="0">
                <a:solidFill>
                  <a:srgbClr val="9CDCFE"/>
                </a:solidFill>
                <a:effectLst/>
                <a:latin typeface="Menlo" panose="020B0609030804020204" pitchFamily="49" charset="0"/>
              </a:rPr>
              <a:t>p1</a:t>
            </a:r>
            <a:r>
              <a:rPr lang="en-GB" b="0" dirty="0">
                <a:solidFill>
                  <a:srgbClr val="CCCCCC"/>
                </a:solidFill>
                <a:effectLst/>
                <a:latin typeface="Menlo" panose="020B0609030804020204" pitchFamily="49" charset="0"/>
              </a:rPr>
              <a:t>.</a:t>
            </a:r>
            <a:r>
              <a:rPr lang="en-GB" b="0" dirty="0">
                <a:solidFill>
                  <a:srgbClr val="9CDCFE"/>
                </a:solidFill>
                <a:effectLst/>
                <a:latin typeface="Menlo" panose="020B0609030804020204" pitchFamily="49" charset="0"/>
              </a:rPr>
              <a:t>x</a:t>
            </a:r>
            <a:r>
              <a:rPr lang="en-GB" b="0" dirty="0">
                <a:solidFill>
                  <a:srgbClr val="CCCCCC"/>
                </a:solidFill>
                <a:effectLst/>
                <a:latin typeface="Menlo" panose="020B0609030804020204" pitchFamily="49" charset="0"/>
              </a:rPr>
              <a:t> </a:t>
            </a:r>
            <a:r>
              <a:rPr lang="en-GB" b="0" dirty="0">
                <a:solidFill>
                  <a:srgbClr val="D4D4D4"/>
                </a:solidFill>
                <a:effectLst/>
                <a:latin typeface="Menlo" panose="020B0609030804020204" pitchFamily="49" charset="0"/>
              </a:rPr>
              <a:t>=</a:t>
            </a:r>
            <a:r>
              <a:rPr lang="en-GB" b="0" dirty="0">
                <a:solidFill>
                  <a:srgbClr val="CCCCCC"/>
                </a:solidFill>
                <a:effectLst/>
                <a:latin typeface="Menlo" panose="020B0609030804020204" pitchFamily="49" charset="0"/>
              </a:rPr>
              <a:t> </a:t>
            </a:r>
            <a:r>
              <a:rPr lang="en-GB" b="0" dirty="0">
                <a:solidFill>
                  <a:srgbClr val="B5CEA8"/>
                </a:solidFill>
                <a:effectLst/>
                <a:latin typeface="Menlo" panose="020B0609030804020204" pitchFamily="49" charset="0"/>
              </a:rPr>
              <a:t>10</a:t>
            </a:r>
            <a:r>
              <a:rPr lang="en-GB" b="0" dirty="0">
                <a:solidFill>
                  <a:srgbClr val="CCCCCC"/>
                </a:solidFill>
                <a:effectLst/>
                <a:latin typeface="Menlo" panose="020B0609030804020204" pitchFamily="49" charset="0"/>
              </a:rPr>
              <a:t>;</a:t>
            </a:r>
          </a:p>
          <a:p>
            <a:r>
              <a:rPr lang="en-GB" b="0" dirty="0">
                <a:solidFill>
                  <a:srgbClr val="9CDCFE"/>
                </a:solidFill>
                <a:effectLst/>
                <a:latin typeface="Menlo" panose="020B0609030804020204" pitchFamily="49" charset="0"/>
              </a:rPr>
              <a:t>p1</a:t>
            </a:r>
            <a:r>
              <a:rPr lang="en-GB" b="0" dirty="0">
                <a:solidFill>
                  <a:srgbClr val="CCCCCC"/>
                </a:solidFill>
                <a:effectLst/>
                <a:latin typeface="Menlo" panose="020B0609030804020204" pitchFamily="49" charset="0"/>
              </a:rPr>
              <a:t>.</a:t>
            </a:r>
            <a:r>
              <a:rPr lang="en-GB" b="0" dirty="0">
                <a:solidFill>
                  <a:srgbClr val="9CDCFE"/>
                </a:solidFill>
                <a:effectLst/>
                <a:latin typeface="Menlo" panose="020B0609030804020204" pitchFamily="49" charset="0"/>
              </a:rPr>
              <a:t>y</a:t>
            </a:r>
            <a:r>
              <a:rPr lang="en-GB" b="0" dirty="0">
                <a:solidFill>
                  <a:srgbClr val="CCCCCC"/>
                </a:solidFill>
                <a:effectLst/>
                <a:latin typeface="Menlo" panose="020B0609030804020204" pitchFamily="49" charset="0"/>
              </a:rPr>
              <a:t> </a:t>
            </a:r>
            <a:r>
              <a:rPr lang="en-GB" b="0" dirty="0">
                <a:solidFill>
                  <a:srgbClr val="D4D4D4"/>
                </a:solidFill>
                <a:effectLst/>
                <a:latin typeface="Menlo" panose="020B0609030804020204" pitchFamily="49" charset="0"/>
              </a:rPr>
              <a:t>=</a:t>
            </a:r>
            <a:r>
              <a:rPr lang="en-GB" b="0" dirty="0">
                <a:solidFill>
                  <a:srgbClr val="CCCCCC"/>
                </a:solidFill>
                <a:effectLst/>
                <a:latin typeface="Menlo" panose="020B0609030804020204" pitchFamily="49" charset="0"/>
              </a:rPr>
              <a:t> </a:t>
            </a:r>
            <a:r>
              <a:rPr lang="en-GB" b="0" dirty="0">
                <a:solidFill>
                  <a:srgbClr val="B5CEA8"/>
                </a:solidFill>
                <a:effectLst/>
                <a:latin typeface="Menlo" panose="020B0609030804020204" pitchFamily="49" charset="0"/>
              </a:rPr>
              <a:t>20</a:t>
            </a:r>
            <a:r>
              <a:rPr lang="en-GB" b="0" dirty="0">
                <a:solidFill>
                  <a:srgbClr val="CCCCCC"/>
                </a:solidFill>
                <a:effectLst/>
                <a:latin typeface="Menlo" panose="020B0609030804020204" pitchFamily="49" charset="0"/>
              </a:rPr>
              <a:t>;</a:t>
            </a:r>
          </a:p>
          <a:p>
            <a:br>
              <a:rPr lang="en-GB" b="0" dirty="0">
                <a:solidFill>
                  <a:srgbClr val="CCCCCC"/>
                </a:solidFill>
                <a:effectLst/>
                <a:latin typeface="Menlo" panose="020B0609030804020204" pitchFamily="49" charset="0"/>
              </a:rPr>
            </a:br>
            <a:r>
              <a:rPr lang="en-GB" b="0" dirty="0">
                <a:solidFill>
                  <a:srgbClr val="4EC9B0"/>
                </a:solidFill>
                <a:effectLst/>
                <a:latin typeface="Menlo" panose="020B0609030804020204" pitchFamily="49" charset="0"/>
              </a:rPr>
              <a:t>std</a:t>
            </a:r>
            <a:r>
              <a:rPr lang="en-GB" b="0" dirty="0">
                <a:solidFill>
                  <a:srgbClr val="CCCCCC"/>
                </a:solidFill>
                <a:effectLst/>
                <a:latin typeface="Menlo" panose="020B0609030804020204" pitchFamily="49" charset="0"/>
              </a:rPr>
              <a:t>::</a:t>
            </a:r>
            <a:r>
              <a:rPr lang="en-GB" b="0" dirty="0" err="1">
                <a:solidFill>
                  <a:srgbClr val="CCCCCC"/>
                </a:solidFill>
                <a:effectLst/>
                <a:latin typeface="Menlo" panose="020B0609030804020204" pitchFamily="49" charset="0"/>
              </a:rPr>
              <a:t>cout</a:t>
            </a:r>
            <a:r>
              <a:rPr lang="en-GB" b="0" dirty="0">
                <a:solidFill>
                  <a:srgbClr val="CCCCCC"/>
                </a:solidFill>
                <a:effectLst/>
                <a:latin typeface="Menlo" panose="020B0609030804020204" pitchFamily="49" charset="0"/>
              </a:rPr>
              <a:t> </a:t>
            </a:r>
            <a:r>
              <a:rPr lang="en-GB" b="0" dirty="0">
                <a:solidFill>
                  <a:srgbClr val="D4D4D4"/>
                </a:solidFill>
                <a:effectLst/>
                <a:latin typeface="Menlo" panose="020B0609030804020204" pitchFamily="49" charset="0"/>
              </a:rPr>
              <a:t>&lt;&lt;</a:t>
            </a:r>
            <a:r>
              <a:rPr lang="en-GB" b="0" dirty="0">
                <a:solidFill>
                  <a:srgbClr val="CCCCCC"/>
                </a:solidFill>
                <a:effectLst/>
                <a:latin typeface="Menlo" panose="020B0609030804020204" pitchFamily="49" charset="0"/>
              </a:rPr>
              <a:t> </a:t>
            </a:r>
            <a:r>
              <a:rPr lang="en-GB" b="0" dirty="0">
                <a:solidFill>
                  <a:srgbClr val="CE9178"/>
                </a:solidFill>
                <a:effectLst/>
                <a:latin typeface="Menlo" panose="020B0609030804020204" pitchFamily="49" charset="0"/>
              </a:rPr>
              <a:t>"Point p1: ("</a:t>
            </a:r>
            <a:r>
              <a:rPr lang="en-GB" b="0" dirty="0">
                <a:solidFill>
                  <a:srgbClr val="CCCCCC"/>
                </a:solidFill>
                <a:effectLst/>
                <a:latin typeface="Menlo" panose="020B0609030804020204" pitchFamily="49" charset="0"/>
              </a:rPr>
              <a:t> </a:t>
            </a:r>
            <a:r>
              <a:rPr lang="en-GB" b="0" dirty="0">
                <a:solidFill>
                  <a:srgbClr val="D4D4D4"/>
                </a:solidFill>
                <a:effectLst/>
                <a:latin typeface="Menlo" panose="020B0609030804020204" pitchFamily="49" charset="0"/>
              </a:rPr>
              <a:t>&lt;&lt;</a:t>
            </a:r>
            <a:r>
              <a:rPr lang="en-GB" b="0" dirty="0">
                <a:solidFill>
                  <a:srgbClr val="CCCCCC"/>
                </a:solidFill>
                <a:effectLst/>
                <a:latin typeface="Menlo" panose="020B0609030804020204" pitchFamily="49" charset="0"/>
              </a:rPr>
              <a:t> </a:t>
            </a:r>
            <a:r>
              <a:rPr lang="en-GB" b="0" dirty="0">
                <a:solidFill>
                  <a:srgbClr val="9CDCFE"/>
                </a:solidFill>
                <a:effectLst/>
                <a:latin typeface="Menlo" panose="020B0609030804020204" pitchFamily="49" charset="0"/>
              </a:rPr>
              <a:t>p1</a:t>
            </a:r>
            <a:r>
              <a:rPr lang="en-GB" b="0" dirty="0">
                <a:solidFill>
                  <a:srgbClr val="CCCCCC"/>
                </a:solidFill>
                <a:effectLst/>
                <a:latin typeface="Menlo" panose="020B0609030804020204" pitchFamily="49" charset="0"/>
              </a:rPr>
              <a:t>.</a:t>
            </a:r>
            <a:r>
              <a:rPr lang="en-GB" b="0" dirty="0">
                <a:solidFill>
                  <a:srgbClr val="9CDCFE"/>
                </a:solidFill>
                <a:effectLst/>
                <a:latin typeface="Menlo" panose="020B0609030804020204" pitchFamily="49" charset="0"/>
              </a:rPr>
              <a:t>x</a:t>
            </a:r>
            <a:r>
              <a:rPr lang="en-GB" b="0" dirty="0">
                <a:solidFill>
                  <a:srgbClr val="CCCCCC"/>
                </a:solidFill>
                <a:effectLst/>
                <a:latin typeface="Menlo" panose="020B0609030804020204" pitchFamily="49" charset="0"/>
              </a:rPr>
              <a:t> </a:t>
            </a:r>
            <a:r>
              <a:rPr lang="en-GB" b="0" dirty="0">
                <a:solidFill>
                  <a:srgbClr val="D4D4D4"/>
                </a:solidFill>
                <a:effectLst/>
                <a:latin typeface="Menlo" panose="020B0609030804020204" pitchFamily="49" charset="0"/>
              </a:rPr>
              <a:t>&lt;&lt;</a:t>
            </a:r>
            <a:r>
              <a:rPr lang="en-GB" b="0" dirty="0">
                <a:solidFill>
                  <a:srgbClr val="CCCCCC"/>
                </a:solidFill>
                <a:effectLst/>
                <a:latin typeface="Menlo" panose="020B0609030804020204" pitchFamily="49" charset="0"/>
              </a:rPr>
              <a:t> </a:t>
            </a:r>
            <a:r>
              <a:rPr lang="en-GB" b="0" dirty="0">
                <a:solidFill>
                  <a:srgbClr val="CE9178"/>
                </a:solidFill>
                <a:effectLst/>
                <a:latin typeface="Menlo" panose="020B0609030804020204" pitchFamily="49" charset="0"/>
              </a:rPr>
              <a:t>", "</a:t>
            </a:r>
            <a:r>
              <a:rPr lang="en-GB" b="0" dirty="0">
                <a:solidFill>
                  <a:srgbClr val="CCCCCC"/>
                </a:solidFill>
                <a:effectLst/>
                <a:latin typeface="Menlo" panose="020B0609030804020204" pitchFamily="49" charset="0"/>
              </a:rPr>
              <a:t> </a:t>
            </a:r>
            <a:r>
              <a:rPr lang="en-GB" b="0" dirty="0">
                <a:solidFill>
                  <a:srgbClr val="D4D4D4"/>
                </a:solidFill>
                <a:effectLst/>
                <a:latin typeface="Menlo" panose="020B0609030804020204" pitchFamily="49" charset="0"/>
              </a:rPr>
              <a:t>&lt;&lt;</a:t>
            </a:r>
            <a:r>
              <a:rPr lang="en-GB" b="0" dirty="0">
                <a:solidFill>
                  <a:srgbClr val="CCCCCC"/>
                </a:solidFill>
                <a:effectLst/>
                <a:latin typeface="Menlo" panose="020B0609030804020204" pitchFamily="49" charset="0"/>
              </a:rPr>
              <a:t> </a:t>
            </a:r>
            <a:r>
              <a:rPr lang="en-GB" b="0" dirty="0">
                <a:solidFill>
                  <a:srgbClr val="9CDCFE"/>
                </a:solidFill>
                <a:effectLst/>
                <a:latin typeface="Menlo" panose="020B0609030804020204" pitchFamily="49" charset="0"/>
              </a:rPr>
              <a:t>p1</a:t>
            </a:r>
            <a:r>
              <a:rPr lang="en-GB" b="0" dirty="0">
                <a:solidFill>
                  <a:srgbClr val="CCCCCC"/>
                </a:solidFill>
                <a:effectLst/>
                <a:latin typeface="Menlo" panose="020B0609030804020204" pitchFamily="49" charset="0"/>
              </a:rPr>
              <a:t>.</a:t>
            </a:r>
            <a:r>
              <a:rPr lang="en-GB" b="0" dirty="0">
                <a:solidFill>
                  <a:srgbClr val="9CDCFE"/>
                </a:solidFill>
                <a:effectLst/>
                <a:latin typeface="Menlo" panose="020B0609030804020204" pitchFamily="49" charset="0"/>
              </a:rPr>
              <a:t>y</a:t>
            </a:r>
            <a:r>
              <a:rPr lang="en-GB" b="0" dirty="0">
                <a:solidFill>
                  <a:srgbClr val="CCCCCC"/>
                </a:solidFill>
                <a:effectLst/>
                <a:latin typeface="Menlo" panose="020B0609030804020204" pitchFamily="49" charset="0"/>
              </a:rPr>
              <a:t> </a:t>
            </a:r>
            <a:r>
              <a:rPr lang="en-GB" b="0" dirty="0">
                <a:solidFill>
                  <a:srgbClr val="D4D4D4"/>
                </a:solidFill>
                <a:effectLst/>
                <a:latin typeface="Menlo" panose="020B0609030804020204" pitchFamily="49" charset="0"/>
              </a:rPr>
              <a:t>&lt;&lt;</a:t>
            </a:r>
            <a:r>
              <a:rPr lang="en-GB" b="0" dirty="0">
                <a:solidFill>
                  <a:srgbClr val="CCCCCC"/>
                </a:solidFill>
                <a:effectLst/>
                <a:latin typeface="Menlo" panose="020B0609030804020204" pitchFamily="49" charset="0"/>
              </a:rPr>
              <a:t> </a:t>
            </a:r>
            <a:r>
              <a:rPr lang="en-GB" b="0" dirty="0">
                <a:solidFill>
                  <a:srgbClr val="CE9178"/>
                </a:solidFill>
                <a:effectLst/>
                <a:latin typeface="Menlo" panose="020B0609030804020204" pitchFamily="49" charset="0"/>
              </a:rPr>
              <a:t>")"</a:t>
            </a:r>
            <a:r>
              <a:rPr lang="en-GB" b="0" dirty="0">
                <a:solidFill>
                  <a:srgbClr val="CCCCCC"/>
                </a:solidFill>
                <a:effectLst/>
                <a:latin typeface="Menlo" panose="020B0609030804020204" pitchFamily="49" charset="0"/>
              </a:rPr>
              <a:t> </a:t>
            </a:r>
            <a:r>
              <a:rPr lang="en-GB" b="0" dirty="0">
                <a:solidFill>
                  <a:srgbClr val="D4D4D4"/>
                </a:solidFill>
                <a:effectLst/>
                <a:latin typeface="Menlo" panose="020B0609030804020204" pitchFamily="49" charset="0"/>
              </a:rPr>
              <a:t>&lt;&lt;</a:t>
            </a:r>
            <a:r>
              <a:rPr lang="en-GB" b="0" dirty="0">
                <a:solidFill>
                  <a:srgbClr val="CCCCCC"/>
                </a:solidFill>
                <a:effectLst/>
                <a:latin typeface="Menlo" panose="020B0609030804020204" pitchFamily="49" charset="0"/>
              </a:rPr>
              <a:t> </a:t>
            </a:r>
            <a:r>
              <a:rPr lang="en-GB" b="0" dirty="0">
                <a:solidFill>
                  <a:srgbClr val="4EC9B0"/>
                </a:solidFill>
                <a:effectLst/>
                <a:latin typeface="Menlo" panose="020B0609030804020204" pitchFamily="49" charset="0"/>
              </a:rPr>
              <a:t>std</a:t>
            </a:r>
            <a:r>
              <a:rPr lang="en-GB" b="0" dirty="0">
                <a:solidFill>
                  <a:srgbClr val="CCCCCC"/>
                </a:solidFill>
                <a:effectLst/>
                <a:latin typeface="Menlo" panose="020B0609030804020204" pitchFamily="49" charset="0"/>
              </a:rPr>
              <a:t>::</a:t>
            </a:r>
            <a:r>
              <a:rPr lang="en-GB" b="0" dirty="0" err="1">
                <a:solidFill>
                  <a:srgbClr val="CCCCCC"/>
                </a:solidFill>
                <a:effectLst/>
                <a:latin typeface="Menlo" panose="020B0609030804020204" pitchFamily="49" charset="0"/>
              </a:rPr>
              <a:t>endl</a:t>
            </a:r>
            <a:r>
              <a:rPr lang="en-GB" b="0" dirty="0">
                <a:solidFill>
                  <a:srgbClr val="CCCCCC"/>
                </a:solidFill>
                <a:effectLst/>
                <a:latin typeface="Menlo" panose="020B0609030804020204" pitchFamily="49" charset="0"/>
              </a:rPr>
              <a:t>;</a:t>
            </a:r>
          </a:p>
          <a:p>
            <a:r>
              <a:rPr lang="en-GB" b="0" dirty="0">
                <a:solidFill>
                  <a:srgbClr val="C586C0"/>
                </a:solidFill>
                <a:effectLst/>
                <a:latin typeface="Menlo" panose="020B0609030804020204" pitchFamily="49" charset="0"/>
              </a:rPr>
              <a:t>return</a:t>
            </a:r>
            <a:r>
              <a:rPr lang="en-GB" b="0" dirty="0">
                <a:solidFill>
                  <a:srgbClr val="CCCCCC"/>
                </a:solidFill>
                <a:effectLst/>
                <a:latin typeface="Menlo" panose="020B0609030804020204" pitchFamily="49" charset="0"/>
              </a:rPr>
              <a:t> </a:t>
            </a:r>
            <a:r>
              <a:rPr lang="en-GB" b="0" dirty="0">
                <a:solidFill>
                  <a:srgbClr val="B5CEA8"/>
                </a:solidFill>
                <a:effectLst/>
                <a:latin typeface="Menlo" panose="020B0609030804020204" pitchFamily="49" charset="0"/>
              </a:rPr>
              <a:t>0</a:t>
            </a:r>
            <a:r>
              <a:rPr lang="en-GB" b="0" dirty="0">
                <a:solidFill>
                  <a:srgbClr val="CCCCCC"/>
                </a:solidFill>
                <a:effectLst/>
                <a:latin typeface="Menlo" panose="020B0609030804020204" pitchFamily="49" charset="0"/>
              </a:rPr>
              <a:t>;</a:t>
            </a:r>
          </a:p>
          <a:p>
            <a:r>
              <a:rPr lang="en-GB" b="0" dirty="0">
                <a:solidFill>
                  <a:srgbClr val="CCCCCC"/>
                </a:solidFill>
                <a:effectLst/>
                <a:latin typeface="Menlo" panose="020B0609030804020204" pitchFamily="49" charset="0"/>
              </a:rPr>
              <a:t>}</a:t>
            </a:r>
          </a:p>
        </p:txBody>
      </p:sp>
    </p:spTree>
    <p:extLst>
      <p:ext uri="{BB962C8B-B14F-4D97-AF65-F5344CB8AC3E}">
        <p14:creationId xmlns:p14="http://schemas.microsoft.com/office/powerpoint/2010/main" val="275799512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
      <a:dk1>
        <a:srgbClr val="000000"/>
      </a:dk1>
      <a:lt1>
        <a:srgbClr val="FFFFFF"/>
      </a:lt1>
      <a:dk2>
        <a:srgbClr val="324259"/>
      </a:dk2>
      <a:lt2>
        <a:srgbClr val="E2E7E8"/>
      </a:lt2>
      <a:accent1>
        <a:srgbClr val="ED816F"/>
      </a:accent1>
      <a:accent2>
        <a:srgbClr val="E9507B"/>
      </a:accent2>
      <a:accent3>
        <a:srgbClr val="ED6FC7"/>
      </a:accent3>
      <a:accent4>
        <a:srgbClr val="D850E9"/>
      </a:accent4>
      <a:accent5>
        <a:srgbClr val="AA6FED"/>
      </a:accent5>
      <a:accent6>
        <a:srgbClr val="5850E9"/>
      </a:accent6>
      <a:hlink>
        <a:srgbClr val="3E6C74"/>
      </a:hlink>
      <a:folHlink>
        <a:srgbClr val="4C4C4C"/>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53255131-b129-4010-86e1-474bfd7e8076}" enabled="0" method="" siteId="{53255131-b129-4010-86e1-474bfd7e8076}" removed="1"/>
</clbl:labelList>
</file>

<file path=docProps/app.xml><?xml version="1.0" encoding="utf-8"?>
<Properties xmlns="http://schemas.openxmlformats.org/officeDocument/2006/extended-properties" xmlns:vt="http://schemas.openxmlformats.org/officeDocument/2006/docPropsVTypes">
  <TotalTime>20801</TotalTime>
  <Words>3176</Words>
  <Application>Microsoft Macintosh PowerPoint</Application>
  <PresentationFormat>Widescreen</PresentationFormat>
  <Paragraphs>525</Paragraphs>
  <Slides>42</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Calibri</vt:lpstr>
      <vt:lpstr>Calisto MT</vt:lpstr>
      <vt:lpstr>Cambria Math</vt:lpstr>
      <vt:lpstr>Courier New</vt:lpstr>
      <vt:lpstr>Helvetica Light</vt:lpstr>
      <vt:lpstr>Menlo</vt:lpstr>
      <vt:lpstr>Wingdings 2</vt:lpstr>
      <vt:lpstr>SlateVTI</vt:lpstr>
      <vt:lpstr>PowerPoint Presentation</vt:lpstr>
      <vt:lpstr>Last Week</vt:lpstr>
      <vt:lpstr>Resources</vt:lpstr>
      <vt:lpstr>Challenge Eight (Homework)</vt:lpstr>
      <vt:lpstr>Archie</vt:lpstr>
      <vt:lpstr>Shirsendu</vt:lpstr>
      <vt:lpstr>Rosie</vt:lpstr>
      <vt:lpstr>Ben</vt:lpstr>
      <vt:lpstr>Structs</vt:lpstr>
      <vt:lpstr>Challenge Nine</vt:lpstr>
      <vt:lpstr>Headers</vt:lpstr>
      <vt:lpstr>Monte Carlo Methods</vt:lpstr>
      <vt:lpstr>Monte Carlo History</vt:lpstr>
      <vt:lpstr>Monte Carlo History</vt:lpstr>
      <vt:lpstr>Monte Carlo History</vt:lpstr>
      <vt:lpstr>Monte Carlo Basics</vt:lpstr>
      <vt:lpstr>Law of Large Numbers</vt:lpstr>
      <vt:lpstr>Law of large numbers</vt:lpstr>
      <vt:lpstr>PowerPoint Presentation</vt:lpstr>
      <vt:lpstr>Regression to the Mean</vt:lpstr>
      <vt:lpstr>Gambler’s Fallacy</vt:lpstr>
      <vt:lpstr>How many samples do we need?</vt:lpstr>
      <vt:lpstr>Monte Carlo Experiments</vt:lpstr>
      <vt:lpstr>Monte Carlo Examples</vt:lpstr>
      <vt:lpstr>Random Numbers</vt:lpstr>
      <vt:lpstr>Continuous random variables</vt:lpstr>
      <vt:lpstr>Generating Random Numbers in C++</vt:lpstr>
      <vt:lpstr>Generating Random Numbers in C++</vt:lpstr>
      <vt:lpstr>Generating random numbers in C++</vt:lpstr>
      <vt:lpstr>Example</vt:lpstr>
      <vt:lpstr>Example</vt:lpstr>
      <vt:lpstr>Example</vt:lpstr>
      <vt:lpstr>Example</vt:lpstr>
      <vt:lpstr>Challenge Ten: Area of a Circle</vt:lpstr>
      <vt:lpstr>Markov Chain Monte Carlo (MCMC)</vt:lpstr>
      <vt:lpstr>Markov Chains</vt:lpstr>
      <vt:lpstr>Markov Chains</vt:lpstr>
      <vt:lpstr>Markov Chains</vt:lpstr>
      <vt:lpstr>Markov Chains</vt:lpstr>
      <vt:lpstr>Challenge Eleven</vt:lpstr>
      <vt:lpstr>Next week</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waters</dc:creator>
  <cp:lastModifiedBy>alex@4wardfutures.org.uk</cp:lastModifiedBy>
  <cp:revision>266</cp:revision>
  <dcterms:created xsi:type="dcterms:W3CDTF">2020-12-11T09:06:28Z</dcterms:created>
  <dcterms:modified xsi:type="dcterms:W3CDTF">2024-11-14T13:54:08Z</dcterms:modified>
</cp:coreProperties>
</file>