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6" r:id="rId3"/>
    <p:sldId id="408" r:id="rId4"/>
    <p:sldId id="409" r:id="rId5"/>
    <p:sldId id="329" r:id="rId6"/>
    <p:sldId id="489" r:id="rId7"/>
    <p:sldId id="490" r:id="rId8"/>
    <p:sldId id="495" r:id="rId9"/>
    <p:sldId id="503" r:id="rId10"/>
    <p:sldId id="496" r:id="rId11"/>
    <p:sldId id="497" r:id="rId12"/>
    <p:sldId id="498" r:id="rId13"/>
    <p:sldId id="448" r:id="rId14"/>
    <p:sldId id="449" r:id="rId15"/>
    <p:sldId id="450" r:id="rId16"/>
    <p:sldId id="451" r:id="rId17"/>
    <p:sldId id="453" r:id="rId18"/>
    <p:sldId id="452" r:id="rId19"/>
    <p:sldId id="484" r:id="rId20"/>
    <p:sldId id="485" r:id="rId21"/>
    <p:sldId id="486" r:id="rId22"/>
    <p:sldId id="487" r:id="rId23"/>
    <p:sldId id="492" r:id="rId24"/>
    <p:sldId id="488" r:id="rId25"/>
    <p:sldId id="454" r:id="rId26"/>
    <p:sldId id="5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0FF"/>
    <a:srgbClr val="E9E5DC"/>
    <a:srgbClr val="3399FF"/>
    <a:srgbClr val="FDF80F"/>
    <a:srgbClr val="1B1B1B"/>
    <a:srgbClr val="F2B800"/>
    <a:srgbClr val="D2A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3" autoAdjust="0"/>
    <p:restoredTop sz="89408"/>
  </p:normalViewPr>
  <p:slideViewPr>
    <p:cSldViewPr snapToGrid="0">
      <p:cViewPr>
        <p:scale>
          <a:sx n="73" d="100"/>
          <a:sy n="73" d="100"/>
        </p:scale>
        <p:origin x="15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1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883442-EB36-05F1-BF19-38DE1F63D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731CB-CA89-E530-8243-DFF40A7CC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2102-9CB6-5F42-A929-BAE6D191A52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9595-BDCF-4900-A2E8-3DC3CAE3E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ADC36-3F13-2366-865A-A5122B562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515E-D8F3-7144-8C7A-99E4B55E2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4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9C1C-F395-4B67-87B6-9C90C25D84AC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CB38-E6DD-4DF7-AF5B-318804018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82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CB38-E6DD-4DF7-AF5B-3188040186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0B83-B3E6-40B7-B53C-8926FC1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0458"/>
            <a:ext cx="10353762" cy="1257300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D8D2-7B22-417A-A4B2-3F4E782CC20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 marL="342900" indent="-306000">
              <a:buFont typeface="Courier New" panose="02070309020205020404" pitchFamily="49" charset="0"/>
              <a:buChar char="o"/>
              <a:defRPr sz="2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  <a:lvl2pPr marL="720000" indent="-270000">
              <a:buFont typeface="Courier New" panose="02070309020205020404" pitchFamily="49" charset="0"/>
              <a:buChar char="o"/>
              <a:defRPr sz="24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2pPr>
            <a:lvl3pPr marL="1026000" indent="-216000">
              <a:buFont typeface="Courier New" panose="02070309020205020404" pitchFamily="49" charset="0"/>
              <a:buChar char="o"/>
              <a:defRPr sz="20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3pPr>
            <a:lvl4pPr marL="1386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4pPr>
            <a:lvl5pPr marL="1674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CBD2-ADDF-481A-BA1D-143C4845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727-B865-412F-A343-E466E6796DD0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D857-F39F-4396-A1AB-265AC56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C4B3-6D88-4F5A-9AFA-0D6776F1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C32D9-67D1-5C11-D4A0-C23C2BB56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897" y="6493480"/>
            <a:ext cx="1518118" cy="357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DA009-6084-6D33-8085-9B6642E40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77"/>
          <a:stretch/>
        </p:blipFill>
        <p:spPr>
          <a:xfrm>
            <a:off x="-14748" y="6514883"/>
            <a:ext cx="9419694" cy="365126"/>
          </a:xfrm>
          <a:prstGeom prst="rect">
            <a:avLst/>
          </a:prstGeom>
        </p:spPr>
      </p:pic>
      <p:pic>
        <p:nvPicPr>
          <p:cNvPr id="9" name="Picture 2" descr="C++ - Wikipedia">
            <a:extLst>
              <a:ext uri="{FF2B5EF4-FFF2-40B4-BE49-F238E27FC236}">
                <a16:creationId xmlns:a16="http://schemas.microsoft.com/office/drawing/2014/main" id="{5C7C1C18-7C63-7AB7-5200-9C26EC29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11" y="249184"/>
            <a:ext cx="796681" cy="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File:AAMarkov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6EF0569-2D9C-DFF7-E898-97FC9047C75E}"/>
              </a:ext>
            </a:extLst>
          </p:cNvPr>
          <p:cNvSpPr txBox="1"/>
          <p:nvPr/>
        </p:nvSpPr>
        <p:spPr>
          <a:xfrm>
            <a:off x="1222468" y="2242086"/>
            <a:ext cx="9747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Introduction to C++: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Workshop Six</a:t>
            </a:r>
            <a:endParaRPr lang="en-US" sz="3600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9D162FC-0D09-D741-AC7F-6A62359CC2F3}"/>
              </a:ext>
            </a:extLst>
          </p:cNvPr>
          <p:cNvSpPr txBox="1">
            <a:spLocks/>
          </p:cNvSpPr>
          <p:nvPr/>
        </p:nvSpPr>
        <p:spPr>
          <a:xfrm>
            <a:off x="2052844" y="3908029"/>
            <a:ext cx="8086311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Dr. Alexander Hill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a.d.hill@liverpool.ac.uk</a:t>
            </a:r>
            <a:endParaRPr lang="en-US" sz="2000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E268C-A640-593E-D159-C233F92FE23D}"/>
              </a:ext>
            </a:extLst>
          </p:cNvPr>
          <p:cNvSpPr txBox="1"/>
          <p:nvPr/>
        </p:nvSpPr>
        <p:spPr>
          <a:xfrm>
            <a:off x="9423350" y="114273"/>
            <a:ext cx="205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0FF1-5B7B-4C65-7534-CE6C8F4A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40" y="163860"/>
            <a:ext cx="3177452" cy="1257300"/>
          </a:xfrm>
        </p:spPr>
        <p:txBody>
          <a:bodyPr/>
          <a:lstStyle/>
          <a:p>
            <a:pPr algn="r"/>
            <a:r>
              <a:rPr lang="en-GB" dirty="0"/>
              <a:t>Matthew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560B4-D1E7-EFFE-65D3-0BF5B994C984}"/>
              </a:ext>
            </a:extLst>
          </p:cNvPr>
          <p:cNvSpPr txBox="1"/>
          <p:nvPr/>
        </p:nvSpPr>
        <p:spPr>
          <a:xfrm>
            <a:off x="7384791" y="5174706"/>
            <a:ext cx="4720112" cy="120032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./a</a:t>
            </a:r>
          </a:p>
          <a:p>
            <a:r>
              <a:rPr lang="en-GB" dirty="0">
                <a:solidFill>
                  <a:srgbClr val="002060"/>
                </a:solidFill>
              </a:rPr>
              <a:t>Estimated Area = 0.793333</a:t>
            </a:r>
          </a:p>
          <a:p>
            <a:r>
              <a:rPr lang="en-GB" dirty="0">
                <a:solidFill>
                  <a:srgbClr val="002060"/>
                </a:solidFill>
              </a:rPr>
              <a:t>True Area = 0.785398</a:t>
            </a:r>
          </a:p>
          <a:p>
            <a:r>
              <a:rPr lang="en-GB" dirty="0">
                <a:solidFill>
                  <a:srgbClr val="002060"/>
                </a:solidFill>
              </a:rPr>
              <a:t>Error = 1.01034%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FF0F0-E93B-AACD-4CB0-15F470CD3329}"/>
              </a:ext>
            </a:extLst>
          </p:cNvPr>
          <p:cNvSpPr txBox="1"/>
          <p:nvPr/>
        </p:nvSpPr>
        <p:spPr>
          <a:xfrm>
            <a:off x="87097" y="0"/>
            <a:ext cx="7058367" cy="635558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Random number generator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1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radius, radius);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x_init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y_init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x_final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y_final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Fill vectors with random values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Discard points outside the circle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radius) {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x_final.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y_final.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y_init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Calculate the areas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estimated_area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circle_area_estimation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x_final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y_final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true_circle_area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(radius);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"Estimated Area = 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estimated_area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"True Area = 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 = 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calculate_error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estimated_area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1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A32DF-427E-C9CE-72C5-C2170290CEE2}"/>
              </a:ext>
            </a:extLst>
          </p:cNvPr>
          <p:cNvSpPr txBox="1"/>
          <p:nvPr/>
        </p:nvSpPr>
        <p:spPr>
          <a:xfrm>
            <a:off x="6793646" y="3925978"/>
            <a:ext cx="2720004" cy="923330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Multiplying fraction by </a:t>
            </a:r>
            <a:r>
              <a:rPr lang="en-US" dirty="0" err="1"/>
              <a:t>square_area</a:t>
            </a:r>
            <a:r>
              <a:rPr lang="en-US" dirty="0"/>
              <a:t> makes this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5CAA1-7311-4F09-43D9-C924E435D08A}"/>
              </a:ext>
            </a:extLst>
          </p:cNvPr>
          <p:cNvSpPr txBox="1"/>
          <p:nvPr/>
        </p:nvSpPr>
        <p:spPr>
          <a:xfrm>
            <a:off x="6728672" y="1217930"/>
            <a:ext cx="5153165" cy="229293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1500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1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GB" sz="11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1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Function to calculate the estimated area based on the Monte Carlo simulation</a:t>
            </a:r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circle_area_estimation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x_inside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y_inside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ratio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static_cast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1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x_inside.</a:t>
            </a:r>
            <a:r>
              <a:rPr lang="en-GB" sz="11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num_elements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ratio </a:t>
            </a:r>
            <a:r>
              <a:rPr lang="en-GB" sz="11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1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1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1486C-29B3-B6ED-E1CB-023FD343AAE0}"/>
              </a:ext>
            </a:extLst>
          </p:cNvPr>
          <p:cNvSpPr txBox="1"/>
          <p:nvPr/>
        </p:nvSpPr>
        <p:spPr>
          <a:xfrm>
            <a:off x="3774207" y="5480655"/>
            <a:ext cx="2720004" cy="1200329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Would have even been better to show decreasing error with increasing draws</a:t>
            </a:r>
          </a:p>
        </p:txBody>
      </p:sp>
    </p:spTree>
    <p:extLst>
      <p:ext uri="{BB962C8B-B14F-4D97-AF65-F5344CB8AC3E}">
        <p14:creationId xmlns:p14="http://schemas.microsoft.com/office/powerpoint/2010/main" val="15955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7E22-60DC-3914-E6A5-31C408B8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518" y="230458"/>
            <a:ext cx="2316988" cy="1257300"/>
          </a:xfrm>
        </p:spPr>
        <p:txBody>
          <a:bodyPr/>
          <a:lstStyle/>
          <a:p>
            <a:pPr algn="r"/>
            <a:r>
              <a:rPr lang="en-GB" dirty="0"/>
              <a:t>Rosie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3E28D-1A0D-2B5C-7111-30B9805FBA99}"/>
              </a:ext>
            </a:extLst>
          </p:cNvPr>
          <p:cNvSpPr txBox="1"/>
          <p:nvPr/>
        </p:nvSpPr>
        <p:spPr>
          <a:xfrm>
            <a:off x="0" y="0"/>
            <a:ext cx="7046786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min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max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srand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(time(0));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RAND_MAX;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rnir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((max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min)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rnir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radius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radius), radius);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eq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(y,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&lt;&lt;x &lt;&lt;y;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eq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((radius),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M_PI;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r),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sample_size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3300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points_in_circle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sample_size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points_in_circle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in_vs_out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points_in_circle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sample_size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MC_area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in_vs_out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square_area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MC_area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"actual 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"MC 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MC_area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58E1F-9694-672E-8105-BA8795CF40FE}"/>
              </a:ext>
            </a:extLst>
          </p:cNvPr>
          <p:cNvSpPr txBox="1"/>
          <p:nvPr/>
        </p:nvSpPr>
        <p:spPr>
          <a:xfrm>
            <a:off x="7202448" y="1859339"/>
            <a:ext cx="4720112" cy="120032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./a</a:t>
            </a:r>
          </a:p>
          <a:p>
            <a:r>
              <a:rPr lang="en-GB" dirty="0">
                <a:solidFill>
                  <a:srgbClr val="002060"/>
                </a:solidFill>
              </a:rPr>
              <a:t>actual area: 0.785398</a:t>
            </a:r>
          </a:p>
          <a:p>
            <a:r>
              <a:rPr lang="en-GB" dirty="0">
                <a:solidFill>
                  <a:srgbClr val="002060"/>
                </a:solidFill>
              </a:rPr>
              <a:t>MC area: 0.785152</a:t>
            </a:r>
          </a:p>
          <a:p>
            <a:r>
              <a:rPr lang="en-GB" dirty="0">
                <a:solidFill>
                  <a:srgbClr val="002060"/>
                </a:solidFill>
              </a:rPr>
              <a:t>error: 0.0314042%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5CE33-72E1-CF88-A15D-7C89866516FF}"/>
              </a:ext>
            </a:extLst>
          </p:cNvPr>
          <p:cNvSpPr txBox="1"/>
          <p:nvPr/>
        </p:nvSpPr>
        <p:spPr>
          <a:xfrm>
            <a:off x="5106148" y="4086564"/>
            <a:ext cx="2096300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Nice and concise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93D2E-4252-9F46-BCAA-30EC597EADAA}"/>
              </a:ext>
            </a:extLst>
          </p:cNvPr>
          <p:cNvSpPr txBox="1"/>
          <p:nvPr/>
        </p:nvSpPr>
        <p:spPr>
          <a:xfrm>
            <a:off x="4414486" y="1303092"/>
            <a:ext cx="2787962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Potential  for error up here</a:t>
            </a:r>
          </a:p>
        </p:txBody>
      </p:sp>
    </p:spTree>
    <p:extLst>
      <p:ext uri="{BB962C8B-B14F-4D97-AF65-F5344CB8AC3E}">
        <p14:creationId xmlns:p14="http://schemas.microsoft.com/office/powerpoint/2010/main" val="41689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9D59-E06D-E328-6B1D-515176AD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Shoaib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AD14B-251E-02A7-D6FE-D31BC2C0223B}"/>
              </a:ext>
            </a:extLst>
          </p:cNvPr>
          <p:cNvSpPr txBox="1"/>
          <p:nvPr/>
        </p:nvSpPr>
        <p:spPr>
          <a:xfrm>
            <a:off x="5899371" y="374199"/>
            <a:ext cx="3420475" cy="120032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Total draws = 10000</a:t>
            </a:r>
          </a:p>
          <a:p>
            <a:r>
              <a:rPr lang="en-GB" dirty="0">
                <a:solidFill>
                  <a:srgbClr val="002060"/>
                </a:solidFill>
              </a:rPr>
              <a:t>Passed draws = 7789</a:t>
            </a:r>
          </a:p>
          <a:p>
            <a:r>
              <a:rPr lang="en-GB" dirty="0">
                <a:solidFill>
                  <a:srgbClr val="002060"/>
                </a:solidFill>
              </a:rPr>
              <a:t>Area of Circle = 0.7789</a:t>
            </a:r>
          </a:p>
          <a:p>
            <a:r>
              <a:rPr lang="en-GB" dirty="0">
                <a:solidFill>
                  <a:srgbClr val="002060"/>
                </a:solidFill>
              </a:rPr>
              <a:t>Percentage Diff = 0.730582%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A6D8B-B4BD-51F6-CEC8-9A7D8BE401C6}"/>
              </a:ext>
            </a:extLst>
          </p:cNvPr>
          <p:cNvSpPr txBox="1"/>
          <p:nvPr/>
        </p:nvSpPr>
        <p:spPr>
          <a:xfrm>
            <a:off x="43622" y="148930"/>
            <a:ext cx="5495531" cy="61247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x_val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y_val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x_val.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rnum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x_val.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rnum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y_val.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inside_circle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total_area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inside_circle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diff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(M_PI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area))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total_area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(diff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"Total draws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"Passed draws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inside_circle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"Area of Circle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"Percentage Diff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diff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"Try again or increase number of iterations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D8FCC-CC7B-0514-B3DE-D306C78A69E8}"/>
              </a:ext>
            </a:extLst>
          </p:cNvPr>
          <p:cNvSpPr txBox="1"/>
          <p:nvPr/>
        </p:nvSpPr>
        <p:spPr>
          <a:xfrm>
            <a:off x="5655589" y="1992597"/>
            <a:ext cx="5495531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function to generate random number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rnum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input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ini_val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fin_val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ini_val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fin_val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input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function to calculate draws that satisfy give condition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draw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input1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input2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input1.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(input1.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(input2.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A07E4-CCE7-0C95-211A-C55D11CEF5B0}"/>
              </a:ext>
            </a:extLst>
          </p:cNvPr>
          <p:cNvSpPr txBox="1"/>
          <p:nvPr/>
        </p:nvSpPr>
        <p:spPr>
          <a:xfrm>
            <a:off x="7609608" y="5812019"/>
            <a:ext cx="2096300" cy="923330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Consider passing radius as an argument</a:t>
            </a:r>
          </a:p>
        </p:txBody>
      </p:sp>
    </p:spTree>
    <p:extLst>
      <p:ext uri="{BB962C8B-B14F-4D97-AF65-F5344CB8AC3E}">
        <p14:creationId xmlns:p14="http://schemas.microsoft.com/office/powerpoint/2010/main" val="22205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9470-ADA2-B5B1-16A4-D9564F35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 Monte Carlo (MCMC)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8B1B-D2AB-7E6F-E666-0FF941EF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6268670" cy="371474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Monte Carlo: estimate the expected value or probability density of some unknown space by drawing independent random values</a:t>
            </a:r>
          </a:p>
          <a:p>
            <a:endParaRPr lang="en-US" sz="2800" dirty="0"/>
          </a:p>
          <a:p>
            <a:r>
              <a:rPr lang="en-US" sz="2800" dirty="0"/>
              <a:t>For high-dimension probabilistic models, Monte Carlo sampling may not be effective, as volume of sample space grows exponentially with additional parameters</a:t>
            </a:r>
          </a:p>
          <a:p>
            <a:endParaRPr lang="en-US" sz="2800" dirty="0"/>
          </a:p>
          <a:p>
            <a:r>
              <a:rPr lang="en-US" sz="2800" dirty="0"/>
              <a:t>MCMCs try to sample more intelligently, the next random draw depends on the current one</a:t>
            </a:r>
          </a:p>
          <a:p>
            <a:endParaRPr lang="en-GB" dirty="0"/>
          </a:p>
        </p:txBody>
      </p:sp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A86A7080-D75F-F62F-09A5-7A12DEB2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52" y="2093976"/>
            <a:ext cx="2794000" cy="3632200"/>
          </a:xfrm>
          <a:prstGeom prst="rect">
            <a:avLst/>
          </a:prstGeom>
          <a:noFill/>
          <a:ln w="317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D5792-4A96-771C-EFFE-41B272D007C4}"/>
              </a:ext>
            </a:extLst>
          </p:cNvPr>
          <p:cNvSpPr txBox="1"/>
          <p:nvPr/>
        </p:nvSpPr>
        <p:spPr>
          <a:xfrm>
            <a:off x="8701548" y="5975491"/>
            <a:ext cx="1849263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Andrey Markov</a:t>
            </a:r>
          </a:p>
        </p:txBody>
      </p:sp>
    </p:spTree>
    <p:extLst>
      <p:ext uri="{BB962C8B-B14F-4D97-AF65-F5344CB8AC3E}">
        <p14:creationId xmlns:p14="http://schemas.microsoft.com/office/powerpoint/2010/main" val="313000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6D5A-87DC-8D12-3E9B-7688158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2" y="1600932"/>
            <a:ext cx="6180179" cy="37147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simple Markov Chain uses stochastic processes to determine the evolving state of a system</a:t>
            </a:r>
          </a:p>
          <a:p>
            <a:endParaRPr lang="en-US" dirty="0"/>
          </a:p>
          <a:p>
            <a:r>
              <a:rPr lang="en-US" dirty="0"/>
              <a:t>Consider this system, it describes whether someone attends class given their previous attendance</a:t>
            </a:r>
          </a:p>
          <a:p>
            <a:endParaRPr lang="en-US" dirty="0"/>
          </a:p>
          <a:p>
            <a:r>
              <a:rPr lang="en-US" dirty="0"/>
              <a:t>E.g. if you attend class one week, there’s a 90% chance you will the next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2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7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Start with initial state of attendance: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endParaRPr lang="en-GB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=[0.9, 0.1]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=[0.87, 0.13]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In the long-run, you approach a </a:t>
                </a:r>
                <a:r>
                  <a:rPr lang="en-US" b="1" dirty="0"/>
                  <a:t>steady state</a:t>
                </a:r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3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3469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F5AF-D7AD-233C-344C-AE56CD5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−0.6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F6D5A-87DC-8D12-3E9B-7688158BB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12" y="1600932"/>
                <a:ext cx="6180179" cy="3714749"/>
              </a:xfrm>
              <a:blipFill>
                <a:blip r:embed="rId2"/>
                <a:stretch>
                  <a:fillRect b="-16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692528" y="4548566"/>
            <a:ext cx="1102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261863" y="2104309"/>
            <a:ext cx="107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74405" cy="15234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D59C6-4209-4CE7-8449-5AF93DE6545D}"/>
              </a:ext>
            </a:extLst>
          </p:cNvPr>
          <p:cNvSpPr txBox="1"/>
          <p:nvPr/>
        </p:nvSpPr>
        <p:spPr>
          <a:xfrm flipH="1">
            <a:off x="7278652" y="5933970"/>
            <a:ext cx="1993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/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mr>
                        <m:mr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e>
                          <m:e>
                            <m:r>
                              <a:rPr lang="en-GB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A8737F-E05B-3D5A-3E9E-7A496AB6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911" y="5193950"/>
                <a:ext cx="1189428" cy="615810"/>
              </a:xfrm>
              <a:prstGeom prst="rect">
                <a:avLst/>
              </a:prstGeom>
              <a:blipFill>
                <a:blip r:embed="rId3"/>
                <a:stretch>
                  <a:fillRect l="-5319" r="-5319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FE8B515-004A-0623-FE56-222CA79B6A5A}"/>
              </a:ext>
            </a:extLst>
          </p:cNvPr>
          <p:cNvSpPr txBox="1"/>
          <p:nvPr/>
        </p:nvSpPr>
        <p:spPr>
          <a:xfrm>
            <a:off x="6940523" y="5132523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2EECE-C2CD-8736-5A2D-EE31F10795A7}"/>
              </a:ext>
            </a:extLst>
          </p:cNvPr>
          <p:cNvSpPr txBox="1"/>
          <p:nvPr/>
        </p:nvSpPr>
        <p:spPr>
          <a:xfrm>
            <a:off x="6940523" y="5440428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D07B4-F9E9-64ED-C4FB-18794A3E9434}"/>
              </a:ext>
            </a:extLst>
          </p:cNvPr>
          <p:cNvSpPr txBox="1"/>
          <p:nvPr/>
        </p:nvSpPr>
        <p:spPr>
          <a:xfrm>
            <a:off x="7724845" y="4842922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attend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21B7D-B6F2-434F-CAEE-4DFC8064EE6D}"/>
              </a:ext>
            </a:extLst>
          </p:cNvPr>
          <p:cNvSpPr txBox="1"/>
          <p:nvPr/>
        </p:nvSpPr>
        <p:spPr>
          <a:xfrm>
            <a:off x="8616526" y="4833770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FAC04-2DF0-12D2-228B-D9395748F022}"/>
              </a:ext>
            </a:extLst>
          </p:cNvPr>
          <p:cNvSpPr txBox="1"/>
          <p:nvPr/>
        </p:nvSpPr>
        <p:spPr>
          <a:xfrm>
            <a:off x="6073998" y="5286476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7B274-6B08-D71A-CF9C-2D061FA032BD}"/>
              </a:ext>
            </a:extLst>
          </p:cNvPr>
          <p:cNvSpPr txBox="1"/>
          <p:nvPr/>
        </p:nvSpPr>
        <p:spPr>
          <a:xfrm>
            <a:off x="8236492" y="4502717"/>
            <a:ext cx="939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7204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847-1BC9-E556-2B1C-9A2A334E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3F1E-D986-6D74-B070-5616B3FC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12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Markov Chains can also be used to generate a sequence of random variables where the current value is dependent on the value of the prior value</a:t>
            </a:r>
          </a:p>
          <a:p>
            <a:endParaRPr lang="en-US" dirty="0"/>
          </a:p>
          <a:p>
            <a:r>
              <a:rPr lang="en-US" dirty="0"/>
              <a:t>An example of this is a number line, where possible moves are -1 and 1 (chosen with equal probability)</a:t>
            </a:r>
          </a:p>
          <a:p>
            <a:endParaRPr lang="en-US" dirty="0"/>
          </a:p>
          <a:p>
            <a:r>
              <a:rPr lang="en-US" dirty="0"/>
              <a:t>MCMCs are Monte Carlo methods where a Markov chain is used to draw samples</a:t>
            </a:r>
          </a:p>
          <a:p>
            <a:endParaRPr lang="en-US" dirty="0"/>
          </a:p>
          <a:p>
            <a:r>
              <a:rPr lang="en-US" dirty="0"/>
              <a:t>The idea is that the chain will settle (find equilibrium) on the desired quantity we are inferring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6D5A-87DC-8D12-3E9B-7688158B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2" y="1600932"/>
            <a:ext cx="7013050" cy="487361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Create a class that generates random numbers from a uniform distribution </a:t>
            </a:r>
          </a:p>
          <a:p>
            <a:endParaRPr lang="en-US" sz="1600" dirty="0"/>
          </a:p>
          <a:p>
            <a:r>
              <a:rPr lang="en-US" sz="1600" dirty="0"/>
              <a:t>Create a Markov Chain class that predicts which US party will win the next election (lookup matrices, matrix </a:t>
            </a:r>
            <a:r>
              <a:rPr lang="en-US" sz="1600" dirty="0" err="1"/>
              <a:t>mutlipliaction</a:t>
            </a:r>
            <a:r>
              <a:rPr lang="en-US" sz="1600" dirty="0"/>
              <a:t>, if statements etc.)</a:t>
            </a:r>
          </a:p>
          <a:p>
            <a:endParaRPr lang="en-US" sz="1600" dirty="0"/>
          </a:p>
          <a:p>
            <a:r>
              <a:rPr lang="en-US" sz="1600" dirty="0"/>
              <a:t>Assume initially a Dem is in power X0 = [1,0], create a method in the MC class that calculates numerically the steady state vector, i.e. the probability that in a given year</a:t>
            </a:r>
          </a:p>
          <a:p>
            <a:endParaRPr lang="en-US" sz="1600" dirty="0"/>
          </a:p>
          <a:p>
            <a:r>
              <a:rPr lang="en-US" sz="1600" dirty="0"/>
              <a:t>Create another method that uses random draws from the random number class to stochastically predict who will be in power for each of the next 20 cycles</a:t>
            </a:r>
          </a:p>
          <a:p>
            <a:endParaRPr lang="en-US" sz="1600" dirty="0"/>
          </a:p>
          <a:p>
            <a:r>
              <a:rPr lang="en-US" sz="1600" dirty="0"/>
              <a:t>Create a figure showing how the holder of office changed over the 20 cycles</a:t>
            </a:r>
          </a:p>
          <a:p>
            <a:endParaRPr lang="en-GB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8D7235-F148-2D6E-55FB-0B9542D2A0F5}"/>
              </a:ext>
            </a:extLst>
          </p:cNvPr>
          <p:cNvSpPr/>
          <p:nvPr/>
        </p:nvSpPr>
        <p:spPr>
          <a:xfrm>
            <a:off x="8037267" y="1538402"/>
            <a:ext cx="1473200" cy="1473200"/>
          </a:xfrm>
          <a:prstGeom prst="ellipse">
            <a:avLst/>
          </a:prstGeom>
          <a:solidFill>
            <a:srgbClr val="0D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783914-234A-83DC-432A-940C64D8C7BA}"/>
              </a:ext>
            </a:extLst>
          </p:cNvPr>
          <p:cNvSpPr/>
          <p:nvPr/>
        </p:nvSpPr>
        <p:spPr>
          <a:xfrm>
            <a:off x="9472367" y="3995598"/>
            <a:ext cx="1473200" cy="147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D49DF-EBDA-0FAD-1334-45C4DDF31D8F}"/>
              </a:ext>
            </a:extLst>
          </p:cNvPr>
          <p:cNvSpPr txBox="1"/>
          <p:nvPr/>
        </p:nvSpPr>
        <p:spPr>
          <a:xfrm>
            <a:off x="9555929" y="4548566"/>
            <a:ext cx="142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Republican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4DEB6-21F0-69DF-8AA6-420A3514B84E}"/>
              </a:ext>
            </a:extLst>
          </p:cNvPr>
          <p:cNvSpPr txBox="1"/>
          <p:nvPr/>
        </p:nvSpPr>
        <p:spPr>
          <a:xfrm>
            <a:off x="8174621" y="2104612"/>
            <a:ext cx="1297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Democrat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6A486-5BF6-D004-1806-D9414694DC87}"/>
              </a:ext>
            </a:extLst>
          </p:cNvPr>
          <p:cNvSpPr txBox="1"/>
          <p:nvPr/>
        </p:nvSpPr>
        <p:spPr>
          <a:xfrm>
            <a:off x="9839154" y="2958754"/>
            <a:ext cx="74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AC010-92E5-F3CC-A808-6E801C9BD77B}"/>
              </a:ext>
            </a:extLst>
          </p:cNvPr>
          <p:cNvSpPr txBox="1"/>
          <p:nvPr/>
        </p:nvSpPr>
        <p:spPr>
          <a:xfrm>
            <a:off x="8748711" y="3668213"/>
            <a:ext cx="1231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1D77C-348C-0D89-90CC-2F3C0EE936ED}"/>
              </a:ext>
            </a:extLst>
          </p:cNvPr>
          <p:cNvCxnSpPr>
            <a:cxnSpLocks/>
          </p:cNvCxnSpPr>
          <p:nvPr/>
        </p:nvCxnSpPr>
        <p:spPr>
          <a:xfrm flipH="1" flipV="1">
            <a:off x="9012478" y="3005314"/>
            <a:ext cx="543451" cy="1378743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AF344-C1DC-2FAC-C43A-F2ED64F2CC7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9437387" y="2589413"/>
            <a:ext cx="771580" cy="1406185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>
            <a:extLst>
              <a:ext uri="{FF2B5EF4-FFF2-40B4-BE49-F238E27FC236}">
                <a16:creationId xmlns:a16="http://schemas.microsoft.com/office/drawing/2014/main" id="{CE8A1DDE-2A49-6053-4B02-046E6DE2D8C0}"/>
              </a:ext>
            </a:extLst>
          </p:cNvPr>
          <p:cNvSpPr/>
          <p:nvPr/>
        </p:nvSpPr>
        <p:spPr>
          <a:xfrm rot="5400000">
            <a:off x="10462751" y="4186306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B782E-E4AE-1363-9B54-5F6A9057C9E1}"/>
              </a:ext>
            </a:extLst>
          </p:cNvPr>
          <p:cNvSpPr txBox="1"/>
          <p:nvPr/>
        </p:nvSpPr>
        <p:spPr>
          <a:xfrm>
            <a:off x="11597726" y="4746564"/>
            <a:ext cx="594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0.65</a:t>
            </a: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F6798A4C-39F9-7A73-A464-D0CDD637BC85}"/>
              </a:ext>
            </a:extLst>
          </p:cNvPr>
          <p:cNvSpPr/>
          <p:nvPr/>
        </p:nvSpPr>
        <p:spPr>
          <a:xfrm rot="21411815">
            <a:off x="8501196" y="871938"/>
            <a:ext cx="939800" cy="1447800"/>
          </a:xfrm>
          <a:prstGeom prst="circularArrow">
            <a:avLst>
              <a:gd name="adj1" fmla="val 12500"/>
              <a:gd name="adj2" fmla="val 2565924"/>
              <a:gd name="adj3" fmla="val 20457681"/>
              <a:gd name="adj4" fmla="val 10451962"/>
              <a:gd name="adj5" fmla="val 18763"/>
            </a:avLst>
          </a:prstGeom>
          <a:solidFill>
            <a:srgbClr val="0D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E73F-CF89-2FC3-9540-3A61C5D7A1C7}"/>
              </a:ext>
            </a:extLst>
          </p:cNvPr>
          <p:cNvSpPr txBox="1"/>
          <p:nvPr/>
        </p:nvSpPr>
        <p:spPr>
          <a:xfrm rot="21440792">
            <a:off x="9194644" y="858312"/>
            <a:ext cx="972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0.76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5A797A-FC58-953F-0145-6645358D6F00}"/>
              </a:ext>
            </a:extLst>
          </p:cNvPr>
          <p:cNvSpPr txBox="1">
            <a:spLocks/>
          </p:cNvSpPr>
          <p:nvPr/>
        </p:nvSpPr>
        <p:spPr>
          <a:xfrm>
            <a:off x="-373489" y="66935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Challenge Eleven</a:t>
            </a:r>
          </a:p>
        </p:txBody>
      </p:sp>
    </p:spTree>
    <p:extLst>
      <p:ext uri="{BB962C8B-B14F-4D97-AF65-F5344CB8AC3E}">
        <p14:creationId xmlns:p14="http://schemas.microsoft.com/office/powerpoint/2010/main" val="29136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8446-2D16-F26F-5C45-E1F205DE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6043059" cy="3714749"/>
          </a:xfrm>
        </p:spPr>
        <p:txBody>
          <a:bodyPr/>
          <a:lstStyle/>
          <a:p>
            <a:r>
              <a:rPr lang="en-US" dirty="0"/>
              <a:t>Context: ballistics in the 1800s</a:t>
            </a:r>
          </a:p>
          <a:p>
            <a:endParaRPr lang="en-US" dirty="0"/>
          </a:p>
          <a:p>
            <a:r>
              <a:rPr lang="en-US" dirty="0"/>
              <a:t>Aim: determine the accuracy of various weapons at a given distance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BF7B5F-DB19-BC74-EA0B-611501A69DAB}"/>
              </a:ext>
            </a:extLst>
          </p:cNvPr>
          <p:cNvSpPr txBox="1">
            <a:spLocks/>
          </p:cNvSpPr>
          <p:nvPr/>
        </p:nvSpPr>
        <p:spPr>
          <a:xfrm>
            <a:off x="913795" y="230458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Group Project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37C68B-1406-CEBC-F561-CF706F731553}"/>
              </a:ext>
            </a:extLst>
          </p:cNvPr>
          <p:cNvSpPr/>
          <p:nvPr/>
        </p:nvSpPr>
        <p:spPr>
          <a:xfrm>
            <a:off x="1618734" y="230458"/>
            <a:ext cx="883508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Fire a Flintlock Musket">
            <a:extLst>
              <a:ext uri="{FF2B5EF4-FFF2-40B4-BE49-F238E27FC236}">
                <a16:creationId xmlns:a16="http://schemas.microsoft.com/office/drawing/2014/main" id="{94CF1137-069F-0CB0-ED09-B4B06E9D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15" y="2074943"/>
            <a:ext cx="3984742" cy="40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9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A485-059D-4F00-2A98-7850C379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5C4A-8EF7-0D33-B41F-24A7FBFB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Monte </a:t>
            </a:r>
            <a:r>
              <a:rPr lang="en-US"/>
              <a:t>Carlo Basics</a:t>
            </a:r>
          </a:p>
          <a:p>
            <a:endParaRPr lang="en-US" dirty="0"/>
          </a:p>
          <a:p>
            <a:r>
              <a:rPr lang="en-US" dirty="0"/>
              <a:t>Generating random numbers in C++ </a:t>
            </a:r>
          </a:p>
        </p:txBody>
      </p:sp>
    </p:spTree>
    <p:extLst>
      <p:ext uri="{BB962C8B-B14F-4D97-AF65-F5344CB8AC3E}">
        <p14:creationId xmlns:p14="http://schemas.microsoft.com/office/powerpoint/2010/main" val="248995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F89C-8D9D-5D34-57AA-A5540F71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B0224C-FF3B-7AC0-D28B-5A0833AF4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3689" y="2243145"/>
                <a:ext cx="2431635" cy="5222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B0224C-FF3B-7AC0-D28B-5A0833AF4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3689" y="2243145"/>
                <a:ext cx="2431635" cy="5222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81029D2-D798-65F1-8CE0-D1316CA0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99" y="2074832"/>
            <a:ext cx="9801401" cy="2689193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DF61F58-26B1-E9FB-B6E9-AEBE3ACFB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88" y="4737297"/>
            <a:ext cx="4244276" cy="1687878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AA3AD8-E0D8-57BE-CE6B-0AD69E215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777" y="5502202"/>
                <a:ext cx="2431635" cy="522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sampled from a normal distribution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AA3AD8-E0D8-57BE-CE6B-0AD69E215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777" y="5502202"/>
                <a:ext cx="2431635" cy="522263"/>
              </a:xfrm>
              <a:prstGeom prst="rect">
                <a:avLst/>
              </a:prstGeom>
              <a:blipFill>
                <a:blip r:embed="rId5"/>
                <a:stretch>
                  <a:fillRect l="-2604" t="-21429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7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C08F-6A59-0B9E-F5D8-FF3DF83F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B5A18-53E3-32CA-58D4-01FF996C4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410" y="1764216"/>
                <a:ext cx="5182205" cy="45510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/>
                  <a:t>Step one</a:t>
                </a:r>
                <a:r>
                  <a:rPr lang="en-US" sz="2000" dirty="0"/>
                  <a:t>: find the optimal angle required to hit the bullseye. 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two</a:t>
                </a:r>
                <a:r>
                  <a:rPr lang="en-US" sz="2000" dirty="0"/>
                  <a:t>: set this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.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/>
                  <a:t> from a normal distribution and add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to find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three</a:t>
                </a:r>
                <a:r>
                  <a:rPr lang="en-US" sz="2000" dirty="0"/>
                  <a:t>: the soldier fires three times per minute. Simulate one ‘trial’ as being five minutes of firing. How many times does he hit the target? 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Step four</a:t>
                </a:r>
                <a:r>
                  <a:rPr lang="en-US" sz="2000" dirty="0"/>
                  <a:t>: run 1000, 10,000, 100,000 trials. What is the distribution of the number of hits?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B5A18-53E3-32CA-58D4-01FF996C4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410" y="1764216"/>
                <a:ext cx="5182205" cy="45510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B8597FB-2ACC-633A-BD77-ADF00F45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15" y="3697889"/>
            <a:ext cx="6893385" cy="1891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8FEC0-E9F8-650F-E3FE-CD3A09EE5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9489" y="2436369"/>
                <a:ext cx="2431635" cy="522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78FEC0-E9F8-650F-E3FE-CD3A09EE5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89" y="2436369"/>
                <a:ext cx="2431635" cy="522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8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21C6-75EF-7B7E-A92D-13FA8C2A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A9D0-237F-1ACE-8213-EAAAD218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4795629" cy="41905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Step five: compare the performance of a rifle vs a musket at 100m (details on the main document)</a:t>
            </a:r>
          </a:p>
          <a:p>
            <a:endParaRPr lang="en-US" dirty="0"/>
          </a:p>
          <a:p>
            <a:r>
              <a:rPr lang="en-US" dirty="0"/>
              <a:t>Step six: run the experiment for muskets and rifles at various distances. At what distance does it become better to use one over the other?</a:t>
            </a:r>
          </a:p>
          <a:p>
            <a:endParaRPr lang="en-GB" dirty="0"/>
          </a:p>
        </p:txBody>
      </p:sp>
      <p:pic>
        <p:nvPicPr>
          <p:cNvPr id="4" name="Picture 2" descr="The Baker Rifle: Why it was so Accurate, Deadly, and Dependable">
            <a:extLst>
              <a:ext uri="{FF2B5EF4-FFF2-40B4-BE49-F238E27FC236}">
                <a16:creationId xmlns:a16="http://schemas.microsoft.com/office/drawing/2014/main" id="{67AB10A1-4342-1AB4-568D-E77BA2D3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3" y="1621512"/>
            <a:ext cx="3922131" cy="18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BD8DC5-4FC6-4BA7-BB3A-170B3E2F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03" y="3787867"/>
            <a:ext cx="3468029" cy="28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B685-186A-1C9A-50E2-C6F166D3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54C8-BBBF-DCC9-B35D-0EECEAEB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Live demonstration on my laptop, will it compile and run first time?</a:t>
            </a:r>
          </a:p>
          <a:p>
            <a:pPr lvl="1"/>
            <a:r>
              <a:rPr lang="en-GB" dirty="0"/>
              <a:t>Produce data stream, save data, produce plots…</a:t>
            </a:r>
          </a:p>
        </p:txBody>
      </p:sp>
    </p:spTree>
    <p:extLst>
      <p:ext uri="{BB962C8B-B14F-4D97-AF65-F5344CB8AC3E}">
        <p14:creationId xmlns:p14="http://schemas.microsoft.com/office/powerpoint/2010/main" val="42050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07D-2043-53A9-45AA-689671D7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8C55-F551-F752-C912-D771407B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5744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DRY – don’t repeat yourself! </a:t>
            </a:r>
          </a:p>
          <a:p>
            <a:endParaRPr lang="en-US" sz="2800" dirty="0"/>
          </a:p>
          <a:p>
            <a:r>
              <a:rPr lang="en-US" sz="2800" dirty="0" err="1"/>
              <a:t>Generalise</a:t>
            </a:r>
            <a:r>
              <a:rPr lang="en-US" sz="2800" dirty="0"/>
              <a:t> things as much as possible, and consider where it would be useful to use classes</a:t>
            </a:r>
          </a:p>
          <a:p>
            <a:endParaRPr lang="en-US" sz="2800" dirty="0"/>
          </a:p>
          <a:p>
            <a:r>
              <a:rPr lang="en-US" sz="2800" dirty="0"/>
              <a:t>Plan your approach before you start coding</a:t>
            </a:r>
          </a:p>
          <a:p>
            <a:endParaRPr lang="en-US" sz="2800" dirty="0"/>
          </a:p>
          <a:p>
            <a:r>
              <a:rPr lang="en-US" sz="2800" dirty="0"/>
              <a:t>Communicate via Slack, or book study rooms in the teaching hub (502)</a:t>
            </a:r>
          </a:p>
          <a:p>
            <a:endParaRPr lang="en-US" dirty="0"/>
          </a:p>
          <a:p>
            <a:r>
              <a:rPr lang="en-US" sz="2800" dirty="0"/>
              <a:t>Try using GitHub if the project becomes complex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068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DBCA-7971-3D06-00BC-DAA2FE75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1C22-6676-2F3E-7309-DD07FD16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076450"/>
            <a:ext cx="3412878" cy="2941599"/>
          </a:xfrm>
        </p:spPr>
        <p:txBody>
          <a:bodyPr>
            <a:normAutofit/>
          </a:bodyPr>
          <a:lstStyle/>
          <a:p>
            <a:r>
              <a:rPr lang="en-GB" dirty="0"/>
              <a:t>Group One</a:t>
            </a:r>
          </a:p>
          <a:p>
            <a:pPr lvl="1"/>
            <a:r>
              <a:rPr lang="en-GB" dirty="0"/>
              <a:t>John</a:t>
            </a:r>
          </a:p>
          <a:p>
            <a:pPr lvl="1"/>
            <a:r>
              <a:rPr lang="en-GB" dirty="0"/>
              <a:t>Naomi</a:t>
            </a:r>
          </a:p>
          <a:p>
            <a:pPr lvl="1"/>
            <a:r>
              <a:rPr lang="en-GB" dirty="0"/>
              <a:t>Rosie</a:t>
            </a:r>
          </a:p>
          <a:p>
            <a:pPr lvl="1"/>
            <a:r>
              <a:rPr lang="en-GB" dirty="0"/>
              <a:t>Shoaib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C4ED32-DCCB-67D5-33DD-933B914FE2CA}"/>
              </a:ext>
            </a:extLst>
          </p:cNvPr>
          <p:cNvSpPr/>
          <p:nvPr/>
        </p:nvSpPr>
        <p:spPr>
          <a:xfrm>
            <a:off x="2286001" y="230458"/>
            <a:ext cx="7654412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EBF6E6-AEB6-AEAF-DBBE-7C85C787C28B}"/>
              </a:ext>
            </a:extLst>
          </p:cNvPr>
          <p:cNvSpPr txBox="1">
            <a:spLocks/>
          </p:cNvSpPr>
          <p:nvPr/>
        </p:nvSpPr>
        <p:spPr>
          <a:xfrm>
            <a:off x="4326674" y="2076449"/>
            <a:ext cx="5182205" cy="371474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4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Two</a:t>
            </a:r>
          </a:p>
          <a:p>
            <a:pPr lvl="1"/>
            <a:r>
              <a:rPr lang="en-GB" dirty="0"/>
              <a:t>Ben</a:t>
            </a:r>
          </a:p>
          <a:p>
            <a:pPr lvl="1"/>
            <a:r>
              <a:rPr lang="en-GB" dirty="0"/>
              <a:t>Jak</a:t>
            </a:r>
          </a:p>
          <a:p>
            <a:pPr lvl="1"/>
            <a:r>
              <a:rPr lang="en-GB" dirty="0" err="1"/>
              <a:t>Shirsendu</a:t>
            </a:r>
            <a:endParaRPr lang="en-GB" dirty="0"/>
          </a:p>
          <a:p>
            <a:pPr lvl="1"/>
            <a:r>
              <a:rPr lang="en-GB" dirty="0"/>
              <a:t>Matthew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42BA00-E3AD-9C4D-0090-9A6408600A8F}"/>
              </a:ext>
            </a:extLst>
          </p:cNvPr>
          <p:cNvSpPr txBox="1">
            <a:spLocks/>
          </p:cNvSpPr>
          <p:nvPr/>
        </p:nvSpPr>
        <p:spPr>
          <a:xfrm>
            <a:off x="7556811" y="2076449"/>
            <a:ext cx="5182205" cy="371474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4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20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800" b="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Three</a:t>
            </a:r>
          </a:p>
          <a:p>
            <a:pPr lvl="1"/>
            <a:r>
              <a:rPr lang="en-GB" dirty="0"/>
              <a:t>Pawan</a:t>
            </a:r>
          </a:p>
          <a:p>
            <a:pPr lvl="1"/>
            <a:r>
              <a:rPr lang="en-GB" dirty="0"/>
              <a:t>Stephen</a:t>
            </a:r>
          </a:p>
          <a:p>
            <a:pPr lvl="1"/>
            <a:r>
              <a:rPr lang="en-GB" dirty="0"/>
              <a:t>Salma</a:t>
            </a:r>
          </a:p>
          <a:p>
            <a:pPr lvl="1"/>
            <a:r>
              <a:rPr lang="en-GB" dirty="0"/>
              <a:t>Archie</a:t>
            </a:r>
          </a:p>
          <a:p>
            <a:pPr lvl="1"/>
            <a:r>
              <a:rPr lang="en-GB" dirty="0"/>
              <a:t>Liam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D2BB1-073F-59A3-C55A-1E45B3DA7073}"/>
              </a:ext>
            </a:extLst>
          </p:cNvPr>
          <p:cNvSpPr txBox="1"/>
          <p:nvPr/>
        </p:nvSpPr>
        <p:spPr>
          <a:xfrm>
            <a:off x="0" y="5018049"/>
            <a:ext cx="6378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none" strike="noStrike" dirty="0">
                <a:solidFill>
                  <a:srgbClr val="00B050"/>
                </a:solidFill>
                <a:effectLst/>
                <a:latin typeface="HELVETICA LIGHT" panose="020B0403020202020204" pitchFamily="34" charset="0"/>
              </a:rPr>
              <a:t>   Room:</a:t>
            </a:r>
            <a:endParaRPr lang="en-GB" sz="2800" b="1" dirty="0">
              <a:solidFill>
                <a:srgbClr val="00B05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y Steady Cook - Wikipedia">
            <a:extLst>
              <a:ext uri="{FF2B5EF4-FFF2-40B4-BE49-F238E27FC236}">
                <a16:creationId xmlns:a16="http://schemas.microsoft.com/office/drawing/2014/main" id="{7D1DF152-CDF0-6A1E-9864-62A74DD6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5" y="1161317"/>
            <a:ext cx="7044290" cy="45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6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F2E6-A95D-49EF-8C74-177712C8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Workshop Six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6D40-11CE-8B69-2454-0670D243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Homework recap</a:t>
            </a:r>
          </a:p>
          <a:p>
            <a:pPr marL="36900" indent="0">
              <a:buNone/>
            </a:pPr>
            <a:endParaRPr lang="en-GB" dirty="0"/>
          </a:p>
          <a:p>
            <a:r>
              <a:rPr lang="en-GB" dirty="0"/>
              <a:t>Markov Chains</a:t>
            </a:r>
          </a:p>
          <a:p>
            <a:endParaRPr lang="en-GB" dirty="0"/>
          </a:p>
          <a:p>
            <a:r>
              <a:rPr lang="en-GB" dirty="0"/>
              <a:t>Group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CE1D-0962-F5E2-B2C6-5F87C994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1646-C691-70BD-F26F-78E51009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alex-hill94.github.io/#WS6 for lecture slides</a:t>
            </a:r>
          </a:p>
          <a:p>
            <a:endParaRPr lang="en-US" sz="2800" dirty="0"/>
          </a:p>
          <a:p>
            <a:r>
              <a:rPr lang="en-US" sz="2800" dirty="0"/>
              <a:t>alex-hill94.github.io/#</a:t>
            </a:r>
            <a:r>
              <a:rPr lang="en-US" sz="2800" dirty="0" err="1"/>
              <a:t>Proj</a:t>
            </a:r>
            <a:r>
              <a:rPr lang="en-US" sz="2800" dirty="0"/>
              <a:t> for project description and a potentially useful C++ script </a:t>
            </a:r>
          </a:p>
          <a:p>
            <a:endParaRPr lang="en-US" sz="2800" dirty="0"/>
          </a:p>
          <a:p>
            <a:r>
              <a:rPr lang="en-US" sz="2800" dirty="0"/>
              <a:t>Previous lecture slides for details on random numbers, classes, functions, etc.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cplusplus.com</a:t>
            </a:r>
            <a:r>
              <a:rPr lang="en-US" sz="2800" dirty="0"/>
              <a:t>/reference/random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64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B45E-9666-EEB5-B50A-E468078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Ten (Homework)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264" y="1487758"/>
                <a:ext cx="5218766" cy="508170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For the circle described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compute its area using a Monte Carlo method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i.e. draw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between -0.5 and 0.5, and compute the fraction of draws that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How many draws do you need to get ~1% error 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264" y="1487758"/>
                <a:ext cx="5218766" cy="50817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1B349-6D24-E887-9F84-7CE051AA7C8B}"/>
              </a:ext>
            </a:extLst>
          </p:cNvPr>
          <p:cNvSpPr/>
          <p:nvPr/>
        </p:nvSpPr>
        <p:spPr>
          <a:xfrm>
            <a:off x="2770908" y="288537"/>
            <a:ext cx="6719455" cy="1069456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898F8-9FD1-FEE7-5507-C63B3AA2ADB7}"/>
              </a:ext>
            </a:extLst>
          </p:cNvPr>
          <p:cNvSpPr/>
          <p:nvPr/>
        </p:nvSpPr>
        <p:spPr>
          <a:xfrm>
            <a:off x="6870194" y="2254803"/>
            <a:ext cx="3595140" cy="361263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B35AEA-F649-99DC-30E8-69CAEF0B78D2}"/>
              </a:ext>
            </a:extLst>
          </p:cNvPr>
          <p:cNvSpPr/>
          <p:nvPr/>
        </p:nvSpPr>
        <p:spPr>
          <a:xfrm>
            <a:off x="6870193" y="2272292"/>
            <a:ext cx="3595141" cy="3595141"/>
          </a:xfrm>
          <a:prstGeom prst="ellipse">
            <a:avLst/>
          </a:prstGeom>
          <a:solidFill>
            <a:schemeClr val="tx1"/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EE916D-AE8B-3B70-DFB8-0E0C256CEFAF}"/>
              </a:ext>
            </a:extLst>
          </p:cNvPr>
          <p:cNvCxnSpPr>
            <a:stCxn id="6" idx="0"/>
            <a:endCxn id="5" idx="2"/>
          </p:cNvCxnSpPr>
          <p:nvPr/>
        </p:nvCxnSpPr>
        <p:spPr>
          <a:xfrm>
            <a:off x="8667764" y="2272292"/>
            <a:ext cx="0" cy="359514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1F96DE-7DAE-CEB9-FB60-475346616073}"/>
              </a:ext>
            </a:extLst>
          </p:cNvPr>
          <p:cNvCxnSpPr>
            <a:cxnSpLocks/>
          </p:cNvCxnSpPr>
          <p:nvPr/>
        </p:nvCxnSpPr>
        <p:spPr>
          <a:xfrm flipH="1">
            <a:off x="6870193" y="4118280"/>
            <a:ext cx="3595141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EA7CEE-8EA1-56A9-7888-FF4C47BAE943}"/>
              </a:ext>
            </a:extLst>
          </p:cNvPr>
          <p:cNvSpPr txBox="1"/>
          <p:nvPr/>
        </p:nvSpPr>
        <p:spPr>
          <a:xfrm>
            <a:off x="10525729" y="3934706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E76ED-21BE-29E3-CEF7-A02862064B85}"/>
              </a:ext>
            </a:extLst>
          </p:cNvPr>
          <p:cNvSpPr txBox="1"/>
          <p:nvPr/>
        </p:nvSpPr>
        <p:spPr>
          <a:xfrm>
            <a:off x="8369551" y="1885471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7568C-BE74-98DC-EC8C-0645FE10B97E}"/>
              </a:ext>
            </a:extLst>
          </p:cNvPr>
          <p:cNvSpPr txBox="1"/>
          <p:nvPr/>
        </p:nvSpPr>
        <p:spPr>
          <a:xfrm>
            <a:off x="6273769" y="3934706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58163-AB45-C2F1-0A2E-05712336B118}"/>
              </a:ext>
            </a:extLst>
          </p:cNvPr>
          <p:cNvSpPr txBox="1"/>
          <p:nvPr/>
        </p:nvSpPr>
        <p:spPr>
          <a:xfrm>
            <a:off x="8366038" y="5884922"/>
            <a:ext cx="59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-0.5</a:t>
            </a:r>
          </a:p>
        </p:txBody>
      </p:sp>
    </p:spTree>
    <p:extLst>
      <p:ext uri="{BB962C8B-B14F-4D97-AF65-F5344CB8AC3E}">
        <p14:creationId xmlns:p14="http://schemas.microsoft.com/office/powerpoint/2010/main" val="32424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3E9C-B4DD-C6A8-6C5E-C6A997A1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8" y="-259319"/>
            <a:ext cx="10353762" cy="1257300"/>
          </a:xfrm>
        </p:spPr>
        <p:txBody>
          <a:bodyPr/>
          <a:lstStyle/>
          <a:p>
            <a:pPr algn="r"/>
            <a:r>
              <a:rPr lang="en-GB" dirty="0"/>
              <a:t>Ben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0D141-6252-9029-B73E-4DF23493FDDE}"/>
              </a:ext>
            </a:extLst>
          </p:cNvPr>
          <p:cNvSpPr txBox="1"/>
          <p:nvPr/>
        </p:nvSpPr>
        <p:spPr>
          <a:xfrm>
            <a:off x="0" y="-1"/>
            <a:ext cx="6096000" cy="585567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getRadius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sqrt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Specify number of steps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steps;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"Number of steps: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steps;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Define variables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start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end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(end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start)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Random number generator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distribution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(start, end);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9B81E-2459-2A22-A9A3-125F9C020CA8}"/>
              </a:ext>
            </a:extLst>
          </p:cNvPr>
          <p:cNvSpPr txBox="1"/>
          <p:nvPr/>
        </p:nvSpPr>
        <p:spPr>
          <a:xfrm>
            <a:off x="6270155" y="54627"/>
            <a:ext cx="5487558" cy="440120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Monte Carlo simulation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steps;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distribution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distribution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getRadius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y);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Calculate estimated area and error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(count)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steps;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M_PI_4);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Print results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"Estimated 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"Target 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M_PI_4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"Error: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FF9B4-F845-5030-B770-0982986AAB4F}"/>
              </a:ext>
            </a:extLst>
          </p:cNvPr>
          <p:cNvSpPr txBox="1"/>
          <p:nvPr/>
        </p:nvSpPr>
        <p:spPr>
          <a:xfrm>
            <a:off x="8710960" y="4301196"/>
            <a:ext cx="3481040" cy="263149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$ ./a</a:t>
            </a:r>
          </a:p>
          <a:p>
            <a:r>
              <a:rPr lang="en-GB" sz="1100" dirty="0">
                <a:solidFill>
                  <a:srgbClr val="002060"/>
                </a:solidFill>
              </a:rPr>
              <a:t>Number of steps: 10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Estimated area: 0.9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Target area: 0.785398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Error: -14.5916%</a:t>
            </a:r>
          </a:p>
          <a:p>
            <a:r>
              <a:rPr lang="en-GB" sz="1100" dirty="0">
                <a:solidFill>
                  <a:srgbClr val="002060"/>
                </a:solidFill>
              </a:rPr>
              <a:t>$ ./a</a:t>
            </a:r>
          </a:p>
          <a:p>
            <a:r>
              <a:rPr lang="en-GB" sz="1100" dirty="0">
                <a:solidFill>
                  <a:srgbClr val="002060"/>
                </a:solidFill>
              </a:rPr>
              <a:t>Number of steps: 1000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Estimated area: 0.798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Target area: 0.785398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Error: -1.60452%</a:t>
            </a:r>
          </a:p>
          <a:p>
            <a:r>
              <a:rPr lang="en-GB" sz="1100" dirty="0">
                <a:solidFill>
                  <a:srgbClr val="002060"/>
                </a:solidFill>
              </a:rPr>
              <a:t>$ ./a</a:t>
            </a:r>
          </a:p>
          <a:p>
            <a:r>
              <a:rPr lang="en-GB" sz="1100" dirty="0">
                <a:solidFill>
                  <a:srgbClr val="002060"/>
                </a:solidFill>
              </a:rPr>
              <a:t>Number of steps: 10000000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Estimated area: 0.785342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Target area: 0.785398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Error: 0.00718914%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F192E-D3B7-E5F6-2090-F8A06D85373F}"/>
              </a:ext>
            </a:extLst>
          </p:cNvPr>
          <p:cNvSpPr txBox="1"/>
          <p:nvPr/>
        </p:nvSpPr>
        <p:spPr>
          <a:xfrm>
            <a:off x="9751195" y="2743172"/>
            <a:ext cx="2440805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M_PI_$ = PI * 0.5**2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802C-FEBF-DEAB-3BDF-397C3D05E112}"/>
              </a:ext>
            </a:extLst>
          </p:cNvPr>
          <p:cNvSpPr txBox="1"/>
          <p:nvPr/>
        </p:nvSpPr>
        <p:spPr>
          <a:xfrm>
            <a:off x="9316908" y="1422038"/>
            <a:ext cx="2440805" cy="923330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Area of square = 1, so fraction of hits does equal area estimate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C2630-DFD4-29D7-7A3D-8EAD6E4628DA}"/>
              </a:ext>
            </a:extLst>
          </p:cNvPr>
          <p:cNvSpPr txBox="1"/>
          <p:nvPr/>
        </p:nvSpPr>
        <p:spPr>
          <a:xfrm>
            <a:off x="4897907" y="5623535"/>
            <a:ext cx="2440805" cy="369332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Nicely set up RNG</a:t>
            </a:r>
          </a:p>
        </p:txBody>
      </p:sp>
    </p:spTree>
    <p:extLst>
      <p:ext uri="{BB962C8B-B14F-4D97-AF65-F5344CB8AC3E}">
        <p14:creationId xmlns:p14="http://schemas.microsoft.com/office/powerpoint/2010/main" val="38407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CF4C-8BD9-38DF-9AA8-6391AB11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857" y="-136624"/>
            <a:ext cx="10353762" cy="1257300"/>
          </a:xfrm>
        </p:spPr>
        <p:txBody>
          <a:bodyPr/>
          <a:lstStyle/>
          <a:p>
            <a:r>
              <a:rPr lang="en-GB" dirty="0"/>
              <a:t>Naomi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3C1D3-7A11-7C4B-94E3-BF1C440D4F9E}"/>
              </a:ext>
            </a:extLst>
          </p:cNvPr>
          <p:cNvSpPr txBox="1"/>
          <p:nvPr/>
        </p:nvSpPr>
        <p:spPr>
          <a:xfrm>
            <a:off x="0" y="-44584"/>
            <a:ext cx="5468815" cy="547842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randomiser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mt19937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uniform_real_distribution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range_from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range_to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distr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min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max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random_device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mt19937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generator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rand_dev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Seed the generator to see how things change! for some reason it's the same for all values unless you stick 1 in the generator?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seed;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"Enter a seed value: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seed;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generator.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seed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(seed);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90485-E85A-B12D-80FF-6B2FC180A063}"/>
              </a:ext>
            </a:extLst>
          </p:cNvPr>
          <p:cNvSpPr txBox="1"/>
          <p:nvPr/>
        </p:nvSpPr>
        <p:spPr>
          <a:xfrm>
            <a:off x="5873261" y="952807"/>
            <a:ext cx="6096000" cy="59093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((area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0.01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reserve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reserve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randomiser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(generator, min, max);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randomiser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(generator, min, max);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new_points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write_out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data.py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"x"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x,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write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write_out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data.py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"y"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y,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write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 area of the circle is: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(area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n)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units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\u00B2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 true area of the circle is: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true_area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units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\u00B2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"number of iterations: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D4C62-C502-32B7-F6D6-D15CB8FEF482}"/>
              </a:ext>
            </a:extLst>
          </p:cNvPr>
          <p:cNvSpPr txBox="1"/>
          <p:nvPr/>
        </p:nvSpPr>
        <p:spPr>
          <a:xfrm>
            <a:off x="2189998" y="5072896"/>
            <a:ext cx="3481040" cy="178510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$ ./a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Enter a seed value: 404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the circle is: 0.782115 units²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true area of the circle is: 0.785398 units²</a:t>
            </a:r>
          </a:p>
          <a:p>
            <a:r>
              <a:rPr lang="en-GB" sz="1100" dirty="0">
                <a:solidFill>
                  <a:srgbClr val="002060"/>
                </a:solidFill>
              </a:rPr>
              <a:t>number of iterations: 243000</a:t>
            </a:r>
          </a:p>
          <a:p>
            <a:r>
              <a:rPr lang="en-GB" sz="1100" dirty="0">
                <a:solidFill>
                  <a:srgbClr val="002060"/>
                </a:solidFill>
              </a:rPr>
              <a:t>$ ./a</a:t>
            </a:r>
          </a:p>
          <a:p>
            <a:r>
              <a:rPr lang="en-GB" sz="1100" dirty="0">
                <a:solidFill>
                  <a:srgbClr val="002060"/>
                </a:solidFill>
              </a:rPr>
              <a:t>Enter a seed value: 8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area of the circle is: 0.781938 units²</a:t>
            </a:r>
          </a:p>
          <a:p>
            <a:r>
              <a:rPr lang="en-GB" sz="1100" dirty="0">
                <a:solidFill>
                  <a:srgbClr val="002060"/>
                </a:solidFill>
              </a:rPr>
              <a:t>The true area of the circle is: 0.785398 units²</a:t>
            </a:r>
          </a:p>
          <a:p>
            <a:r>
              <a:rPr lang="en-GB" sz="1100" dirty="0">
                <a:solidFill>
                  <a:srgbClr val="002060"/>
                </a:solidFill>
              </a:rPr>
              <a:t>number of iterations: 243000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6A7-2773-C50B-245F-5935B285B6A8}"/>
              </a:ext>
            </a:extLst>
          </p:cNvPr>
          <p:cNvSpPr txBox="1"/>
          <p:nvPr/>
        </p:nvSpPr>
        <p:spPr>
          <a:xfrm>
            <a:off x="8657492" y="3666053"/>
            <a:ext cx="2440805" cy="1200329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 going wrong with the while statement and n+=</a:t>
            </a:r>
            <a:r>
              <a:rPr lang="en-US" dirty="0" err="1"/>
              <a:t>new_points</a:t>
            </a:r>
            <a:r>
              <a:rPr lang="en-US" dirty="0"/>
              <a:t> I think</a:t>
            </a:r>
          </a:p>
        </p:txBody>
      </p:sp>
    </p:spTree>
    <p:extLst>
      <p:ext uri="{BB962C8B-B14F-4D97-AF65-F5344CB8AC3E}">
        <p14:creationId xmlns:p14="http://schemas.microsoft.com/office/powerpoint/2010/main" val="42718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C330-3590-47AF-1E2F-9D57FCAF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6916"/>
            <a:ext cx="10353762" cy="1257300"/>
          </a:xfrm>
        </p:spPr>
        <p:txBody>
          <a:bodyPr/>
          <a:lstStyle/>
          <a:p>
            <a:pPr algn="r"/>
            <a:r>
              <a:rPr lang="en-GB" dirty="0"/>
              <a:t>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5CB4-CA71-D42F-F49F-C6A4C74FCCFE}"/>
              </a:ext>
            </a:extLst>
          </p:cNvPr>
          <p:cNvSpPr txBox="1"/>
          <p:nvPr/>
        </p:nvSpPr>
        <p:spPr>
          <a:xfrm>
            <a:off x="0" y="86916"/>
            <a:ext cx="9783431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error_thresh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circle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my_circle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error_thresh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x_inputs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y_inputs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outputs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random_num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radius);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random_num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radius);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my_circle.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outputs);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my_circle.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calculate_fraction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(outputs, radius);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my_circle.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calculate_error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"Final number of runs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n_sim_runs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"Fraction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"Final error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"%"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"Actual area: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my_circle.actual_area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0CD97-AEF6-6EA3-9D21-27CC7BF02683}"/>
              </a:ext>
            </a:extLst>
          </p:cNvPr>
          <p:cNvSpPr txBox="1"/>
          <p:nvPr/>
        </p:nvSpPr>
        <p:spPr>
          <a:xfrm>
            <a:off x="7046297" y="2317951"/>
            <a:ext cx="4720112" cy="1477328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$ ./a</a:t>
            </a:r>
          </a:p>
          <a:p>
            <a:r>
              <a:rPr lang="en-GB" dirty="0">
                <a:solidFill>
                  <a:srgbClr val="002060"/>
                </a:solidFill>
              </a:rPr>
              <a:t>Final number of runs = 2560</a:t>
            </a:r>
          </a:p>
          <a:p>
            <a:r>
              <a:rPr lang="en-GB" dirty="0">
                <a:solidFill>
                  <a:srgbClr val="002060"/>
                </a:solidFill>
              </a:rPr>
              <a:t>Fraction = 0.78125</a:t>
            </a:r>
          </a:p>
          <a:p>
            <a:r>
              <a:rPr lang="en-GB" dirty="0">
                <a:solidFill>
                  <a:srgbClr val="002060"/>
                </a:solidFill>
              </a:rPr>
              <a:t>Final error = 0.528161%</a:t>
            </a:r>
          </a:p>
          <a:p>
            <a:r>
              <a:rPr lang="en-GB" dirty="0">
                <a:solidFill>
                  <a:srgbClr val="002060"/>
                </a:solidFill>
              </a:rPr>
              <a:t>Actual area: 0.785398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EF3C-5330-3BC0-C66A-05CAA1E219D1}"/>
              </a:ext>
            </a:extLst>
          </p:cNvPr>
          <p:cNvSpPr txBox="1"/>
          <p:nvPr/>
        </p:nvSpPr>
        <p:spPr>
          <a:xfrm>
            <a:off x="6096000" y="4357143"/>
            <a:ext cx="4104649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Inefficient to bin the 10, 20, 40,… computations before convergence</a:t>
            </a:r>
          </a:p>
        </p:txBody>
      </p:sp>
    </p:spTree>
    <p:extLst>
      <p:ext uri="{BB962C8B-B14F-4D97-AF65-F5344CB8AC3E}">
        <p14:creationId xmlns:p14="http://schemas.microsoft.com/office/powerpoint/2010/main" val="35328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D3347-64DC-6C57-8012-8F56F305E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9B9B-D4F9-BE3F-9C9B-BDE9AECA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6916"/>
            <a:ext cx="10353762" cy="1257300"/>
          </a:xfrm>
        </p:spPr>
        <p:txBody>
          <a:bodyPr/>
          <a:lstStyle/>
          <a:p>
            <a:pPr algn="r"/>
            <a:r>
              <a:rPr lang="en-GB" dirty="0"/>
              <a:t>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70357-F78C-1DFB-28F4-BDCF5497F335}"/>
              </a:ext>
            </a:extLst>
          </p:cNvPr>
          <p:cNvSpPr txBox="1"/>
          <p:nvPr/>
        </p:nvSpPr>
        <p:spPr>
          <a:xfrm>
            <a:off x="0" y="86916"/>
            <a:ext cx="9783431" cy="655564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public: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radius;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circle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radius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y_inputs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outputs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outputs.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y_inputs.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);}}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calculate_fraction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areas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radius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count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fraction;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 : areas) 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(a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(radius,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fraction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static_cast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(count)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areas.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fraction;}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calculate_error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abs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sim_frac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actual_area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error;}};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55F22B-3E1C-DB83-44CF-0FBD7A594D29}"/>
              </a:ext>
            </a:extLst>
          </p:cNvPr>
          <p:cNvSpPr txBox="1"/>
          <p:nvPr/>
        </p:nvSpPr>
        <p:spPr>
          <a:xfrm>
            <a:off x="9751195" y="1696576"/>
            <a:ext cx="2440805" cy="1200329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Not actually calculating the area, more a point’s position on a plot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F8D32-7EEB-E9FB-C918-D99F56B51E5B}"/>
              </a:ext>
            </a:extLst>
          </p:cNvPr>
          <p:cNvSpPr txBox="1"/>
          <p:nvPr/>
        </p:nvSpPr>
        <p:spPr>
          <a:xfrm>
            <a:off x="7524642" y="4838258"/>
            <a:ext cx="4104649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only works with r = 0.5, as in this case </a:t>
            </a:r>
            <a:r>
              <a:rPr lang="en-US" dirty="0" err="1"/>
              <a:t>sim_frac</a:t>
            </a:r>
            <a:r>
              <a:rPr lang="en-US" dirty="0"/>
              <a:t> == estimated area</a:t>
            </a:r>
          </a:p>
        </p:txBody>
      </p:sp>
    </p:spTree>
    <p:extLst>
      <p:ext uri="{BB962C8B-B14F-4D97-AF65-F5344CB8AC3E}">
        <p14:creationId xmlns:p14="http://schemas.microsoft.com/office/powerpoint/2010/main" val="12388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24259"/>
      </a:dk2>
      <a:lt2>
        <a:srgbClr val="E2E7E8"/>
      </a:lt2>
      <a:accent1>
        <a:srgbClr val="ED816F"/>
      </a:accent1>
      <a:accent2>
        <a:srgbClr val="E9507B"/>
      </a:accent2>
      <a:accent3>
        <a:srgbClr val="ED6FC7"/>
      </a:accent3>
      <a:accent4>
        <a:srgbClr val="D850E9"/>
      </a:accent4>
      <a:accent5>
        <a:srgbClr val="AA6FED"/>
      </a:accent5>
      <a:accent6>
        <a:srgbClr val="5850E9"/>
      </a:accent6>
      <a:hlink>
        <a:srgbClr val="3E6C74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19980</TotalTime>
  <Words>3506</Words>
  <Application>Microsoft Macintosh PowerPoint</Application>
  <PresentationFormat>Widescreen</PresentationFormat>
  <Paragraphs>477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Calisto MT</vt:lpstr>
      <vt:lpstr>Cambria Math</vt:lpstr>
      <vt:lpstr>Courier New</vt:lpstr>
      <vt:lpstr>Helvetica Light</vt:lpstr>
      <vt:lpstr>Helvetica Light</vt:lpstr>
      <vt:lpstr>Menlo</vt:lpstr>
      <vt:lpstr>Wingdings</vt:lpstr>
      <vt:lpstr>Wingdings 2</vt:lpstr>
      <vt:lpstr>SlateVTI</vt:lpstr>
      <vt:lpstr>PowerPoint Presentation</vt:lpstr>
      <vt:lpstr>Last Week</vt:lpstr>
      <vt:lpstr>Aim of Workshop Six</vt:lpstr>
      <vt:lpstr>Resources</vt:lpstr>
      <vt:lpstr>Challenge Ten (Homework)</vt:lpstr>
      <vt:lpstr>Ben</vt:lpstr>
      <vt:lpstr>Naomi</vt:lpstr>
      <vt:lpstr>John</vt:lpstr>
      <vt:lpstr>John</vt:lpstr>
      <vt:lpstr>Matthew</vt:lpstr>
      <vt:lpstr>Rosie</vt:lpstr>
      <vt:lpstr>Shoaib</vt:lpstr>
      <vt:lpstr>Markov Chain Monte Carlo (MCMC)</vt:lpstr>
      <vt:lpstr>Markov Chains</vt:lpstr>
      <vt:lpstr>Markov Chains</vt:lpstr>
      <vt:lpstr>Markov Chains</vt:lpstr>
      <vt:lpstr>Markov Chains</vt:lpstr>
      <vt:lpstr>PowerPoint Presentation</vt:lpstr>
      <vt:lpstr>PowerPoint Presentation</vt:lpstr>
      <vt:lpstr>Project Description</vt:lpstr>
      <vt:lpstr>Project Description</vt:lpstr>
      <vt:lpstr>Project Description</vt:lpstr>
      <vt:lpstr>Project Description</vt:lpstr>
      <vt:lpstr>Tips</vt:lpstr>
      <vt:lpstr>Your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waters</dc:creator>
  <cp:lastModifiedBy>alex@4wardfutures.org.uk</cp:lastModifiedBy>
  <cp:revision>263</cp:revision>
  <dcterms:created xsi:type="dcterms:W3CDTF">2020-12-11T09:06:28Z</dcterms:created>
  <dcterms:modified xsi:type="dcterms:W3CDTF">2024-11-20T20:01:54Z</dcterms:modified>
</cp:coreProperties>
</file>